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drawings/drawing1.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drawings/drawing2.xml" ContentType="application/vnd.openxmlformats-officedocument.drawingml.chartshapes+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theme/themeOverride3.xml" ContentType="application/vnd.openxmlformats-officedocument.themeOverr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 id="2147483750" r:id="rId5"/>
    <p:sldMasterId id="2147483756" r:id="rId6"/>
    <p:sldMasterId id="2147483762" r:id="rId7"/>
    <p:sldMasterId id="2147483768" r:id="rId8"/>
    <p:sldMasterId id="2147483774" r:id="rId9"/>
    <p:sldMasterId id="2147483780" r:id="rId10"/>
    <p:sldMasterId id="2147483786" r:id="rId11"/>
  </p:sldMasterIdLst>
  <p:notesMasterIdLst>
    <p:notesMasterId r:id="rId76"/>
  </p:notesMasterIdLst>
  <p:handoutMasterIdLst>
    <p:handoutMasterId r:id="rId77"/>
  </p:handoutMasterIdLst>
  <p:sldIdLst>
    <p:sldId id="412" r:id="rId12"/>
    <p:sldId id="688" r:id="rId13"/>
    <p:sldId id="689" r:id="rId14"/>
    <p:sldId id="690" r:id="rId15"/>
    <p:sldId id="692" r:id="rId16"/>
    <p:sldId id="694" r:id="rId17"/>
    <p:sldId id="695" r:id="rId18"/>
    <p:sldId id="696" r:id="rId19"/>
    <p:sldId id="697" r:id="rId20"/>
    <p:sldId id="567" r:id="rId21"/>
    <p:sldId id="580" r:id="rId22"/>
    <p:sldId id="668" r:id="rId23"/>
    <p:sldId id="583" r:id="rId24"/>
    <p:sldId id="654" r:id="rId25"/>
    <p:sldId id="656" r:id="rId26"/>
    <p:sldId id="657" r:id="rId27"/>
    <p:sldId id="698" r:id="rId28"/>
    <p:sldId id="699" r:id="rId29"/>
    <p:sldId id="566" r:id="rId30"/>
    <p:sldId id="649" r:id="rId31"/>
    <p:sldId id="700" r:id="rId32"/>
    <p:sldId id="661" r:id="rId33"/>
    <p:sldId id="662" r:id="rId34"/>
    <p:sldId id="663" r:id="rId35"/>
    <p:sldId id="596" r:id="rId36"/>
    <p:sldId id="597" r:id="rId37"/>
    <p:sldId id="598" r:id="rId38"/>
    <p:sldId id="599" r:id="rId39"/>
    <p:sldId id="600" r:id="rId40"/>
    <p:sldId id="568" r:id="rId41"/>
    <p:sldId id="601" r:id="rId42"/>
    <p:sldId id="664" r:id="rId43"/>
    <p:sldId id="644" r:id="rId44"/>
    <p:sldId id="669" r:id="rId45"/>
    <p:sldId id="685" r:id="rId46"/>
    <p:sldId id="569" r:id="rId47"/>
    <p:sldId id="607" r:id="rId48"/>
    <p:sldId id="608" r:id="rId49"/>
    <p:sldId id="570" r:id="rId50"/>
    <p:sldId id="611" r:id="rId51"/>
    <p:sldId id="665" r:id="rId52"/>
    <p:sldId id="687" r:id="rId53"/>
    <p:sldId id="678" r:id="rId54"/>
    <p:sldId id="675" r:id="rId55"/>
    <p:sldId id="676" r:id="rId56"/>
    <p:sldId id="677" r:id="rId57"/>
    <p:sldId id="571" r:id="rId58"/>
    <p:sldId id="679" r:id="rId59"/>
    <p:sldId id="686" r:id="rId60"/>
    <p:sldId id="613" r:id="rId61"/>
    <p:sldId id="614" r:id="rId62"/>
    <p:sldId id="574" r:id="rId63"/>
    <p:sldId id="634" r:id="rId64"/>
    <p:sldId id="635" r:id="rId65"/>
    <p:sldId id="645" r:id="rId66"/>
    <p:sldId id="646" r:id="rId67"/>
    <p:sldId id="647" r:id="rId68"/>
    <p:sldId id="577" r:id="rId69"/>
    <p:sldId id="642" r:id="rId70"/>
    <p:sldId id="643" r:id="rId71"/>
    <p:sldId id="578" r:id="rId72"/>
    <p:sldId id="640" r:id="rId73"/>
    <p:sldId id="641" r:id="rId74"/>
    <p:sldId id="666" r:id="rId75"/>
  </p:sldIdLst>
  <p:sldSz cx="9144000" cy="6858000" type="screen4x3"/>
  <p:notesSz cx="7010400" cy="9372600"/>
  <p:defaultTextStyle>
    <a:defPPr>
      <a:defRPr lang="fr-FR"/>
    </a:defPPr>
    <a:lvl1pPr algn="ctr" rtl="0" fontAlgn="base">
      <a:spcBef>
        <a:spcPct val="50000"/>
      </a:spcBef>
      <a:spcAft>
        <a:spcPct val="0"/>
      </a:spcAft>
      <a:defRPr sz="600" b="1" kern="1200">
        <a:solidFill>
          <a:schemeClr val="tx2"/>
        </a:solidFill>
        <a:latin typeface="Arial" charset="0"/>
        <a:ea typeface="+mn-ea"/>
        <a:cs typeface="+mn-cs"/>
      </a:defRPr>
    </a:lvl1pPr>
    <a:lvl2pPr marL="457200" algn="ctr" rtl="0" fontAlgn="base">
      <a:spcBef>
        <a:spcPct val="50000"/>
      </a:spcBef>
      <a:spcAft>
        <a:spcPct val="0"/>
      </a:spcAft>
      <a:defRPr sz="600" b="1" kern="1200">
        <a:solidFill>
          <a:schemeClr val="tx2"/>
        </a:solidFill>
        <a:latin typeface="Arial" charset="0"/>
        <a:ea typeface="+mn-ea"/>
        <a:cs typeface="+mn-cs"/>
      </a:defRPr>
    </a:lvl2pPr>
    <a:lvl3pPr marL="914400" algn="ctr" rtl="0" fontAlgn="base">
      <a:spcBef>
        <a:spcPct val="50000"/>
      </a:spcBef>
      <a:spcAft>
        <a:spcPct val="0"/>
      </a:spcAft>
      <a:defRPr sz="600" b="1" kern="1200">
        <a:solidFill>
          <a:schemeClr val="tx2"/>
        </a:solidFill>
        <a:latin typeface="Arial" charset="0"/>
        <a:ea typeface="+mn-ea"/>
        <a:cs typeface="+mn-cs"/>
      </a:defRPr>
    </a:lvl3pPr>
    <a:lvl4pPr marL="1371600" algn="ctr" rtl="0" fontAlgn="base">
      <a:spcBef>
        <a:spcPct val="50000"/>
      </a:spcBef>
      <a:spcAft>
        <a:spcPct val="0"/>
      </a:spcAft>
      <a:defRPr sz="600" b="1" kern="1200">
        <a:solidFill>
          <a:schemeClr val="tx2"/>
        </a:solidFill>
        <a:latin typeface="Arial" charset="0"/>
        <a:ea typeface="+mn-ea"/>
        <a:cs typeface="+mn-cs"/>
      </a:defRPr>
    </a:lvl4pPr>
    <a:lvl5pPr marL="1828800" algn="ctr" rtl="0" fontAlgn="base">
      <a:spcBef>
        <a:spcPct val="50000"/>
      </a:spcBef>
      <a:spcAft>
        <a:spcPct val="0"/>
      </a:spcAft>
      <a:defRPr sz="600" b="1" kern="1200">
        <a:solidFill>
          <a:schemeClr val="tx2"/>
        </a:solidFill>
        <a:latin typeface="Arial" charset="0"/>
        <a:ea typeface="+mn-ea"/>
        <a:cs typeface="+mn-cs"/>
      </a:defRPr>
    </a:lvl5pPr>
    <a:lvl6pPr marL="2286000" algn="l" defTabSz="914400" rtl="0" eaLnBrk="1" latinLnBrk="0" hangingPunct="1">
      <a:defRPr sz="600" b="1" kern="1200">
        <a:solidFill>
          <a:schemeClr val="tx2"/>
        </a:solidFill>
        <a:latin typeface="Arial" charset="0"/>
        <a:ea typeface="+mn-ea"/>
        <a:cs typeface="+mn-cs"/>
      </a:defRPr>
    </a:lvl6pPr>
    <a:lvl7pPr marL="2743200" algn="l" defTabSz="914400" rtl="0" eaLnBrk="1" latinLnBrk="0" hangingPunct="1">
      <a:defRPr sz="600" b="1" kern="1200">
        <a:solidFill>
          <a:schemeClr val="tx2"/>
        </a:solidFill>
        <a:latin typeface="Arial" charset="0"/>
        <a:ea typeface="+mn-ea"/>
        <a:cs typeface="+mn-cs"/>
      </a:defRPr>
    </a:lvl7pPr>
    <a:lvl8pPr marL="3200400" algn="l" defTabSz="914400" rtl="0" eaLnBrk="1" latinLnBrk="0" hangingPunct="1">
      <a:defRPr sz="600" b="1" kern="1200">
        <a:solidFill>
          <a:schemeClr val="tx2"/>
        </a:solidFill>
        <a:latin typeface="Arial" charset="0"/>
        <a:ea typeface="+mn-ea"/>
        <a:cs typeface="+mn-cs"/>
      </a:defRPr>
    </a:lvl8pPr>
    <a:lvl9pPr marL="3657600" algn="l" defTabSz="914400" rtl="0" eaLnBrk="1" latinLnBrk="0" hangingPunct="1">
      <a:defRPr sz="600" b="1" kern="1200">
        <a:solidFill>
          <a:schemeClr val="tx2"/>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ferguson" initials="m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FF00"/>
    <a:srgbClr val="10253F"/>
    <a:srgbClr val="969696"/>
    <a:srgbClr val="07101B"/>
    <a:srgbClr val="000000"/>
    <a:srgbClr val="003336"/>
    <a:srgbClr val="E7EEEF"/>
    <a:srgbClr val="0066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9290" autoAdjust="0"/>
  </p:normalViewPr>
  <p:slideViewPr>
    <p:cSldViewPr snapToGrid="0">
      <p:cViewPr>
        <p:scale>
          <a:sx n="75" d="100"/>
          <a:sy n="75" d="100"/>
        </p:scale>
        <p:origin x="-2676" y="-984"/>
      </p:cViewPr>
      <p:guideLst>
        <p:guide orient="horz" pos="12"/>
        <p:guide orient="horz"/>
        <p:guide orient="horz" pos="899"/>
        <p:guide orient="horz" pos="10"/>
        <p:guide pos="2880"/>
        <p:guide pos="9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86" d="100"/>
          <a:sy n="86" d="100"/>
        </p:scale>
        <p:origin x="-2244" y="-90"/>
      </p:cViewPr>
      <p:guideLst>
        <p:guide orient="horz" pos="2952"/>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slide" Target="slides/slide60.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0.xml"/><Relationship Id="rId82"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3.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73858921161826"/>
          <c:y val="0.13010355347800143"/>
          <c:w val="0.69562414116517979"/>
          <c:h val="0.86989644652199849"/>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9525">
              <a:solidFill>
                <a:schemeClr val="bg1"/>
              </a:solidFill>
            </a:ln>
          </c:spPr>
          <c:invertIfNegative val="0"/>
          <c:dPt>
            <c:idx val="2"/>
            <c:invertIfNegative val="0"/>
            <c:bubble3D val="0"/>
            <c:spPr>
              <a:solidFill>
                <a:srgbClr val="10253F"/>
              </a:solidFill>
              <a:ln w="9525">
                <a:solidFill>
                  <a:schemeClr val="bg1"/>
                </a:solidFill>
              </a:ln>
            </c:spPr>
          </c:dPt>
          <c:dLbls>
            <c:txPr>
              <a:bodyPr/>
              <a:lstStyle/>
              <a:p>
                <a:pPr>
                  <a:defRPr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Go into the workforce</c:v>
                </c:pt>
                <c:pt idx="1">
                  <c:v>Pursue more education</c:v>
                </c:pt>
                <c:pt idx="2">
                  <c:v>Don't know/ Unsure</c:v>
                </c:pt>
              </c:strCache>
            </c:strRef>
          </c:cat>
          <c:val>
            <c:numRef>
              <c:f>Sheet1!$B$2:$B$4</c:f>
              <c:numCache>
                <c:formatCode>0%</c:formatCode>
                <c:ptCount val="3"/>
                <c:pt idx="0">
                  <c:v>0.66</c:v>
                </c:pt>
                <c:pt idx="1">
                  <c:v>0.24</c:v>
                </c:pt>
                <c:pt idx="2">
                  <c:v>0.08</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Go into the workforce</c:v>
                </c:pt>
                <c:pt idx="1">
                  <c:v>Pursue more education</c:v>
                </c:pt>
                <c:pt idx="2">
                  <c:v>Don't know/ Unsure</c:v>
                </c:pt>
              </c:strCache>
            </c:strRef>
          </c:cat>
          <c:val>
            <c:numRef>
              <c:f>Sheet1!$C$2:$C$4</c:f>
              <c:numCache>
                <c:formatCode>0%</c:formatCode>
                <c:ptCount val="3"/>
                <c:pt idx="0">
                  <c:v>0.76</c:v>
                </c:pt>
                <c:pt idx="1">
                  <c:v>0.18</c:v>
                </c:pt>
                <c:pt idx="2">
                  <c:v>0.05</c:v>
                </c:pt>
              </c:numCache>
            </c:numRef>
          </c:val>
        </c:ser>
        <c:dLbls>
          <c:showLegendKey val="0"/>
          <c:showVal val="0"/>
          <c:showCatName val="0"/>
          <c:showSerName val="0"/>
          <c:showPercent val="0"/>
          <c:showBubbleSize val="0"/>
        </c:dLbls>
        <c:gapWidth val="70"/>
        <c:overlap val="-3"/>
        <c:axId val="47400832"/>
        <c:axId val="47402368"/>
      </c:barChart>
      <c:catAx>
        <c:axId val="47400832"/>
        <c:scaling>
          <c:orientation val="maxMin"/>
        </c:scaling>
        <c:delete val="1"/>
        <c:axPos val="l"/>
        <c:numFmt formatCode="General" sourceLinked="1"/>
        <c:majorTickMark val="out"/>
        <c:minorTickMark val="none"/>
        <c:tickLblPos val="none"/>
        <c:crossAx val="47402368"/>
        <c:crosses val="autoZero"/>
        <c:auto val="1"/>
        <c:lblAlgn val="ctr"/>
        <c:lblOffset val="100"/>
        <c:tickLblSkip val="1"/>
        <c:tickMarkSkip val="1"/>
        <c:noMultiLvlLbl val="0"/>
      </c:catAx>
      <c:valAx>
        <c:axId val="47402368"/>
        <c:scaling>
          <c:orientation val="minMax"/>
          <c:max val="1"/>
          <c:min val="0"/>
        </c:scaling>
        <c:delete val="1"/>
        <c:axPos val="t"/>
        <c:numFmt formatCode="0%" sourceLinked="1"/>
        <c:majorTickMark val="out"/>
        <c:minorTickMark val="none"/>
        <c:tickLblPos val="none"/>
        <c:crossAx val="47400832"/>
        <c:crosses val="autoZero"/>
        <c:crossBetween val="between"/>
        <c:majorUnit val="0.2"/>
        <c:minorUnit val="0.1"/>
      </c:valAx>
      <c:spPr>
        <a:noFill/>
        <a:ln w="25401">
          <a:noFill/>
        </a:ln>
      </c:spPr>
    </c:plotArea>
    <c:legend>
      <c:legendPos val="t"/>
      <c:layout>
        <c:manualLayout>
          <c:xMode val="edge"/>
          <c:yMode val="edge"/>
          <c:x val="1.3138482343446679E-2"/>
          <c:y val="6.2871888111364876E-2"/>
          <c:w val="0.24934085109167448"/>
          <c:h val="6.088513345417066E-2"/>
        </c:manualLayout>
      </c:layout>
      <c:overlay val="0"/>
      <c:txPr>
        <a:bodyPr/>
        <a:lstStyle/>
        <a:p>
          <a:pPr>
            <a:defRPr sz="1200">
              <a:latin typeface="+mn-lt"/>
            </a:defRPr>
          </a:pPr>
          <a:endParaRPr lang="en-US"/>
        </a:p>
      </c:txPr>
    </c:legend>
    <c:plotVisOnly val="1"/>
    <c:dispBlanksAs val="gap"/>
    <c:showDLblsOverMax val="0"/>
  </c:chart>
  <c:spPr>
    <a:noFill/>
    <a:ln>
      <a:noFill/>
    </a:ln>
  </c:spPr>
  <c:txPr>
    <a:bodyPr/>
    <a:lstStyle/>
    <a:p>
      <a:pPr>
        <a:defRPr sz="1000"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2636579572446032"/>
        </c:manualLayout>
      </c:layout>
      <c:barChart>
        <c:barDir val="col"/>
        <c:grouping val="clustered"/>
        <c:varyColors val="0"/>
        <c:ser>
          <c:idx val="3"/>
          <c:order val="0"/>
          <c:tx>
            <c:strRef>
              <c:f>Sheet1!$B$1</c:f>
              <c:strCache>
                <c:ptCount val="1"/>
                <c:pt idx="0">
                  <c:v>2014</c:v>
                </c:pt>
              </c:strCache>
            </c:strRef>
          </c:tx>
          <c:spPr>
            <a:solidFill>
              <a:schemeClr val="tx1">
                <a:lumMod val="50000"/>
              </a:schemeClr>
            </a:solidFill>
            <a:ln w="26701">
              <a:solidFill>
                <a:schemeClr val="bg1"/>
              </a:solidFill>
            </a:ln>
          </c:spPr>
          <c:invertIfNegative val="0"/>
          <c:dPt>
            <c:idx val="4"/>
            <c:invertIfNegative val="0"/>
            <c:bubble3D val="0"/>
            <c:spPr>
              <a:solidFill>
                <a:srgbClr val="10253F"/>
              </a:solidFill>
              <a:ln w="26701">
                <a:solidFill>
                  <a:schemeClr val="bg1"/>
                </a:solidFill>
              </a:ln>
            </c:spPr>
          </c:dPt>
          <c:dLbls>
            <c:spPr>
              <a:noFill/>
              <a:ln w="26701">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c:formatCode>
                <c:ptCount val="5"/>
                <c:pt idx="0">
                  <c:v>0.53</c:v>
                </c:pt>
                <c:pt idx="1">
                  <c:v>0.27</c:v>
                </c:pt>
                <c:pt idx="2">
                  <c:v>0.08</c:v>
                </c:pt>
                <c:pt idx="3">
                  <c:v>0.05</c:v>
                </c:pt>
                <c:pt idx="4">
                  <c:v>0.08</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defRPr sz="1200">
                    <a:latin typeface="+mn-lt"/>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c:formatCode>
                <c:ptCount val="5"/>
                <c:pt idx="0">
                  <c:v>0.59</c:v>
                </c:pt>
                <c:pt idx="1">
                  <c:v>0.25</c:v>
                </c:pt>
                <c:pt idx="2">
                  <c:v>7.0000000000000007E-2</c:v>
                </c:pt>
                <c:pt idx="3">
                  <c:v>0.03</c:v>
                </c:pt>
                <c:pt idx="4">
                  <c:v>0.05</c:v>
                </c:pt>
              </c:numCache>
            </c:numRef>
          </c:val>
        </c:ser>
        <c:dLbls>
          <c:showLegendKey val="0"/>
          <c:showVal val="0"/>
          <c:showCatName val="0"/>
          <c:showSerName val="0"/>
          <c:showPercent val="0"/>
          <c:showBubbleSize val="0"/>
        </c:dLbls>
        <c:gapWidth val="70"/>
        <c:overlap val="-3"/>
        <c:axId val="131568768"/>
        <c:axId val="131570304"/>
      </c:barChart>
      <c:catAx>
        <c:axId val="131568768"/>
        <c:scaling>
          <c:orientation val="minMax"/>
        </c:scaling>
        <c:delete val="1"/>
        <c:axPos val="b"/>
        <c:numFmt formatCode="General" sourceLinked="1"/>
        <c:majorTickMark val="out"/>
        <c:minorTickMark val="none"/>
        <c:tickLblPos val="none"/>
        <c:crossAx val="131570304"/>
        <c:crosses val="autoZero"/>
        <c:auto val="1"/>
        <c:lblAlgn val="ctr"/>
        <c:lblOffset val="100"/>
        <c:tickLblSkip val="1"/>
        <c:tickMarkSkip val="1"/>
        <c:noMultiLvlLbl val="0"/>
      </c:catAx>
      <c:valAx>
        <c:axId val="131570304"/>
        <c:scaling>
          <c:orientation val="minMax"/>
          <c:max val="1"/>
          <c:min val="0"/>
        </c:scaling>
        <c:delete val="1"/>
        <c:axPos val="l"/>
        <c:numFmt formatCode="0%" sourceLinked="1"/>
        <c:majorTickMark val="out"/>
        <c:minorTickMark val="none"/>
        <c:tickLblPos val="none"/>
        <c:crossAx val="131568768"/>
        <c:crosses val="autoZero"/>
        <c:crossBetween val="between"/>
        <c:majorUnit val="0.2"/>
        <c:minorUnit val="0.1"/>
      </c:valAx>
      <c:spPr>
        <a:noFill/>
        <a:ln w="26701">
          <a:noFill/>
        </a:ln>
      </c:spPr>
    </c:plotArea>
    <c:legend>
      <c:legendPos val="t"/>
      <c:layout>
        <c:manualLayout>
          <c:xMode val="edge"/>
          <c:yMode val="edge"/>
          <c:x val="0"/>
          <c:y val="6.3721940622737144E-2"/>
          <c:w val="0.12071415110532233"/>
          <c:h val="0.1677595260766191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82" b="1"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2981919982666904"/>
          <c:w val="1"/>
          <c:h val="0.81340418617115307"/>
        </c:manualLayout>
      </c:layout>
      <c:barChart>
        <c:barDir val="col"/>
        <c:grouping val="clustered"/>
        <c:varyColors val="0"/>
        <c:ser>
          <c:idx val="3"/>
          <c:order val="0"/>
          <c:tx>
            <c:strRef>
              <c:f>Sheet1!$B$1</c:f>
              <c:strCache>
                <c:ptCount val="1"/>
                <c:pt idx="0">
                  <c:v>2014</c:v>
                </c:pt>
              </c:strCache>
            </c:strRef>
          </c:tx>
          <c:spPr>
            <a:solidFill>
              <a:schemeClr val="tx1">
                <a:lumMod val="50000"/>
              </a:schemeClr>
            </a:solidFill>
            <a:ln w="26701">
              <a:solidFill>
                <a:schemeClr val="bg1"/>
              </a:solidFill>
            </a:ln>
          </c:spPr>
          <c:invertIfNegative val="0"/>
          <c:dLbls>
            <c:spPr>
              <a:noFill/>
              <a:ln w="26701">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c:formatCode>
                <c:ptCount val="5"/>
                <c:pt idx="0">
                  <c:v>0.56000000000000005</c:v>
                </c:pt>
                <c:pt idx="1">
                  <c:v>0.27</c:v>
                </c:pt>
                <c:pt idx="2">
                  <c:v>0.06</c:v>
                </c:pt>
                <c:pt idx="3">
                  <c:v>0.05</c:v>
                </c:pt>
                <c:pt idx="4">
                  <c:v>0.06</c:v>
                </c:pt>
              </c:numCache>
            </c:numRef>
          </c:val>
        </c:ser>
        <c:ser>
          <c:idx val="0"/>
          <c:order val="1"/>
          <c:tx>
            <c:strRef>
              <c:f>Sheet1!$C$1</c:f>
              <c:strCache>
                <c:ptCount val="1"/>
                <c:pt idx="0">
                  <c:v>2013</c:v>
                </c:pt>
              </c:strCache>
            </c:strRef>
          </c:tx>
          <c:spPr>
            <a:solidFill>
              <a:schemeClr val="tx1"/>
            </a:solidFill>
            <a:ln>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c:formatCode>
                <c:ptCount val="5"/>
                <c:pt idx="0">
                  <c:v>0.61</c:v>
                </c:pt>
                <c:pt idx="1">
                  <c:v>0.25</c:v>
                </c:pt>
                <c:pt idx="2">
                  <c:v>0.06</c:v>
                </c:pt>
                <c:pt idx="3">
                  <c:v>0.03</c:v>
                </c:pt>
                <c:pt idx="4">
                  <c:v>0.05</c:v>
                </c:pt>
              </c:numCache>
            </c:numRef>
          </c:val>
        </c:ser>
        <c:dLbls>
          <c:showLegendKey val="0"/>
          <c:showVal val="0"/>
          <c:showCatName val="0"/>
          <c:showSerName val="0"/>
          <c:showPercent val="0"/>
          <c:showBubbleSize val="0"/>
        </c:dLbls>
        <c:gapWidth val="70"/>
        <c:overlap val="-3"/>
        <c:axId val="139016064"/>
        <c:axId val="139017600"/>
      </c:barChart>
      <c:catAx>
        <c:axId val="139016064"/>
        <c:scaling>
          <c:orientation val="minMax"/>
        </c:scaling>
        <c:delete val="1"/>
        <c:axPos val="b"/>
        <c:numFmt formatCode="General" sourceLinked="1"/>
        <c:majorTickMark val="out"/>
        <c:minorTickMark val="none"/>
        <c:tickLblPos val="none"/>
        <c:crossAx val="139017600"/>
        <c:crosses val="autoZero"/>
        <c:auto val="1"/>
        <c:lblAlgn val="ctr"/>
        <c:lblOffset val="100"/>
        <c:tickLblSkip val="1"/>
        <c:tickMarkSkip val="1"/>
        <c:noMultiLvlLbl val="0"/>
      </c:catAx>
      <c:valAx>
        <c:axId val="139017600"/>
        <c:scaling>
          <c:orientation val="minMax"/>
          <c:max val="1"/>
          <c:min val="0"/>
        </c:scaling>
        <c:delete val="1"/>
        <c:axPos val="l"/>
        <c:numFmt formatCode="0%" sourceLinked="1"/>
        <c:majorTickMark val="out"/>
        <c:minorTickMark val="none"/>
        <c:tickLblPos val="none"/>
        <c:crossAx val="139016064"/>
        <c:crosses val="autoZero"/>
        <c:crossBetween val="between"/>
        <c:majorUnit val="0.2"/>
        <c:minorUnit val="0.1"/>
      </c:valAx>
      <c:spPr>
        <a:noFill/>
        <a:ln w="25400">
          <a:noFill/>
        </a:ln>
      </c:spPr>
    </c:plotArea>
    <c:legend>
      <c:legendPos val="t"/>
      <c:layout>
        <c:manualLayout>
          <c:xMode val="edge"/>
          <c:yMode val="edge"/>
          <c:x val="0"/>
          <c:y val="1.4482259232440261E-2"/>
          <c:w val="0.16248556608185469"/>
          <c:h val="6.6383711449537308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82" b="1"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1344712013039185"/>
          <c:w val="1"/>
          <c:h val="0.81623931623932144"/>
        </c:manualLayout>
      </c:layout>
      <c:barChart>
        <c:barDir val="col"/>
        <c:grouping val="clustered"/>
        <c:varyColors val="0"/>
        <c:ser>
          <c:idx val="1"/>
          <c:order val="0"/>
          <c:tx>
            <c:strRef>
              <c:f>Sheet1!$B$1</c:f>
              <c:strCache>
                <c:ptCount val="1"/>
                <c:pt idx="0">
                  <c:v>2014</c:v>
                </c:pt>
              </c:strCache>
            </c:strRef>
          </c:tx>
          <c:spPr>
            <a:solidFill>
              <a:srgbClr val="10253F"/>
            </a:solidFill>
            <a:ln w="12700">
              <a:solidFill>
                <a:schemeClr val="bg1"/>
              </a:solid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c:formatCode>
                <c:ptCount val="5"/>
                <c:pt idx="0">
                  <c:v>0.42</c:v>
                </c:pt>
                <c:pt idx="1">
                  <c:v>0.27</c:v>
                </c:pt>
                <c:pt idx="2">
                  <c:v>0.27</c:v>
                </c:pt>
                <c:pt idx="4">
                  <c:v>0.05</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c:formatCode>
                <c:ptCount val="5"/>
                <c:pt idx="0">
                  <c:v>0.3</c:v>
                </c:pt>
                <c:pt idx="1">
                  <c:v>0.26</c:v>
                </c:pt>
                <c:pt idx="2">
                  <c:v>0.26</c:v>
                </c:pt>
                <c:pt idx="3">
                  <c:v>0.06</c:v>
                </c:pt>
                <c:pt idx="4">
                  <c:v>0.11</c:v>
                </c:pt>
              </c:numCache>
            </c:numRef>
          </c:val>
        </c:ser>
        <c:dLbls>
          <c:showLegendKey val="0"/>
          <c:showVal val="0"/>
          <c:showCatName val="0"/>
          <c:showSerName val="0"/>
          <c:showPercent val="0"/>
          <c:showBubbleSize val="0"/>
        </c:dLbls>
        <c:gapWidth val="70"/>
        <c:overlap val="-3"/>
        <c:axId val="46897408"/>
        <c:axId val="46919680"/>
      </c:barChart>
      <c:catAx>
        <c:axId val="46897408"/>
        <c:scaling>
          <c:orientation val="minMax"/>
        </c:scaling>
        <c:delete val="1"/>
        <c:axPos val="b"/>
        <c:numFmt formatCode="General" sourceLinked="1"/>
        <c:majorTickMark val="out"/>
        <c:minorTickMark val="none"/>
        <c:tickLblPos val="none"/>
        <c:crossAx val="46919680"/>
        <c:crosses val="autoZero"/>
        <c:auto val="1"/>
        <c:lblAlgn val="ctr"/>
        <c:lblOffset val="100"/>
        <c:tickLblSkip val="1"/>
        <c:tickMarkSkip val="1"/>
        <c:noMultiLvlLbl val="0"/>
      </c:catAx>
      <c:valAx>
        <c:axId val="46919680"/>
        <c:scaling>
          <c:orientation val="minMax"/>
          <c:max val="1"/>
          <c:min val="0"/>
        </c:scaling>
        <c:delete val="1"/>
        <c:axPos val="l"/>
        <c:numFmt formatCode="0%" sourceLinked="1"/>
        <c:majorTickMark val="out"/>
        <c:minorTickMark val="none"/>
        <c:tickLblPos val="none"/>
        <c:crossAx val="46897408"/>
        <c:crosses val="autoZero"/>
        <c:crossBetween val="between"/>
        <c:majorUnit val="0.2"/>
        <c:minorUnit val="0.1"/>
      </c:valAx>
      <c:spPr>
        <a:noFill/>
        <a:ln w="24869">
          <a:noFill/>
        </a:ln>
      </c:spPr>
    </c:plotArea>
    <c:legend>
      <c:legendPos val="t"/>
      <c:layout>
        <c:manualLayout>
          <c:xMode val="edge"/>
          <c:yMode val="edge"/>
          <c:x val="0"/>
          <c:y val="7.8717201166180764E-2"/>
          <c:w val="0.16658405142402327"/>
          <c:h val="6.6819173113564889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762" b="1"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478866790496809"/>
          <c:y val="2.8400565148883814E-2"/>
          <c:w val="0.74939759036144582"/>
          <c:h val="0.97159943485111866"/>
        </c:manualLayout>
      </c:layout>
      <c:barChart>
        <c:barDir val="bar"/>
        <c:grouping val="clustered"/>
        <c:varyColors val="0"/>
        <c:ser>
          <c:idx val="1"/>
          <c:order val="0"/>
          <c:tx>
            <c:strRef>
              <c:f>Sheet1!$B$1</c:f>
              <c:strCache>
                <c:ptCount val="1"/>
                <c:pt idx="0">
                  <c:v>2014</c:v>
                </c:pt>
              </c:strCache>
            </c:strRef>
          </c:tx>
          <c:spPr>
            <a:solidFill>
              <a:schemeClr val="tx1">
                <a:lumMod val="50000"/>
              </a:schemeClr>
            </a:solidFill>
            <a:ln w="22811">
              <a:solidFill>
                <a:schemeClr val="bg1"/>
              </a:solidFill>
            </a:ln>
          </c:spPr>
          <c:invertIfNegative val="0"/>
          <c:dLbls>
            <c:spPr>
              <a:noFill/>
              <a:ln w="22811">
                <a:noFill/>
              </a:ln>
            </c:spPr>
            <c:txPr>
              <a:bodyPr/>
              <a:lstStyle/>
              <a:p>
                <a:pPr>
                  <a:defRPr sz="10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Sheet1!$A$2:$A$7</c:f>
              <c:strCache>
                <c:ptCount val="6"/>
                <c:pt idx="0">
                  <c:v>Unnecessary (for career plans/ goals)</c:v>
                </c:pt>
                <c:pt idx="1">
                  <c:v>No interest (in pursuing an engineering career)</c:v>
                </c:pt>
                <c:pt idx="2">
                  <c:v>Prefer to pursue/ continue on a different career path</c:v>
                </c:pt>
                <c:pt idx="3">
                  <c:v>Will be working outside of Canada</c:v>
                </c:pt>
                <c:pt idx="4">
                  <c:v>Pursuing career in software (engineer/ developer)</c:v>
                </c:pt>
                <c:pt idx="5">
                  <c:v>Other mention</c:v>
                </c:pt>
              </c:strCache>
            </c:strRef>
          </c:cat>
          <c:val>
            <c:numRef>
              <c:f>Sheet1!$B$2:$B$7</c:f>
              <c:numCache>
                <c:formatCode>0%</c:formatCode>
                <c:ptCount val="6"/>
                <c:pt idx="0">
                  <c:v>0.46</c:v>
                </c:pt>
                <c:pt idx="1">
                  <c:v>0.18</c:v>
                </c:pt>
                <c:pt idx="2">
                  <c:v>0.18</c:v>
                </c:pt>
                <c:pt idx="3">
                  <c:v>0.18</c:v>
                </c:pt>
                <c:pt idx="4">
                  <c:v>0.09</c:v>
                </c:pt>
                <c:pt idx="5">
                  <c:v>0.09</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Sheet1!$A$2:$A$7</c:f>
              <c:strCache>
                <c:ptCount val="6"/>
                <c:pt idx="0">
                  <c:v>Unnecessary (for career plans/ goals)</c:v>
                </c:pt>
                <c:pt idx="1">
                  <c:v>No interest (in pursuing an engineering career)</c:v>
                </c:pt>
                <c:pt idx="2">
                  <c:v>Prefer to pursue/ continue on a different career path</c:v>
                </c:pt>
                <c:pt idx="3">
                  <c:v>Will be working outside of Canada</c:v>
                </c:pt>
                <c:pt idx="4">
                  <c:v>Pursuing career in software (engineer/ developer)</c:v>
                </c:pt>
                <c:pt idx="5">
                  <c:v>Other mention</c:v>
                </c:pt>
              </c:strCache>
            </c:strRef>
          </c:cat>
          <c:val>
            <c:numRef>
              <c:f>Sheet1!$C$2:$C$7</c:f>
              <c:numCache>
                <c:formatCode>0%</c:formatCode>
                <c:ptCount val="6"/>
                <c:pt idx="0">
                  <c:v>0.15</c:v>
                </c:pt>
                <c:pt idx="1">
                  <c:v>0.38</c:v>
                </c:pt>
                <c:pt idx="3">
                  <c:v>0.12</c:v>
                </c:pt>
                <c:pt idx="4">
                  <c:v>0.27</c:v>
                </c:pt>
              </c:numCache>
            </c:numRef>
          </c:val>
        </c:ser>
        <c:dLbls>
          <c:showLegendKey val="0"/>
          <c:showVal val="0"/>
          <c:showCatName val="0"/>
          <c:showSerName val="0"/>
          <c:showPercent val="0"/>
          <c:showBubbleSize val="0"/>
        </c:dLbls>
        <c:gapWidth val="70"/>
        <c:overlap val="-3"/>
        <c:axId val="46930944"/>
        <c:axId val="46953216"/>
      </c:barChart>
      <c:catAx>
        <c:axId val="46930944"/>
        <c:scaling>
          <c:orientation val="maxMin"/>
        </c:scaling>
        <c:delete val="1"/>
        <c:axPos val="l"/>
        <c:numFmt formatCode="General" sourceLinked="1"/>
        <c:majorTickMark val="out"/>
        <c:minorTickMark val="none"/>
        <c:tickLblPos val="none"/>
        <c:crossAx val="46953216"/>
        <c:crosses val="autoZero"/>
        <c:auto val="1"/>
        <c:lblAlgn val="ctr"/>
        <c:lblOffset val="100"/>
        <c:tickLblSkip val="1"/>
        <c:tickMarkSkip val="1"/>
        <c:noMultiLvlLbl val="0"/>
      </c:catAx>
      <c:valAx>
        <c:axId val="46953216"/>
        <c:scaling>
          <c:orientation val="minMax"/>
          <c:max val="1"/>
          <c:min val="0"/>
        </c:scaling>
        <c:delete val="1"/>
        <c:axPos val="t"/>
        <c:numFmt formatCode="0%" sourceLinked="1"/>
        <c:majorTickMark val="out"/>
        <c:minorTickMark val="none"/>
        <c:tickLblPos val="none"/>
        <c:crossAx val="46930944"/>
        <c:crosses val="autoZero"/>
        <c:crossBetween val="between"/>
        <c:majorUnit val="0.2"/>
        <c:minorUnit val="0.1"/>
      </c:valAx>
      <c:spPr>
        <a:noFill/>
        <a:ln w="25400">
          <a:noFill/>
        </a:ln>
      </c:spPr>
    </c:plotArea>
    <c:legend>
      <c:legendPos val="r"/>
      <c:layout>
        <c:manualLayout>
          <c:xMode val="edge"/>
          <c:yMode val="edge"/>
          <c:x val="0.71654240402080893"/>
          <c:y val="3.2202215601883953E-3"/>
          <c:w val="0.28345759597919101"/>
          <c:h val="0.13018237635355528"/>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527"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195121951219521E-3"/>
          <c:y val="0.10683760683760683"/>
          <c:w val="1"/>
          <c:h val="0.8141025641025591"/>
        </c:manualLayout>
      </c:layout>
      <c:barChart>
        <c:barDir val="col"/>
        <c:grouping val="clustered"/>
        <c:varyColors val="0"/>
        <c:ser>
          <c:idx val="1"/>
          <c:order val="0"/>
          <c:tx>
            <c:strRef>
              <c:f>Sheet1!$B$1</c:f>
              <c:strCache>
                <c:ptCount val="1"/>
                <c:pt idx="0">
                  <c:v>2014</c:v>
                </c:pt>
              </c:strCache>
            </c:strRef>
          </c:tx>
          <c:spPr>
            <a:solidFill>
              <a:srgbClr val="10253F"/>
            </a:solidFill>
            <a:ln w="24869">
              <a:solidFill>
                <a:schemeClr val="bg1"/>
              </a:solidFill>
            </a:ln>
          </c:spPr>
          <c:invertIfNegative val="0"/>
          <c:dLbls>
            <c:spPr>
              <a:noFill/>
              <a:ln w="24869">
                <a:noFill/>
              </a:ln>
            </c:spPr>
            <c:txPr>
              <a:bodyPr/>
              <a:lstStyle/>
              <a:p>
                <a:pPr>
                  <a:defRPr sz="1200" b="1" i="0" u="none" strike="noStrike" baseline="0">
                    <a:solidFill>
                      <a:schemeClr val="tx1"/>
                    </a:solidFill>
                    <a:latin typeface="+mj-lt"/>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Sheet1!$B$2:$B$6</c:f>
              <c:numCache>
                <c:formatCode>0%</c:formatCode>
                <c:ptCount val="5"/>
                <c:pt idx="0">
                  <c:v>0.11</c:v>
                </c:pt>
                <c:pt idx="1">
                  <c:v>0.37</c:v>
                </c:pt>
                <c:pt idx="2">
                  <c:v>0.28999999999999998</c:v>
                </c:pt>
                <c:pt idx="3">
                  <c:v>0.03</c:v>
                </c:pt>
                <c:pt idx="4">
                  <c:v>0.21</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mj-lt"/>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Yes, I definitely will</c:v>
                </c:pt>
                <c:pt idx="1">
                  <c:v>Yes, I probably will</c:v>
                </c:pt>
                <c:pt idx="2">
                  <c:v>No, I probably won't</c:v>
                </c:pt>
                <c:pt idx="3">
                  <c:v>No, I definitely won't</c:v>
                </c:pt>
                <c:pt idx="4">
                  <c:v>Don't know/ Unsure</c:v>
                </c:pt>
              </c:strCache>
            </c:strRef>
          </c:cat>
          <c:val>
            <c:numRef>
              <c:f>Sheet1!$C$2:$C$6</c:f>
              <c:numCache>
                <c:formatCode>0%</c:formatCode>
                <c:ptCount val="5"/>
                <c:pt idx="0">
                  <c:v>0.11</c:v>
                </c:pt>
                <c:pt idx="1">
                  <c:v>0.19</c:v>
                </c:pt>
                <c:pt idx="2">
                  <c:v>0.28000000000000003</c:v>
                </c:pt>
                <c:pt idx="3">
                  <c:v>0.11</c:v>
                </c:pt>
                <c:pt idx="4">
                  <c:v>0.31</c:v>
                </c:pt>
              </c:numCache>
            </c:numRef>
          </c:val>
        </c:ser>
        <c:dLbls>
          <c:showLegendKey val="0"/>
          <c:showVal val="0"/>
          <c:showCatName val="0"/>
          <c:showSerName val="0"/>
          <c:showPercent val="0"/>
          <c:showBubbleSize val="0"/>
        </c:dLbls>
        <c:gapWidth val="70"/>
        <c:overlap val="-3"/>
        <c:axId val="139195136"/>
        <c:axId val="139196672"/>
      </c:barChart>
      <c:catAx>
        <c:axId val="139195136"/>
        <c:scaling>
          <c:orientation val="minMax"/>
        </c:scaling>
        <c:delete val="1"/>
        <c:axPos val="b"/>
        <c:numFmt formatCode="General" sourceLinked="1"/>
        <c:majorTickMark val="out"/>
        <c:minorTickMark val="none"/>
        <c:tickLblPos val="none"/>
        <c:crossAx val="139196672"/>
        <c:crosses val="autoZero"/>
        <c:auto val="1"/>
        <c:lblAlgn val="ctr"/>
        <c:lblOffset val="100"/>
        <c:tickLblSkip val="1"/>
        <c:tickMarkSkip val="1"/>
        <c:noMultiLvlLbl val="0"/>
      </c:catAx>
      <c:valAx>
        <c:axId val="139196672"/>
        <c:scaling>
          <c:orientation val="minMax"/>
          <c:max val="1"/>
          <c:min val="0"/>
        </c:scaling>
        <c:delete val="1"/>
        <c:axPos val="l"/>
        <c:numFmt formatCode="0%" sourceLinked="1"/>
        <c:majorTickMark val="out"/>
        <c:minorTickMark val="none"/>
        <c:tickLblPos val="none"/>
        <c:crossAx val="139195136"/>
        <c:crosses val="autoZero"/>
        <c:crossBetween val="between"/>
        <c:majorUnit val="0.2"/>
        <c:minorUnit val="0.1"/>
      </c:valAx>
      <c:spPr>
        <a:noFill/>
        <a:ln w="24869">
          <a:noFill/>
        </a:ln>
      </c:spPr>
    </c:plotArea>
    <c:legend>
      <c:legendPos val="t"/>
      <c:layout>
        <c:manualLayout>
          <c:xMode val="edge"/>
          <c:yMode val="edge"/>
          <c:x val="0"/>
          <c:y val="8.7463556851311949E-2"/>
          <c:w val="0.16091238511131145"/>
          <c:h val="6.6819173113564889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4" b="1"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5092873006258834E-3"/>
          <c:w val="1"/>
          <c:h val="0.9124423963133641"/>
        </c:manualLayout>
      </c:layout>
      <c:barChart>
        <c:barDir val="col"/>
        <c:grouping val="clustered"/>
        <c:varyColors val="0"/>
        <c:ser>
          <c:idx val="4"/>
          <c:order val="0"/>
          <c:tx>
            <c:strRef>
              <c:f>Sheet1!$B$1</c:f>
              <c:strCache>
                <c:ptCount val="1"/>
                <c:pt idx="0">
                  <c:v>2014</c:v>
                </c:pt>
              </c:strCache>
            </c:strRef>
          </c:tx>
          <c:spPr>
            <a:solidFill>
              <a:schemeClr val="tx1">
                <a:lumMod val="50000"/>
              </a:schemeClr>
            </a:solidFill>
            <a:ln w="24399">
              <a:solidFill>
                <a:schemeClr val="bg1"/>
              </a:solidFill>
            </a:ln>
          </c:spPr>
          <c:invertIfNegative val="0"/>
          <c:dPt>
            <c:idx val="3"/>
            <c:invertIfNegative val="0"/>
            <c:bubble3D val="0"/>
          </c:dPt>
          <c:dLbls>
            <c:spPr>
              <a:noFill/>
              <a:ln w="24399">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Within six months after graduation</c:v>
                </c:pt>
                <c:pt idx="1">
                  <c:v>Within a year after graduation</c:v>
                </c:pt>
                <c:pt idx="2">
                  <c:v>More than a year after graduation</c:v>
                </c:pt>
                <c:pt idx="3">
                  <c:v>Don't know/unsure</c:v>
                </c:pt>
              </c:strCache>
            </c:strRef>
          </c:cat>
          <c:val>
            <c:numRef>
              <c:f>Sheet1!$B$2:$B$5</c:f>
              <c:numCache>
                <c:formatCode>0%</c:formatCode>
                <c:ptCount val="4"/>
                <c:pt idx="0">
                  <c:v>0.59</c:v>
                </c:pt>
                <c:pt idx="1">
                  <c:v>0.17</c:v>
                </c:pt>
                <c:pt idx="2">
                  <c:v>0.08</c:v>
                </c:pt>
                <c:pt idx="3">
                  <c:v>0.17</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Within six months after graduation</c:v>
                </c:pt>
                <c:pt idx="1">
                  <c:v>Within a year after graduation</c:v>
                </c:pt>
                <c:pt idx="2">
                  <c:v>More than a year after graduation</c:v>
                </c:pt>
                <c:pt idx="3">
                  <c:v>Don't know/unsure</c:v>
                </c:pt>
              </c:strCache>
            </c:strRef>
          </c:cat>
          <c:val>
            <c:numRef>
              <c:f>Sheet1!$C$2:$C$5</c:f>
              <c:numCache>
                <c:formatCode>0%</c:formatCode>
                <c:ptCount val="4"/>
                <c:pt idx="0">
                  <c:v>0.63</c:v>
                </c:pt>
                <c:pt idx="1">
                  <c:v>0.18</c:v>
                </c:pt>
                <c:pt idx="2">
                  <c:v>0.08</c:v>
                </c:pt>
                <c:pt idx="3">
                  <c:v>0.12</c:v>
                </c:pt>
              </c:numCache>
            </c:numRef>
          </c:val>
        </c:ser>
        <c:dLbls>
          <c:showLegendKey val="0"/>
          <c:showVal val="1"/>
          <c:showCatName val="0"/>
          <c:showSerName val="0"/>
          <c:showPercent val="0"/>
          <c:showBubbleSize val="0"/>
        </c:dLbls>
        <c:gapWidth val="70"/>
        <c:overlap val="-3"/>
        <c:axId val="141125120"/>
        <c:axId val="141126656"/>
      </c:barChart>
      <c:catAx>
        <c:axId val="141125120"/>
        <c:scaling>
          <c:orientation val="minMax"/>
        </c:scaling>
        <c:delete val="1"/>
        <c:axPos val="b"/>
        <c:numFmt formatCode="General" sourceLinked="1"/>
        <c:majorTickMark val="out"/>
        <c:minorTickMark val="none"/>
        <c:tickLblPos val="none"/>
        <c:crossAx val="141126656"/>
        <c:crosses val="autoZero"/>
        <c:auto val="0"/>
        <c:lblAlgn val="ctr"/>
        <c:lblOffset val="100"/>
        <c:tickLblSkip val="1"/>
        <c:tickMarkSkip val="1"/>
        <c:noMultiLvlLbl val="0"/>
      </c:catAx>
      <c:valAx>
        <c:axId val="141126656"/>
        <c:scaling>
          <c:orientation val="minMax"/>
          <c:max val="1"/>
          <c:min val="0"/>
        </c:scaling>
        <c:delete val="1"/>
        <c:axPos val="l"/>
        <c:numFmt formatCode="0%" sourceLinked="1"/>
        <c:majorTickMark val="out"/>
        <c:minorTickMark val="none"/>
        <c:tickLblPos val="none"/>
        <c:crossAx val="141125120"/>
        <c:crosses val="autoZero"/>
        <c:crossBetween val="between"/>
        <c:majorUnit val="0.2"/>
        <c:minorUnit val="0.1"/>
      </c:valAx>
      <c:spPr>
        <a:noFill/>
        <a:ln w="24399">
          <a:noFill/>
        </a:ln>
      </c:spPr>
    </c:plotArea>
    <c:legend>
      <c:legendPos val="t"/>
      <c:layout>
        <c:manualLayout>
          <c:xMode val="edge"/>
          <c:yMode val="edge"/>
          <c:x val="4.401763812709565E-3"/>
          <c:y val="0"/>
          <c:w val="9.2528313612017049E-2"/>
          <c:h val="0.19204800121138704"/>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585"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39686872058694"/>
          <c:y val="0"/>
          <c:w val="0.52639123974839863"/>
          <c:h val="1"/>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22560">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Sheet1!$A$2:$A$16</c:f>
              <c:strCache>
                <c:ptCount val="6"/>
                <c:pt idx="0">
                  <c:v>I want to achieve the required experience before applying</c:v>
                </c:pt>
                <c:pt idx="1">
                  <c:v>Intend to obtain a graduate degree</c:v>
                </c:pt>
                <c:pt idx="2">
                  <c:v>Not sure I need it (in my chosen field of work)</c:v>
                </c:pt>
                <c:pt idx="3">
                  <c:v>Uncertain about my career path/ life plans</c:v>
                </c:pt>
                <c:pt idx="4">
                  <c:v>Want to pursue other studies/ further my education</c:v>
                </c:pt>
                <c:pt idx="5">
                  <c:v>DK/NS</c:v>
                </c:pt>
              </c:strCache>
            </c:strRef>
          </c:cat>
          <c:val>
            <c:numRef>
              <c:f>Sheet1!$B$2:$B$16</c:f>
              <c:numCache>
                <c:formatCode>0%</c:formatCode>
                <c:ptCount val="6"/>
                <c:pt idx="0">
                  <c:v>0.69</c:v>
                </c:pt>
                <c:pt idx="1">
                  <c:v>0.12</c:v>
                </c:pt>
                <c:pt idx="2">
                  <c:v>0.05</c:v>
                </c:pt>
                <c:pt idx="3">
                  <c:v>0.04</c:v>
                </c:pt>
                <c:pt idx="4">
                  <c:v>0.04</c:v>
                </c:pt>
                <c:pt idx="5">
                  <c:v>0.04</c:v>
                </c:pt>
              </c:numCache>
            </c:numRef>
          </c:val>
        </c:ser>
        <c:ser>
          <c:idx val="0"/>
          <c:order val="1"/>
          <c:tx>
            <c:strRef>
              <c:f>Sheet1!$C$1</c:f>
              <c:strCache>
                <c:ptCount val="1"/>
                <c:pt idx="0">
                  <c:v>2013</c:v>
                </c:pt>
              </c:strCache>
            </c:strRef>
          </c:tx>
          <c:spPr>
            <a:solidFill>
              <a:schemeClr val="tx1"/>
            </a:solidFill>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Sheet1!$A$2:$A$16</c:f>
              <c:strCache>
                <c:ptCount val="6"/>
                <c:pt idx="0">
                  <c:v>I want to achieve the required experience before applying</c:v>
                </c:pt>
                <c:pt idx="1">
                  <c:v>Intend to obtain a graduate degree</c:v>
                </c:pt>
                <c:pt idx="2">
                  <c:v>Not sure I need it (in my chosen field of work)</c:v>
                </c:pt>
                <c:pt idx="3">
                  <c:v>Uncertain about my career path/ life plans</c:v>
                </c:pt>
                <c:pt idx="4">
                  <c:v>Want to pursue other studies/ further my education</c:v>
                </c:pt>
                <c:pt idx="5">
                  <c:v>DK/NS</c:v>
                </c:pt>
              </c:strCache>
            </c:strRef>
          </c:cat>
          <c:val>
            <c:numRef>
              <c:f>Sheet1!$C$2:$C$16</c:f>
              <c:numCache>
                <c:formatCode>0%</c:formatCode>
                <c:ptCount val="6"/>
                <c:pt idx="0">
                  <c:v>0.72</c:v>
                </c:pt>
                <c:pt idx="1">
                  <c:v>7.0000000000000007E-2</c:v>
                </c:pt>
                <c:pt idx="2">
                  <c:v>7.0000000000000007E-2</c:v>
                </c:pt>
                <c:pt idx="4">
                  <c:v>0.04</c:v>
                </c:pt>
                <c:pt idx="5">
                  <c:v>0.01</c:v>
                </c:pt>
              </c:numCache>
            </c:numRef>
          </c:val>
        </c:ser>
        <c:dLbls>
          <c:showLegendKey val="0"/>
          <c:showVal val="0"/>
          <c:showCatName val="0"/>
          <c:showSerName val="0"/>
          <c:showPercent val="0"/>
          <c:showBubbleSize val="0"/>
        </c:dLbls>
        <c:gapWidth val="70"/>
        <c:overlap val="-3"/>
        <c:axId val="141369728"/>
        <c:axId val="141371264"/>
      </c:barChart>
      <c:catAx>
        <c:axId val="141369728"/>
        <c:scaling>
          <c:orientation val="maxMin"/>
        </c:scaling>
        <c:delete val="1"/>
        <c:axPos val="l"/>
        <c:numFmt formatCode="General" sourceLinked="1"/>
        <c:majorTickMark val="out"/>
        <c:minorTickMark val="none"/>
        <c:tickLblPos val="none"/>
        <c:crossAx val="141371264"/>
        <c:crosses val="autoZero"/>
        <c:auto val="1"/>
        <c:lblAlgn val="ctr"/>
        <c:lblOffset val="100"/>
        <c:tickLblSkip val="1"/>
        <c:tickMarkSkip val="1"/>
        <c:noMultiLvlLbl val="0"/>
      </c:catAx>
      <c:valAx>
        <c:axId val="141371264"/>
        <c:scaling>
          <c:orientation val="minMax"/>
          <c:max val="1.1499999999999901"/>
          <c:min val="0"/>
        </c:scaling>
        <c:delete val="1"/>
        <c:axPos val="t"/>
        <c:numFmt formatCode="0%" sourceLinked="1"/>
        <c:majorTickMark val="out"/>
        <c:minorTickMark val="none"/>
        <c:tickLblPos val="none"/>
        <c:crossAx val="141369728"/>
        <c:crosses val="autoZero"/>
        <c:crossBetween val="between"/>
        <c:majorUnit val="0.2"/>
        <c:minorUnit val="0.1"/>
      </c:valAx>
      <c:spPr>
        <a:noFill/>
        <a:ln w="22560">
          <a:noFill/>
        </a:ln>
      </c:spPr>
    </c:plotArea>
    <c:plotVisOnly val="1"/>
    <c:dispBlanksAs val="gap"/>
    <c:showDLblsOverMax val="0"/>
  </c:chart>
  <c:spPr>
    <a:noFill/>
    <a:ln>
      <a:noFill/>
    </a:ln>
  </c:spPr>
  <c:txPr>
    <a:bodyPr/>
    <a:lstStyle/>
    <a:p>
      <a:pPr>
        <a:defRPr sz="1488" b="1" i="0" u="none" strike="noStrike" baseline="0">
          <a:solidFill>
            <a:schemeClr val="tx1"/>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9751810934876785"/>
          <c:w val="1"/>
          <c:h val="0.6759389386852338"/>
        </c:manualLayout>
      </c:layout>
      <c:barChart>
        <c:barDir val="col"/>
        <c:grouping val="clustered"/>
        <c:varyColors val="0"/>
        <c:ser>
          <c:idx val="2"/>
          <c:order val="0"/>
          <c:tx>
            <c:strRef>
              <c:f>Sheet1!$B$1</c:f>
              <c:strCache>
                <c:ptCount val="1"/>
                <c:pt idx="0">
                  <c:v>2014</c:v>
                </c:pt>
              </c:strCache>
            </c:strRef>
          </c:tx>
          <c:spPr>
            <a:solidFill>
              <a:srgbClr val="10253F"/>
            </a:solidFill>
            <a:ln w="24870">
              <a:noFill/>
            </a:ln>
          </c:spPr>
          <c:invertIfNegative val="0"/>
          <c:dLbls>
            <c:spPr>
              <a:noFill/>
              <a:ln w="24870">
                <a:noFill/>
              </a:ln>
            </c:spPr>
            <c:txPr>
              <a:bodyPr/>
              <a:lstStyle/>
              <a:p>
                <a:pPr>
                  <a:defRPr sz="11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Very likely</c:v>
                </c:pt>
                <c:pt idx="1">
                  <c:v>Somewhat likely</c:v>
                </c:pt>
                <c:pt idx="2">
                  <c:v>Somewhat unlikely</c:v>
                </c:pt>
                <c:pt idx="3">
                  <c:v>Very unlikely</c:v>
                </c:pt>
                <c:pt idx="4">
                  <c:v>Don't know / Unsure</c:v>
                </c:pt>
              </c:strCache>
            </c:strRef>
          </c:cat>
          <c:val>
            <c:numRef>
              <c:f>Sheet1!$B$2:$B$6</c:f>
              <c:numCache>
                <c:formatCode>0%</c:formatCode>
                <c:ptCount val="5"/>
                <c:pt idx="0">
                  <c:v>0.52</c:v>
                </c:pt>
                <c:pt idx="1">
                  <c:v>0.33</c:v>
                </c:pt>
                <c:pt idx="2">
                  <c:v>0.09</c:v>
                </c:pt>
                <c:pt idx="4">
                  <c:v>0.06</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1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Very likely</c:v>
                </c:pt>
                <c:pt idx="1">
                  <c:v>Somewhat likely</c:v>
                </c:pt>
                <c:pt idx="2">
                  <c:v>Somewhat unlikely</c:v>
                </c:pt>
                <c:pt idx="3">
                  <c:v>Very unlikely</c:v>
                </c:pt>
                <c:pt idx="4">
                  <c:v>Don't know / Unsure</c:v>
                </c:pt>
              </c:strCache>
            </c:strRef>
          </c:cat>
          <c:val>
            <c:numRef>
              <c:f>Sheet1!$C$2:$C$6</c:f>
              <c:numCache>
                <c:formatCode>0%</c:formatCode>
                <c:ptCount val="5"/>
                <c:pt idx="0">
                  <c:v>0.5</c:v>
                </c:pt>
                <c:pt idx="1">
                  <c:v>0.38</c:v>
                </c:pt>
                <c:pt idx="2">
                  <c:v>0.05</c:v>
                </c:pt>
                <c:pt idx="3">
                  <c:v>0.02</c:v>
                </c:pt>
                <c:pt idx="4">
                  <c:v>0.06</c:v>
                </c:pt>
              </c:numCache>
            </c:numRef>
          </c:val>
        </c:ser>
        <c:dLbls>
          <c:showLegendKey val="0"/>
          <c:showVal val="0"/>
          <c:showCatName val="0"/>
          <c:showSerName val="0"/>
          <c:showPercent val="0"/>
          <c:showBubbleSize val="0"/>
        </c:dLbls>
        <c:gapWidth val="70"/>
        <c:overlap val="-3"/>
        <c:axId val="141338496"/>
        <c:axId val="141340032"/>
      </c:barChart>
      <c:catAx>
        <c:axId val="141338496"/>
        <c:scaling>
          <c:orientation val="minMax"/>
        </c:scaling>
        <c:delete val="1"/>
        <c:axPos val="b"/>
        <c:numFmt formatCode="General" sourceLinked="1"/>
        <c:majorTickMark val="out"/>
        <c:minorTickMark val="none"/>
        <c:tickLblPos val="none"/>
        <c:crossAx val="141340032"/>
        <c:crosses val="autoZero"/>
        <c:auto val="1"/>
        <c:lblAlgn val="ctr"/>
        <c:lblOffset val="100"/>
        <c:tickLblSkip val="1"/>
        <c:tickMarkSkip val="1"/>
        <c:noMultiLvlLbl val="0"/>
      </c:catAx>
      <c:valAx>
        <c:axId val="141340032"/>
        <c:scaling>
          <c:orientation val="minMax"/>
          <c:max val="1"/>
          <c:min val="0"/>
        </c:scaling>
        <c:delete val="1"/>
        <c:axPos val="l"/>
        <c:numFmt formatCode="0%" sourceLinked="1"/>
        <c:majorTickMark val="out"/>
        <c:minorTickMark val="none"/>
        <c:tickLblPos val="none"/>
        <c:crossAx val="141338496"/>
        <c:crosses val="autoZero"/>
        <c:crossBetween val="between"/>
        <c:majorUnit val="0.2"/>
        <c:minorUnit val="0.1"/>
      </c:valAx>
      <c:spPr>
        <a:noFill/>
        <a:ln w="24870">
          <a:noFill/>
        </a:ln>
      </c:spPr>
    </c:plotArea>
    <c:legend>
      <c:legendPos val="t"/>
      <c:layout>
        <c:manualLayout>
          <c:xMode val="edge"/>
          <c:yMode val="edge"/>
          <c:x val="0"/>
          <c:y val="6.784994660484385E-2"/>
          <c:w val="8.6479539717633572E-2"/>
          <c:h val="0.18687061567527088"/>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786908012366588E-2"/>
          <c:y val="2.2471910112360155E-3"/>
          <c:w val="0.74380034398175898"/>
          <c:h val="1"/>
        </c:manualLayout>
      </c:layout>
      <c:barChart>
        <c:barDir val="bar"/>
        <c:grouping val="clustered"/>
        <c:varyColors val="0"/>
        <c:ser>
          <c:idx val="2"/>
          <c:order val="0"/>
          <c:tx>
            <c:strRef>
              <c:f>Sheet1!$B$1</c:f>
              <c:strCache>
                <c:ptCount val="1"/>
                <c:pt idx="0">
                  <c:v>2014</c:v>
                </c:pt>
              </c:strCache>
            </c:strRef>
          </c:tx>
          <c:spPr>
            <a:solidFill>
              <a:srgbClr val="10253F"/>
            </a:solidFill>
            <a:ln w="23493">
              <a:solidFill>
                <a:schemeClr val="bg1"/>
              </a:solidFill>
            </a:ln>
          </c:spPr>
          <c:invertIfNegative val="0"/>
          <c:dLbls>
            <c:spPr>
              <a:noFill/>
              <a:ln w="23493">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Canada</c:v>
                </c:pt>
                <c:pt idx="1">
                  <c:v>US</c:v>
                </c:pt>
                <c:pt idx="2">
                  <c:v>Europe</c:v>
                </c:pt>
                <c:pt idx="3">
                  <c:v>Asia</c:v>
                </c:pt>
                <c:pt idx="4">
                  <c:v>Other</c:v>
                </c:pt>
              </c:strCache>
            </c:strRef>
          </c:cat>
          <c:val>
            <c:numRef>
              <c:f>Sheet1!$B$2:$B$6</c:f>
              <c:numCache>
                <c:formatCode>0%</c:formatCode>
                <c:ptCount val="5"/>
                <c:pt idx="0">
                  <c:v>0.99</c:v>
                </c:pt>
                <c:pt idx="1">
                  <c:v>0.18</c:v>
                </c:pt>
                <c:pt idx="2">
                  <c:v>0.11</c:v>
                </c:pt>
                <c:pt idx="3">
                  <c:v>0.03</c:v>
                </c:pt>
                <c:pt idx="4">
                  <c:v>0.03</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Canada</c:v>
                </c:pt>
                <c:pt idx="1">
                  <c:v>US</c:v>
                </c:pt>
                <c:pt idx="2">
                  <c:v>Europe</c:v>
                </c:pt>
                <c:pt idx="3">
                  <c:v>Asia</c:v>
                </c:pt>
                <c:pt idx="4">
                  <c:v>Other</c:v>
                </c:pt>
              </c:strCache>
            </c:strRef>
          </c:cat>
          <c:val>
            <c:numRef>
              <c:f>Sheet1!$C$2:$C$6</c:f>
              <c:numCache>
                <c:formatCode>0%</c:formatCode>
                <c:ptCount val="5"/>
                <c:pt idx="0">
                  <c:v>0.99</c:v>
                </c:pt>
                <c:pt idx="1">
                  <c:v>0.15</c:v>
                </c:pt>
                <c:pt idx="2">
                  <c:v>0.11</c:v>
                </c:pt>
                <c:pt idx="3">
                  <c:v>0.05</c:v>
                </c:pt>
                <c:pt idx="4">
                  <c:v>0.03</c:v>
                </c:pt>
              </c:numCache>
            </c:numRef>
          </c:val>
        </c:ser>
        <c:dLbls>
          <c:showLegendKey val="0"/>
          <c:showVal val="0"/>
          <c:showCatName val="0"/>
          <c:showSerName val="0"/>
          <c:showPercent val="0"/>
          <c:showBubbleSize val="0"/>
        </c:dLbls>
        <c:gapWidth val="70"/>
        <c:overlap val="-3"/>
        <c:axId val="148580224"/>
        <c:axId val="148581760"/>
      </c:barChart>
      <c:catAx>
        <c:axId val="148580224"/>
        <c:scaling>
          <c:orientation val="maxMin"/>
        </c:scaling>
        <c:delete val="1"/>
        <c:axPos val="l"/>
        <c:numFmt formatCode="General" sourceLinked="1"/>
        <c:majorTickMark val="out"/>
        <c:minorTickMark val="none"/>
        <c:tickLblPos val="none"/>
        <c:crossAx val="148581760"/>
        <c:crosses val="autoZero"/>
        <c:auto val="1"/>
        <c:lblAlgn val="ctr"/>
        <c:lblOffset val="100"/>
        <c:tickLblSkip val="1"/>
        <c:tickMarkSkip val="1"/>
        <c:noMultiLvlLbl val="0"/>
      </c:catAx>
      <c:valAx>
        <c:axId val="148581760"/>
        <c:scaling>
          <c:orientation val="minMax"/>
          <c:max val="1.1499999999999901"/>
          <c:min val="0"/>
        </c:scaling>
        <c:delete val="1"/>
        <c:axPos val="t"/>
        <c:numFmt formatCode="0%" sourceLinked="1"/>
        <c:majorTickMark val="out"/>
        <c:minorTickMark val="none"/>
        <c:tickLblPos val="none"/>
        <c:crossAx val="148580224"/>
        <c:crosses val="autoZero"/>
        <c:crossBetween val="between"/>
        <c:majorUnit val="0.2"/>
        <c:minorUnit val="0.1"/>
      </c:valAx>
      <c:spPr>
        <a:noFill/>
        <a:ln w="23493">
          <a:noFill/>
        </a:ln>
      </c:spPr>
    </c:plotArea>
    <c:legend>
      <c:legendPos val="r"/>
      <c:layout>
        <c:manualLayout>
          <c:xMode val="edge"/>
          <c:yMode val="edge"/>
          <c:x val="0.89660160943672329"/>
          <c:y val="1.1142056528551403E-2"/>
          <c:w val="0.10339839056327667"/>
          <c:h val="0.14189711604742791"/>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572" b="1" i="0" u="none" strike="noStrike" baseline="0">
          <a:solidFill>
            <a:schemeClr val="tx1"/>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15321127027852"/>
          <c:y val="1.8072352500847658E-2"/>
          <c:w val="0.67152172063280235"/>
          <c:h val="0.9819277108433736"/>
        </c:manualLayout>
      </c:layout>
      <c:barChart>
        <c:barDir val="bar"/>
        <c:grouping val="clustered"/>
        <c:varyColors val="0"/>
        <c:ser>
          <c:idx val="2"/>
          <c:order val="0"/>
          <c:tx>
            <c:strRef>
              <c:f>Sheet1!$B$1</c:f>
              <c:strCache>
                <c:ptCount val="1"/>
                <c:pt idx="0">
                  <c:v>2014</c:v>
                </c:pt>
              </c:strCache>
            </c:strRef>
          </c:tx>
          <c:spPr>
            <a:solidFill>
              <a:srgbClr val="10253F"/>
            </a:solidFill>
            <a:ln w="23563">
              <a:noFill/>
            </a:ln>
          </c:spPr>
          <c:invertIfNegative val="0"/>
          <c:dLbls>
            <c:txPr>
              <a:bodyPr/>
              <a:lstStyle/>
              <a:p>
                <a:pPr>
                  <a:defRPr sz="800" b="1" i="0" baseline="0">
                    <a:latin typeface="Calibri" pitchFamily="34" charset="0"/>
                  </a:defRPr>
                </a:pPr>
                <a:endParaRPr lang="en-US"/>
              </a:p>
            </c:txPr>
            <c:showLegendKey val="0"/>
            <c:showVal val="1"/>
            <c:showCatName val="0"/>
            <c:showSerName val="0"/>
            <c:showPercent val="0"/>
            <c:showBubbleSize val="0"/>
            <c:showLeaderLines val="0"/>
          </c:dLbls>
          <c:cat>
            <c:strRef>
              <c:f>Sheet1!$A$2:$A$13</c:f>
              <c:strCache>
                <c:ptCount val="12"/>
                <c:pt idx="0">
                  <c:v>Quebec</c:v>
                </c:pt>
                <c:pt idx="1">
                  <c:v>Ontario</c:v>
                </c:pt>
                <c:pt idx="2">
                  <c:v>Alberta</c:v>
                </c:pt>
                <c:pt idx="3">
                  <c:v>British Columbia</c:v>
                </c:pt>
                <c:pt idx="4">
                  <c:v>Saskatchewan</c:v>
                </c:pt>
                <c:pt idx="5">
                  <c:v>Nova Scotia</c:v>
                </c:pt>
                <c:pt idx="6">
                  <c:v>New Brunswick</c:v>
                </c:pt>
                <c:pt idx="7">
                  <c:v>Newfoundland/ Labrador</c:v>
                </c:pt>
                <c:pt idx="8">
                  <c:v>Prince Edward Island</c:v>
                </c:pt>
                <c:pt idx="9">
                  <c:v>Manitoba</c:v>
                </c:pt>
                <c:pt idx="10">
                  <c:v>Yukon/ Northwest Territories/ Nunavut</c:v>
                </c:pt>
                <c:pt idx="11">
                  <c:v>Don't know/ Unsure</c:v>
                </c:pt>
              </c:strCache>
            </c:strRef>
          </c:cat>
          <c:val>
            <c:numRef>
              <c:f>Sheet1!$B$2:$B$13</c:f>
              <c:numCache>
                <c:formatCode>0%</c:formatCode>
                <c:ptCount val="12"/>
                <c:pt idx="0">
                  <c:v>0.88</c:v>
                </c:pt>
                <c:pt idx="1">
                  <c:v>0.25</c:v>
                </c:pt>
                <c:pt idx="2">
                  <c:v>0.14000000000000001</c:v>
                </c:pt>
                <c:pt idx="3">
                  <c:v>0.13</c:v>
                </c:pt>
                <c:pt idx="4">
                  <c:v>0.02</c:v>
                </c:pt>
                <c:pt idx="5">
                  <c:v>0.02</c:v>
                </c:pt>
                <c:pt idx="6">
                  <c:v>0.02</c:v>
                </c:pt>
                <c:pt idx="7">
                  <c:v>0.02</c:v>
                </c:pt>
                <c:pt idx="8">
                  <c:v>0.02</c:v>
                </c:pt>
                <c:pt idx="9">
                  <c:v>0.01</c:v>
                </c:pt>
                <c:pt idx="10">
                  <c:v>0.01</c:v>
                </c:pt>
                <c:pt idx="11">
                  <c:v>0.04</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8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Sheet1!$A$2:$A$13</c:f>
              <c:strCache>
                <c:ptCount val="12"/>
                <c:pt idx="0">
                  <c:v>Quebec</c:v>
                </c:pt>
                <c:pt idx="1">
                  <c:v>Ontario</c:v>
                </c:pt>
                <c:pt idx="2">
                  <c:v>Alberta</c:v>
                </c:pt>
                <c:pt idx="3">
                  <c:v>British Columbia</c:v>
                </c:pt>
                <c:pt idx="4">
                  <c:v>Saskatchewan</c:v>
                </c:pt>
                <c:pt idx="5">
                  <c:v>Nova Scotia</c:v>
                </c:pt>
                <c:pt idx="6">
                  <c:v>New Brunswick</c:v>
                </c:pt>
                <c:pt idx="7">
                  <c:v>Newfoundland/ Labrador</c:v>
                </c:pt>
                <c:pt idx="8">
                  <c:v>Prince Edward Island</c:v>
                </c:pt>
                <c:pt idx="9">
                  <c:v>Manitoba</c:v>
                </c:pt>
                <c:pt idx="10">
                  <c:v>Yukon/ Northwest Territories/ Nunavut</c:v>
                </c:pt>
                <c:pt idx="11">
                  <c:v>Don't know/ Unsure</c:v>
                </c:pt>
              </c:strCache>
            </c:strRef>
          </c:cat>
          <c:val>
            <c:numRef>
              <c:f>Sheet1!$C$2:$C$13</c:f>
              <c:numCache>
                <c:formatCode>0%</c:formatCode>
                <c:ptCount val="12"/>
                <c:pt idx="0">
                  <c:v>0.94</c:v>
                </c:pt>
                <c:pt idx="1">
                  <c:v>0.2</c:v>
                </c:pt>
                <c:pt idx="2">
                  <c:v>0.1</c:v>
                </c:pt>
                <c:pt idx="3">
                  <c:v>0.11</c:v>
                </c:pt>
                <c:pt idx="5">
                  <c:v>0.02</c:v>
                </c:pt>
                <c:pt idx="6">
                  <c:v>0.02</c:v>
                </c:pt>
                <c:pt idx="7">
                  <c:v>0.02</c:v>
                </c:pt>
                <c:pt idx="8">
                  <c:v>0.01</c:v>
                </c:pt>
                <c:pt idx="9">
                  <c:v>0.01</c:v>
                </c:pt>
                <c:pt idx="10">
                  <c:v>0.01</c:v>
                </c:pt>
                <c:pt idx="11">
                  <c:v>0.02</c:v>
                </c:pt>
              </c:numCache>
            </c:numRef>
          </c:val>
        </c:ser>
        <c:dLbls>
          <c:showLegendKey val="0"/>
          <c:showVal val="0"/>
          <c:showCatName val="0"/>
          <c:showSerName val="0"/>
          <c:showPercent val="0"/>
          <c:showBubbleSize val="0"/>
        </c:dLbls>
        <c:gapWidth val="70"/>
        <c:overlap val="-3"/>
        <c:axId val="148488960"/>
        <c:axId val="148490496"/>
      </c:barChart>
      <c:catAx>
        <c:axId val="148488960"/>
        <c:scaling>
          <c:orientation val="maxMin"/>
        </c:scaling>
        <c:delete val="1"/>
        <c:axPos val="l"/>
        <c:numFmt formatCode="General" sourceLinked="1"/>
        <c:majorTickMark val="out"/>
        <c:minorTickMark val="none"/>
        <c:tickLblPos val="none"/>
        <c:crossAx val="148490496"/>
        <c:crosses val="autoZero"/>
        <c:auto val="1"/>
        <c:lblAlgn val="ctr"/>
        <c:lblOffset val="100"/>
        <c:tickLblSkip val="1"/>
        <c:tickMarkSkip val="1"/>
        <c:noMultiLvlLbl val="0"/>
      </c:catAx>
      <c:valAx>
        <c:axId val="148490496"/>
        <c:scaling>
          <c:orientation val="minMax"/>
          <c:max val="1.1499999999999901"/>
          <c:min val="0"/>
        </c:scaling>
        <c:delete val="1"/>
        <c:axPos val="t"/>
        <c:numFmt formatCode="0%" sourceLinked="1"/>
        <c:majorTickMark val="out"/>
        <c:minorTickMark val="none"/>
        <c:tickLblPos val="none"/>
        <c:crossAx val="148488960"/>
        <c:crosses val="autoZero"/>
        <c:crossBetween val="between"/>
        <c:majorUnit val="0.2"/>
        <c:minorUnit val="0.1"/>
      </c:valAx>
      <c:spPr>
        <a:noFill/>
        <a:ln w="23563">
          <a:noFill/>
        </a:ln>
      </c:spPr>
    </c:plotArea>
    <c:legend>
      <c:legendPos val="r"/>
      <c:layout>
        <c:manualLayout>
          <c:xMode val="edge"/>
          <c:yMode val="edge"/>
          <c:x val="0.91953190460597789"/>
          <c:y val="1.2518980024140803E-2"/>
          <c:w val="7.7358884356322932E-2"/>
          <c:h val="0.12083739399468403"/>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70"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9732506643047025"/>
          <c:y val="7.1754723146359861E-2"/>
          <c:w val="0.50267493356953252"/>
          <c:h val="0.92824527685364011"/>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a:solidFill>
                <a:schemeClr val="bg1"/>
              </a:solidFill>
            </a:ln>
          </c:spPr>
          <c:invertIfNegative val="0"/>
          <c:dPt>
            <c:idx val="5"/>
            <c:invertIfNegative val="0"/>
            <c:bubble3D val="0"/>
          </c:dPt>
          <c:dLbls>
            <c:txPr>
              <a:bodyPr/>
              <a:lstStyle/>
              <a:p>
                <a:pPr>
                  <a:defRPr sz="1000" b="1" i="0" baseline="0">
                    <a:latin typeface="Calibri" pitchFamily="34" charset="0"/>
                  </a:defRPr>
                </a:pPr>
                <a:endParaRPr lang="en-US"/>
              </a:p>
            </c:txPr>
            <c:showLegendKey val="0"/>
            <c:showVal val="1"/>
            <c:showCatName val="0"/>
            <c:showSerName val="0"/>
            <c:showPercent val="0"/>
            <c:showBubbleSize val="0"/>
            <c:showLeaderLines val="0"/>
          </c:dLbls>
          <c:cat>
            <c:strRef>
              <c:f>Sheet1!$A$2:$A$7</c:f>
              <c:strCache>
                <c:ptCount val="5"/>
                <c:pt idx="0">
                  <c:v>Pursue a graduate degree in engineering</c:v>
                </c:pt>
                <c:pt idx="1">
                  <c:v>Pursue a graduate degree in another area of study</c:v>
                </c:pt>
                <c:pt idx="2">
                  <c:v>Pursue an MBA</c:v>
                </c:pt>
                <c:pt idx="3">
                  <c:v>Pursue another professional degree</c:v>
                </c:pt>
                <c:pt idx="4">
                  <c:v>Don't know/Not sure</c:v>
                </c:pt>
              </c:strCache>
            </c:strRef>
          </c:cat>
          <c:val>
            <c:numRef>
              <c:f>Sheet1!$B$2:$B$7</c:f>
              <c:numCache>
                <c:formatCode>0%</c:formatCode>
                <c:ptCount val="5"/>
                <c:pt idx="0">
                  <c:v>0.79</c:v>
                </c:pt>
                <c:pt idx="1">
                  <c:v>7.0000000000000007E-2</c:v>
                </c:pt>
                <c:pt idx="2">
                  <c:v>0.05</c:v>
                </c:pt>
                <c:pt idx="3">
                  <c:v>0.04</c:v>
                </c:pt>
                <c:pt idx="4">
                  <c:v>0.05</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000" b="1" i="0" u="none" strike="noStrike" kern="1200" baseline="0">
                    <a:solidFill>
                      <a:srgbClr val="1F497D"/>
                    </a:solidFill>
                    <a:latin typeface="Calibri" pitchFamily="34" charset="0"/>
                    <a:ea typeface="+mn-ea"/>
                    <a:cs typeface="+mn-cs"/>
                  </a:defRPr>
                </a:pPr>
                <a:endParaRPr lang="en-US"/>
              </a:p>
            </c:txPr>
            <c:showLegendKey val="0"/>
            <c:showVal val="1"/>
            <c:showCatName val="0"/>
            <c:showSerName val="0"/>
            <c:showPercent val="0"/>
            <c:showBubbleSize val="0"/>
            <c:showLeaderLines val="0"/>
          </c:dLbls>
          <c:cat>
            <c:strRef>
              <c:f>Sheet1!$A$2:$A$7</c:f>
              <c:strCache>
                <c:ptCount val="5"/>
                <c:pt idx="0">
                  <c:v>Pursue a graduate degree in engineering</c:v>
                </c:pt>
                <c:pt idx="1">
                  <c:v>Pursue a graduate degree in another area of study</c:v>
                </c:pt>
                <c:pt idx="2">
                  <c:v>Pursue an MBA</c:v>
                </c:pt>
                <c:pt idx="3">
                  <c:v>Pursue another professional degree</c:v>
                </c:pt>
                <c:pt idx="4">
                  <c:v>Don't know/Not sure</c:v>
                </c:pt>
              </c:strCache>
            </c:strRef>
          </c:cat>
          <c:val>
            <c:numRef>
              <c:f>Sheet1!$C$2:$C$7</c:f>
              <c:numCache>
                <c:formatCode>0%</c:formatCode>
                <c:ptCount val="5"/>
                <c:pt idx="0">
                  <c:v>0.69</c:v>
                </c:pt>
                <c:pt idx="1">
                  <c:v>0.04</c:v>
                </c:pt>
                <c:pt idx="2">
                  <c:v>0.08</c:v>
                </c:pt>
                <c:pt idx="3">
                  <c:v>0.06</c:v>
                </c:pt>
                <c:pt idx="4">
                  <c:v>0.11</c:v>
                </c:pt>
              </c:numCache>
            </c:numRef>
          </c:val>
        </c:ser>
        <c:dLbls>
          <c:showLegendKey val="0"/>
          <c:showVal val="0"/>
          <c:showCatName val="0"/>
          <c:showSerName val="0"/>
          <c:showPercent val="0"/>
          <c:showBubbleSize val="0"/>
        </c:dLbls>
        <c:gapWidth val="70"/>
        <c:overlap val="-3"/>
        <c:axId val="47297280"/>
        <c:axId val="47298816"/>
      </c:barChart>
      <c:catAx>
        <c:axId val="47297280"/>
        <c:scaling>
          <c:orientation val="maxMin"/>
        </c:scaling>
        <c:delete val="1"/>
        <c:axPos val="l"/>
        <c:numFmt formatCode="General" sourceLinked="1"/>
        <c:majorTickMark val="out"/>
        <c:minorTickMark val="none"/>
        <c:tickLblPos val="none"/>
        <c:crossAx val="47298816"/>
        <c:crosses val="autoZero"/>
        <c:auto val="1"/>
        <c:lblAlgn val="ctr"/>
        <c:lblOffset val="100"/>
        <c:tickLblSkip val="1"/>
        <c:tickMarkSkip val="1"/>
        <c:noMultiLvlLbl val="0"/>
      </c:catAx>
      <c:valAx>
        <c:axId val="47298816"/>
        <c:scaling>
          <c:orientation val="minMax"/>
          <c:max val="1"/>
          <c:min val="0"/>
        </c:scaling>
        <c:delete val="1"/>
        <c:axPos val="t"/>
        <c:numFmt formatCode="0%" sourceLinked="1"/>
        <c:majorTickMark val="out"/>
        <c:minorTickMark val="none"/>
        <c:tickLblPos val="none"/>
        <c:crossAx val="47297280"/>
        <c:crosses val="autoZero"/>
        <c:crossBetween val="between"/>
        <c:majorUnit val="0.2"/>
        <c:minorUnit val="0.1"/>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6565699195716921E-2"/>
          <c:w val="1"/>
          <c:h val="0.84885651927506001"/>
        </c:manualLayout>
      </c:layout>
      <c:barChart>
        <c:barDir val="col"/>
        <c:grouping val="clustered"/>
        <c:varyColors val="0"/>
        <c:ser>
          <c:idx val="5"/>
          <c:order val="0"/>
          <c:tx>
            <c:strRef>
              <c:f>Sheet1!$B$1</c:f>
              <c:strCache>
                <c:ptCount val="1"/>
                <c:pt idx="0">
                  <c:v>2014</c:v>
                </c:pt>
              </c:strCache>
            </c:strRef>
          </c:tx>
          <c:spPr>
            <a:solidFill>
              <a:schemeClr val="tx1">
                <a:lumMod val="50000"/>
              </a:schemeClr>
            </a:solidFill>
            <a:ln w="24898">
              <a:solidFill>
                <a:schemeClr val="bg1"/>
              </a:solidFill>
            </a:ln>
          </c:spPr>
          <c:invertIfNegative val="0"/>
          <c:dLbls>
            <c:spPr>
              <a:noFill/>
              <a:ln w="24898">
                <a:noFill/>
              </a:ln>
            </c:spPr>
            <c:txPr>
              <a:bodyPr/>
              <a:lstStyle/>
              <a:p>
                <a:pPr>
                  <a:defRPr sz="1200" b="1" i="0" u="none" strike="noStrike" baseline="0">
                    <a:solidFill>
                      <a:schemeClr val="tx1"/>
                    </a:solidFill>
                    <a:latin typeface="+mn-lt"/>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Sheet1!$B$2:$B$4</c:f>
              <c:numCache>
                <c:formatCode>0%</c:formatCode>
                <c:ptCount val="3"/>
                <c:pt idx="0">
                  <c:v>0.96</c:v>
                </c:pt>
                <c:pt idx="1">
                  <c:v>0.01</c:v>
                </c:pt>
                <c:pt idx="2">
                  <c:v>0.04</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mn-lt"/>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Sheet1!$C$2:$C$4</c:f>
              <c:numCache>
                <c:formatCode>0%</c:formatCode>
                <c:ptCount val="3"/>
                <c:pt idx="0">
                  <c:v>0.95</c:v>
                </c:pt>
                <c:pt idx="1">
                  <c:v>0.02</c:v>
                </c:pt>
                <c:pt idx="2">
                  <c:v>0.03</c:v>
                </c:pt>
              </c:numCache>
            </c:numRef>
          </c:val>
        </c:ser>
        <c:dLbls>
          <c:showLegendKey val="0"/>
          <c:showVal val="0"/>
          <c:showCatName val="0"/>
          <c:showSerName val="0"/>
          <c:showPercent val="0"/>
          <c:showBubbleSize val="0"/>
        </c:dLbls>
        <c:gapWidth val="201"/>
        <c:overlap val="-3"/>
        <c:axId val="148265984"/>
        <c:axId val="148271872"/>
      </c:barChart>
      <c:catAx>
        <c:axId val="148265984"/>
        <c:scaling>
          <c:orientation val="minMax"/>
        </c:scaling>
        <c:delete val="1"/>
        <c:axPos val="b"/>
        <c:numFmt formatCode="General" sourceLinked="1"/>
        <c:majorTickMark val="out"/>
        <c:minorTickMark val="none"/>
        <c:tickLblPos val="none"/>
        <c:crossAx val="148271872"/>
        <c:crosses val="autoZero"/>
        <c:auto val="1"/>
        <c:lblAlgn val="ctr"/>
        <c:lblOffset val="100"/>
        <c:tickLblSkip val="1"/>
        <c:tickMarkSkip val="1"/>
        <c:noMultiLvlLbl val="0"/>
      </c:catAx>
      <c:valAx>
        <c:axId val="148271872"/>
        <c:scaling>
          <c:orientation val="minMax"/>
          <c:max val="1"/>
          <c:min val="0"/>
        </c:scaling>
        <c:delete val="1"/>
        <c:axPos val="l"/>
        <c:numFmt formatCode="0%" sourceLinked="1"/>
        <c:majorTickMark val="out"/>
        <c:minorTickMark val="none"/>
        <c:tickLblPos val="none"/>
        <c:crossAx val="148265984"/>
        <c:crosses val="autoZero"/>
        <c:crossBetween val="between"/>
        <c:majorUnit val="0.2"/>
        <c:minorUnit val="0.1"/>
      </c:valAx>
      <c:spPr>
        <a:noFill/>
        <a:ln w="24898">
          <a:noFill/>
        </a:ln>
      </c:spPr>
    </c:plotArea>
    <c:legend>
      <c:legendPos val="t"/>
      <c:layout>
        <c:manualLayout>
          <c:xMode val="edge"/>
          <c:yMode val="edge"/>
          <c:x val="0.39571985000036553"/>
          <c:y val="1.2251148545176111E-2"/>
          <c:w val="0.15985044617952379"/>
          <c:h val="7.0195946027420381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6" b="1" i="0" u="none" strike="noStrike" baseline="0">
          <a:solidFill>
            <a:schemeClr val="tx1"/>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593842431623581"/>
          <c:y val="0.13101809988078494"/>
          <c:w val="0.6036905280607191"/>
          <c:h val="0.8328787925384199"/>
        </c:manualLayout>
      </c:layout>
      <c:barChart>
        <c:barDir val="bar"/>
        <c:grouping val="percentStacked"/>
        <c:varyColors val="0"/>
        <c:ser>
          <c:idx val="0"/>
          <c:order val="0"/>
          <c:tx>
            <c:strRef>
              <c:f>Sheet1!$D$1</c:f>
              <c:strCache>
                <c:ptCount val="1"/>
                <c:pt idx="0">
                  <c:v>Yes</c:v>
                </c:pt>
              </c:strCache>
            </c:strRef>
          </c:tx>
          <c:spPr>
            <a:solidFill>
              <a:schemeClr val="tx1">
                <a:lumMod val="75000"/>
              </a:schemeClr>
            </a:solidFill>
            <a:ln>
              <a:solidFill>
                <a:schemeClr val="bg1"/>
              </a:solidFill>
            </a:ln>
          </c:spPr>
          <c:invertIfNegative val="0"/>
          <c:dLbls>
            <c:txPr>
              <a:bodyPr/>
              <a:lstStyle/>
              <a:p>
                <a:pPr>
                  <a:defRPr sz="1200" b="1" i="0" baseline="0">
                    <a:solidFill>
                      <a:schemeClr val="bg1"/>
                    </a:solidFill>
                    <a:latin typeface="Calibri" pitchFamily="34" charset="0"/>
                  </a:defRPr>
                </a:pPr>
                <a:endParaRPr lang="en-US"/>
              </a:p>
            </c:txPr>
            <c:showLegendKey val="0"/>
            <c:showVal val="1"/>
            <c:showCatName val="0"/>
            <c:showSerName val="0"/>
            <c:showPercent val="0"/>
            <c:showBubbleSize val="0"/>
            <c:showLeaderLines val="0"/>
          </c:dLbls>
          <c:cat>
            <c:numRef>
              <c:f>Sheet1!$C$2:$C$7</c:f>
              <c:numCache>
                <c:formatCode>General</c:formatCode>
                <c:ptCount val="6"/>
                <c:pt idx="0" formatCode="0">
                  <c:v>2014</c:v>
                </c:pt>
                <c:pt idx="1">
                  <c:v>2013</c:v>
                </c:pt>
                <c:pt idx="2" formatCode="0">
                  <c:v>2014</c:v>
                </c:pt>
                <c:pt idx="3">
                  <c:v>2013</c:v>
                </c:pt>
                <c:pt idx="4" formatCode="0">
                  <c:v>2014</c:v>
                </c:pt>
                <c:pt idx="5">
                  <c:v>2013</c:v>
                </c:pt>
              </c:numCache>
            </c:numRef>
          </c:cat>
          <c:val>
            <c:numRef>
              <c:f>Sheet1!$D$2:$D$7</c:f>
              <c:numCache>
                <c:formatCode>0%</c:formatCode>
                <c:ptCount val="6"/>
                <c:pt idx="0">
                  <c:v>0.95</c:v>
                </c:pt>
                <c:pt idx="1">
                  <c:v>0.9</c:v>
                </c:pt>
                <c:pt idx="2">
                  <c:v>0.9</c:v>
                </c:pt>
                <c:pt idx="3">
                  <c:v>0.9</c:v>
                </c:pt>
                <c:pt idx="4">
                  <c:v>0.31</c:v>
                </c:pt>
                <c:pt idx="5">
                  <c:v>0.34</c:v>
                </c:pt>
              </c:numCache>
            </c:numRef>
          </c:val>
        </c:ser>
        <c:ser>
          <c:idx val="1"/>
          <c:order val="1"/>
          <c:tx>
            <c:strRef>
              <c:f>Sheet1!$E$1</c:f>
              <c:strCache>
                <c:ptCount val="1"/>
                <c:pt idx="0">
                  <c:v>No</c:v>
                </c:pt>
              </c:strCache>
            </c:strRef>
          </c:tx>
          <c:spPr>
            <a:solidFill>
              <a:schemeClr val="tx1">
                <a:lumMod val="60000"/>
                <a:lumOff val="40000"/>
              </a:schemeClr>
            </a:solidFill>
            <a:ln w="12700">
              <a:solidFill>
                <a:schemeClr val="bg1"/>
              </a:solidFill>
            </a:ln>
          </c:spPr>
          <c:invertIfNegative val="0"/>
          <c:dPt>
            <c:idx val="1"/>
            <c:invertIfNegative val="0"/>
            <c:bubble3D val="0"/>
          </c:dPt>
          <c:dLbls>
            <c:txPr>
              <a:bodyPr/>
              <a:lstStyle/>
              <a:p>
                <a:pPr>
                  <a:defRPr sz="1200" b="1" i="0" baseline="0">
                    <a:solidFill>
                      <a:schemeClr val="bg1"/>
                    </a:solidFill>
                    <a:latin typeface="Calibri" pitchFamily="34" charset="0"/>
                  </a:defRPr>
                </a:pPr>
                <a:endParaRPr lang="en-US"/>
              </a:p>
            </c:txPr>
            <c:showLegendKey val="0"/>
            <c:showVal val="1"/>
            <c:showCatName val="0"/>
            <c:showSerName val="0"/>
            <c:showPercent val="0"/>
            <c:showBubbleSize val="0"/>
            <c:showLeaderLines val="0"/>
          </c:dLbls>
          <c:cat>
            <c:numRef>
              <c:f>Sheet1!$C$2:$C$7</c:f>
              <c:numCache>
                <c:formatCode>General</c:formatCode>
                <c:ptCount val="6"/>
                <c:pt idx="0" formatCode="0">
                  <c:v>2014</c:v>
                </c:pt>
                <c:pt idx="1">
                  <c:v>2013</c:v>
                </c:pt>
                <c:pt idx="2" formatCode="0">
                  <c:v>2014</c:v>
                </c:pt>
                <c:pt idx="3">
                  <c:v>2013</c:v>
                </c:pt>
                <c:pt idx="4" formatCode="0">
                  <c:v>2014</c:v>
                </c:pt>
                <c:pt idx="5">
                  <c:v>2013</c:v>
                </c:pt>
              </c:numCache>
            </c:numRef>
          </c:cat>
          <c:val>
            <c:numRef>
              <c:f>Sheet1!$E$2:$E$7</c:f>
              <c:numCache>
                <c:formatCode>0%</c:formatCode>
                <c:ptCount val="6"/>
                <c:pt idx="0">
                  <c:v>0.03</c:v>
                </c:pt>
                <c:pt idx="1">
                  <c:v>7.0000000000000007E-2</c:v>
                </c:pt>
                <c:pt idx="2">
                  <c:v>0.06</c:v>
                </c:pt>
                <c:pt idx="3">
                  <c:v>7.0000000000000007E-2</c:v>
                </c:pt>
                <c:pt idx="4">
                  <c:v>0.6</c:v>
                </c:pt>
                <c:pt idx="5">
                  <c:v>0.55000000000000004</c:v>
                </c:pt>
              </c:numCache>
            </c:numRef>
          </c:val>
        </c:ser>
        <c:ser>
          <c:idx val="2"/>
          <c:order val="2"/>
          <c:tx>
            <c:strRef>
              <c:f>Sheet1!$F$1</c:f>
              <c:strCache>
                <c:ptCount val="1"/>
                <c:pt idx="0">
                  <c:v>Don't Know / Unsure</c:v>
                </c:pt>
              </c:strCache>
            </c:strRef>
          </c:tx>
          <c:spPr>
            <a:solidFill>
              <a:schemeClr val="tx1">
                <a:lumMod val="20000"/>
                <a:lumOff val="80000"/>
              </a:schemeClr>
            </a:solidFill>
            <a:ln w="12700">
              <a:solidFill>
                <a:schemeClr val="bg1"/>
              </a:solidFill>
            </a:ln>
          </c:spPr>
          <c:invertIfNegative val="0"/>
          <c:dLbls>
            <c:txPr>
              <a:bodyPr/>
              <a:lstStyle/>
              <a:p>
                <a:pPr>
                  <a:defRPr sz="1200" b="1" i="0" baseline="0">
                    <a:latin typeface="Calibri" pitchFamily="34" charset="0"/>
                  </a:defRPr>
                </a:pPr>
                <a:endParaRPr lang="en-US"/>
              </a:p>
            </c:txPr>
            <c:showLegendKey val="0"/>
            <c:showVal val="1"/>
            <c:showCatName val="0"/>
            <c:showSerName val="0"/>
            <c:showPercent val="0"/>
            <c:showBubbleSize val="0"/>
            <c:showLeaderLines val="0"/>
          </c:dLbls>
          <c:cat>
            <c:numRef>
              <c:f>Sheet1!$C$2:$C$7</c:f>
              <c:numCache>
                <c:formatCode>General</c:formatCode>
                <c:ptCount val="6"/>
                <c:pt idx="0" formatCode="0">
                  <c:v>2014</c:v>
                </c:pt>
                <c:pt idx="1">
                  <c:v>2013</c:v>
                </c:pt>
                <c:pt idx="2" formatCode="0">
                  <c:v>2014</c:v>
                </c:pt>
                <c:pt idx="3">
                  <c:v>2013</c:v>
                </c:pt>
                <c:pt idx="4" formatCode="0">
                  <c:v>2014</c:v>
                </c:pt>
                <c:pt idx="5">
                  <c:v>2013</c:v>
                </c:pt>
              </c:numCache>
            </c:numRef>
          </c:cat>
          <c:val>
            <c:numRef>
              <c:f>Sheet1!$F$2:$F$7</c:f>
              <c:numCache>
                <c:formatCode>0%</c:formatCode>
                <c:ptCount val="6"/>
                <c:pt idx="0">
                  <c:v>0.02</c:v>
                </c:pt>
                <c:pt idx="1">
                  <c:v>0.03</c:v>
                </c:pt>
                <c:pt idx="2">
                  <c:v>0.04</c:v>
                </c:pt>
                <c:pt idx="3">
                  <c:v>0.04</c:v>
                </c:pt>
                <c:pt idx="4">
                  <c:v>0.09</c:v>
                </c:pt>
                <c:pt idx="5">
                  <c:v>0.11</c:v>
                </c:pt>
              </c:numCache>
            </c:numRef>
          </c:val>
        </c:ser>
        <c:dLbls>
          <c:showLegendKey val="0"/>
          <c:showVal val="0"/>
          <c:showCatName val="0"/>
          <c:showSerName val="0"/>
          <c:showPercent val="0"/>
          <c:showBubbleSize val="0"/>
        </c:dLbls>
        <c:gapWidth val="33"/>
        <c:overlap val="100"/>
        <c:axId val="141277056"/>
        <c:axId val="141278592"/>
      </c:barChart>
      <c:catAx>
        <c:axId val="141277056"/>
        <c:scaling>
          <c:orientation val="maxMin"/>
        </c:scaling>
        <c:delete val="0"/>
        <c:axPos val="l"/>
        <c:numFmt formatCode="0" sourceLinked="1"/>
        <c:majorTickMark val="out"/>
        <c:minorTickMark val="none"/>
        <c:tickLblPos val="nextTo"/>
        <c:txPr>
          <a:bodyPr/>
          <a:lstStyle/>
          <a:p>
            <a:pPr>
              <a:defRPr sz="1400" b="1"/>
            </a:pPr>
            <a:endParaRPr lang="en-US"/>
          </a:p>
        </c:txPr>
        <c:crossAx val="141278592"/>
        <c:crosses val="autoZero"/>
        <c:auto val="1"/>
        <c:lblAlgn val="ctr"/>
        <c:lblOffset val="100"/>
        <c:tickLblSkip val="1"/>
        <c:noMultiLvlLbl val="0"/>
      </c:catAx>
      <c:valAx>
        <c:axId val="141278592"/>
        <c:scaling>
          <c:orientation val="minMax"/>
        </c:scaling>
        <c:delete val="1"/>
        <c:axPos val="t"/>
        <c:numFmt formatCode="0%" sourceLinked="1"/>
        <c:majorTickMark val="out"/>
        <c:minorTickMark val="none"/>
        <c:tickLblPos val="none"/>
        <c:crossAx val="141277056"/>
        <c:crosses val="autoZero"/>
        <c:crossBetween val="between"/>
      </c:valAx>
    </c:plotArea>
    <c:legend>
      <c:legendPos val="t"/>
      <c:overlay val="0"/>
      <c:txPr>
        <a:bodyPr/>
        <a:lstStyle/>
        <a:p>
          <a:pPr>
            <a:defRPr sz="1400" b="1" i="0" baseline="0">
              <a:latin typeface="Calibri"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1239326525232434"/>
          <c:w val="1"/>
          <c:h val="0.50641025641025639"/>
        </c:manualLayout>
      </c:layout>
      <c:barChart>
        <c:barDir val="col"/>
        <c:grouping val="clustered"/>
        <c:varyColors val="0"/>
        <c:ser>
          <c:idx val="1"/>
          <c:order val="0"/>
          <c:tx>
            <c:strRef>
              <c:f>Sheet1!$B$1</c:f>
              <c:strCache>
                <c:ptCount val="1"/>
                <c:pt idx="0">
                  <c:v>2014</c:v>
                </c:pt>
              </c:strCache>
            </c:strRef>
          </c:tx>
          <c:spPr>
            <a:solidFill>
              <a:schemeClr val="tx1">
                <a:lumMod val="50000"/>
              </a:schemeClr>
            </a:solidFill>
            <a:ln w="12450">
              <a:solidFill>
                <a:schemeClr val="bg1"/>
              </a:solidFill>
              <a:prstDash val="solid"/>
            </a:ln>
          </c:spPr>
          <c:invertIfNegative val="0"/>
          <c:dLbls>
            <c:spPr>
              <a:noFill/>
              <a:ln w="24900">
                <a:noFill/>
              </a:ln>
            </c:spPr>
            <c:txPr>
              <a:bodyPr/>
              <a:lstStyle/>
              <a:p>
                <a:pPr>
                  <a:defRPr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Sheet1!$B$2:$B$5</c:f>
              <c:numCache>
                <c:formatCode>0%</c:formatCode>
                <c:ptCount val="4"/>
                <c:pt idx="0">
                  <c:v>0.51</c:v>
                </c:pt>
                <c:pt idx="1">
                  <c:v>0.43</c:v>
                </c:pt>
                <c:pt idx="2">
                  <c:v>0.06</c:v>
                </c:pt>
                <c:pt idx="3">
                  <c:v>0</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400" b="1" i="0" u="none" strike="noStrike" kern="1200" baseline="0">
                    <a:solidFill>
                      <a:srgbClr val="003399"/>
                    </a:solidFill>
                    <a:latin typeface="Calibri" pitchFamily="34" charset="0"/>
                    <a:ea typeface="+mn-ea"/>
                    <a:cs typeface="+mn-cs"/>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Sheet1!$C$2:$C$5</c:f>
              <c:numCache>
                <c:formatCode>0%</c:formatCode>
                <c:ptCount val="4"/>
                <c:pt idx="0">
                  <c:v>0.44</c:v>
                </c:pt>
                <c:pt idx="1">
                  <c:v>0.49</c:v>
                </c:pt>
                <c:pt idx="2">
                  <c:v>0.06</c:v>
                </c:pt>
                <c:pt idx="3">
                  <c:v>0.01</c:v>
                </c:pt>
              </c:numCache>
            </c:numRef>
          </c:val>
        </c:ser>
        <c:dLbls>
          <c:showLegendKey val="0"/>
          <c:showVal val="0"/>
          <c:showCatName val="0"/>
          <c:showSerName val="0"/>
          <c:showPercent val="0"/>
          <c:showBubbleSize val="0"/>
        </c:dLbls>
        <c:gapWidth val="70"/>
        <c:overlap val="-3"/>
        <c:axId val="148332928"/>
        <c:axId val="148334464"/>
      </c:barChart>
      <c:catAx>
        <c:axId val="148332928"/>
        <c:scaling>
          <c:orientation val="minMax"/>
        </c:scaling>
        <c:delete val="1"/>
        <c:axPos val="b"/>
        <c:numFmt formatCode="General" sourceLinked="1"/>
        <c:majorTickMark val="out"/>
        <c:minorTickMark val="none"/>
        <c:tickLblPos val="none"/>
        <c:crossAx val="148334464"/>
        <c:crosses val="autoZero"/>
        <c:auto val="1"/>
        <c:lblAlgn val="ctr"/>
        <c:lblOffset val="100"/>
        <c:tickLblSkip val="1"/>
        <c:tickMarkSkip val="1"/>
        <c:noMultiLvlLbl val="0"/>
      </c:catAx>
      <c:valAx>
        <c:axId val="148334464"/>
        <c:scaling>
          <c:orientation val="minMax"/>
          <c:max val="1"/>
          <c:min val="0"/>
        </c:scaling>
        <c:delete val="1"/>
        <c:axPos val="l"/>
        <c:numFmt formatCode="0%" sourceLinked="1"/>
        <c:majorTickMark val="out"/>
        <c:minorTickMark val="none"/>
        <c:tickLblPos val="none"/>
        <c:crossAx val="148332928"/>
        <c:crosses val="autoZero"/>
        <c:crossBetween val="between"/>
        <c:majorUnit val="0.2"/>
        <c:minorUnit val="0.1"/>
      </c:valAx>
      <c:spPr>
        <a:noFill/>
        <a:ln w="24900">
          <a:noFill/>
        </a:ln>
      </c:spPr>
    </c:plotArea>
    <c:legend>
      <c:legendPos val="t"/>
      <c:layout>
        <c:manualLayout>
          <c:xMode val="edge"/>
          <c:yMode val="edge"/>
          <c:x val="1.7868654136253413E-2"/>
          <c:y val="0.11062590975254731"/>
          <c:w val="0.15639035364692899"/>
          <c:h val="6.6721910852846456E-2"/>
        </c:manualLayout>
      </c:layout>
      <c:overlay val="0"/>
    </c:legend>
    <c:plotVisOnly val="1"/>
    <c:dispBlanksAs val="gap"/>
    <c:showDLblsOverMax val="0"/>
  </c:chart>
  <c:spPr>
    <a:noFill/>
    <a:ln>
      <a:noFill/>
    </a:ln>
  </c:spPr>
  <c:txPr>
    <a:bodyPr/>
    <a:lstStyle/>
    <a:p>
      <a:pPr algn="ctr" rtl="0" fontAlgn="base">
        <a:spcBef>
          <a:spcPct val="50000"/>
        </a:spcBef>
        <a:spcAft>
          <a:spcPct val="0"/>
        </a:spcAft>
        <a:defRPr lang="en-US" sz="1400" b="1" kern="1200" dirty="0">
          <a:solidFill>
            <a:srgbClr val="003399"/>
          </a:solidFill>
          <a:latin typeface="+mj-lt"/>
          <a:ea typeface="+mn-ea"/>
          <a:cs typeface="+mn-cs"/>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10012210012301E-3"/>
          <c:y val="0.18366028684300092"/>
          <c:w val="1"/>
          <c:h val="0.62081424711184185"/>
        </c:manualLayout>
      </c:layout>
      <c:barChart>
        <c:barDir val="col"/>
        <c:grouping val="percentStacked"/>
        <c:varyColors val="0"/>
        <c:ser>
          <c:idx val="0"/>
          <c:order val="0"/>
          <c:tx>
            <c:strRef>
              <c:f>Sheet1!$B$1</c:f>
              <c:strCache>
                <c:ptCount val="1"/>
                <c:pt idx="0">
                  <c:v>OIQ</c:v>
                </c:pt>
              </c:strCache>
            </c:strRef>
          </c:tx>
          <c:spPr>
            <a:solidFill>
              <a:schemeClr val="tx1"/>
            </a:solidFill>
            <a:ln w="23670">
              <a:solidFill>
                <a:schemeClr val="bg1"/>
              </a:solidFill>
            </a:ln>
          </c:spPr>
          <c:invertIfNegative val="0"/>
          <c:dLbls>
            <c:dLbl>
              <c:idx val="0"/>
              <c:layout>
                <c:manualLayout>
                  <c:x val="-2.1332410257155412E-4"/>
                  <c:y val="-2.7556186737602122E-2"/>
                </c:manualLayout>
              </c:layout>
              <c:showLegendKey val="0"/>
              <c:showVal val="1"/>
              <c:showCatName val="0"/>
              <c:showSerName val="0"/>
              <c:showPercent val="0"/>
              <c:showBubbleSize val="0"/>
            </c:dLbl>
            <c:dLbl>
              <c:idx val="1"/>
              <c:layout>
                <c:manualLayout>
                  <c:x val="3.0862386612999797E-5"/>
                  <c:y val="-1.7149686574262151E-4"/>
                </c:manualLayout>
              </c:layout>
              <c:showLegendKey val="0"/>
              <c:showVal val="1"/>
              <c:showCatName val="0"/>
              <c:showSerName val="0"/>
              <c:showPercent val="0"/>
              <c:showBubbleSize val="0"/>
            </c:dLbl>
            <c:dLbl>
              <c:idx val="2"/>
              <c:layout>
                <c:manualLayout>
                  <c:x val="2.7494514005421477E-4"/>
                  <c:y val="2.6599772741283554E-3"/>
                </c:manualLayout>
              </c:layout>
              <c:showLegendKey val="0"/>
              <c:showVal val="1"/>
              <c:showCatName val="0"/>
              <c:showSerName val="0"/>
              <c:showPercent val="0"/>
              <c:showBubbleSize val="0"/>
            </c:dLbl>
            <c:dLbl>
              <c:idx val="3"/>
              <c:layout>
                <c:manualLayout>
                  <c:x val="1.740263093044815E-3"/>
                  <c:y val="5.7415932921385743E-3"/>
                </c:manualLayout>
              </c:layout>
              <c:showLegendKey val="0"/>
              <c:showVal val="1"/>
              <c:showCatName val="0"/>
              <c:showSerName val="0"/>
              <c:showPercent val="0"/>
              <c:showBubbleSize val="0"/>
            </c:dLbl>
            <c:dLbl>
              <c:idx val="4"/>
              <c:layout>
                <c:manualLayout>
                  <c:x val="-4.5753781522466251E-4"/>
                  <c:y val="-2.039442756959259E-3"/>
                </c:manualLayout>
              </c:layout>
              <c:showLegendKey val="0"/>
              <c:showVal val="1"/>
              <c:showCatName val="0"/>
              <c:showSerName val="0"/>
              <c:showPercent val="0"/>
              <c:showBubbleSize val="0"/>
            </c:dLbl>
            <c:spPr>
              <a:noFill/>
              <a:ln w="23670">
                <a:noFill/>
              </a:ln>
            </c:spPr>
            <c:txPr>
              <a:bodyPr/>
              <a:lstStyle/>
              <a:p>
                <a:pPr>
                  <a:defRPr sz="1200" b="1" i="0" u="none" strike="noStrike" baseline="0">
                    <a:solidFill>
                      <a:schemeClr val="bg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numRef>
              <c:f>Sheet1!$A$2:$A$11</c:f>
              <c:numCache>
                <c:formatCode>General</c:formatCode>
                <c:ptCount val="10"/>
                <c:pt idx="0">
                  <c:v>2014</c:v>
                </c:pt>
                <c:pt idx="1">
                  <c:v>2013</c:v>
                </c:pt>
                <c:pt idx="2">
                  <c:v>2014</c:v>
                </c:pt>
                <c:pt idx="3">
                  <c:v>2013</c:v>
                </c:pt>
                <c:pt idx="4">
                  <c:v>2014</c:v>
                </c:pt>
                <c:pt idx="5">
                  <c:v>2013</c:v>
                </c:pt>
                <c:pt idx="6">
                  <c:v>2014</c:v>
                </c:pt>
                <c:pt idx="7">
                  <c:v>2013</c:v>
                </c:pt>
                <c:pt idx="8">
                  <c:v>2014</c:v>
                </c:pt>
                <c:pt idx="9">
                  <c:v>2013</c:v>
                </c:pt>
              </c:numCache>
            </c:numRef>
          </c:cat>
          <c:val>
            <c:numRef>
              <c:f>Sheet1!$B$2:$B$11</c:f>
              <c:numCache>
                <c:formatCode>0%</c:formatCode>
                <c:ptCount val="10"/>
                <c:pt idx="0">
                  <c:v>0.88</c:v>
                </c:pt>
                <c:pt idx="1">
                  <c:v>0.85</c:v>
                </c:pt>
                <c:pt idx="2">
                  <c:v>0.81</c:v>
                </c:pt>
                <c:pt idx="3">
                  <c:v>0.79</c:v>
                </c:pt>
                <c:pt idx="4">
                  <c:v>0.73</c:v>
                </c:pt>
                <c:pt idx="5">
                  <c:v>0.73</c:v>
                </c:pt>
                <c:pt idx="6">
                  <c:v>0.52</c:v>
                </c:pt>
                <c:pt idx="7">
                  <c:v>0.48</c:v>
                </c:pt>
                <c:pt idx="8">
                  <c:v>0.2</c:v>
                </c:pt>
                <c:pt idx="9">
                  <c:v>0.34</c:v>
                </c:pt>
              </c:numCache>
            </c:numRef>
          </c:val>
        </c:ser>
        <c:ser>
          <c:idx val="1"/>
          <c:order val="1"/>
          <c:tx>
            <c:strRef>
              <c:f>Sheet1!$C$1</c:f>
              <c:strCache>
                <c:ptCount val="1"/>
                <c:pt idx="0">
                  <c:v>CEAB</c:v>
                </c:pt>
              </c:strCache>
            </c:strRef>
          </c:tx>
          <c:spPr>
            <a:solidFill>
              <a:schemeClr val="accent1">
                <a:lumMod val="75000"/>
              </a:schemeClr>
            </a:solidFill>
            <a:ln w="23670">
              <a:solidFill>
                <a:schemeClr val="bg1"/>
              </a:solidFill>
            </a:ln>
          </c:spPr>
          <c:invertIfNegative val="0"/>
          <c:dLbls>
            <c:txPr>
              <a:bodyPr/>
              <a:lstStyle/>
              <a:p>
                <a:pPr>
                  <a:defRPr sz="1200" baseline="0">
                    <a:solidFill>
                      <a:schemeClr val="bg1"/>
                    </a:solidFill>
                    <a:latin typeface="Calibri" pitchFamily="34" charset="0"/>
                  </a:defRPr>
                </a:pPr>
                <a:endParaRPr lang="en-US"/>
              </a:p>
            </c:txPr>
            <c:showLegendKey val="0"/>
            <c:showVal val="1"/>
            <c:showCatName val="0"/>
            <c:showSerName val="0"/>
            <c:showPercent val="0"/>
            <c:showBubbleSize val="0"/>
            <c:showLeaderLines val="0"/>
          </c:dLbls>
          <c:cat>
            <c:numRef>
              <c:f>Sheet1!$A$2:$A$11</c:f>
              <c:numCache>
                <c:formatCode>General</c:formatCode>
                <c:ptCount val="10"/>
                <c:pt idx="0">
                  <c:v>2014</c:v>
                </c:pt>
                <c:pt idx="1">
                  <c:v>2013</c:v>
                </c:pt>
                <c:pt idx="2">
                  <c:v>2014</c:v>
                </c:pt>
                <c:pt idx="3">
                  <c:v>2013</c:v>
                </c:pt>
                <c:pt idx="4">
                  <c:v>2014</c:v>
                </c:pt>
                <c:pt idx="5">
                  <c:v>2013</c:v>
                </c:pt>
                <c:pt idx="6">
                  <c:v>2014</c:v>
                </c:pt>
                <c:pt idx="7">
                  <c:v>2013</c:v>
                </c:pt>
                <c:pt idx="8">
                  <c:v>2014</c:v>
                </c:pt>
                <c:pt idx="9">
                  <c:v>2013</c:v>
                </c:pt>
              </c:numCache>
            </c:numRef>
          </c:cat>
          <c:val>
            <c:numRef>
              <c:f>Sheet1!$C$2:$C$11</c:f>
              <c:numCache>
                <c:formatCode>0%</c:formatCode>
                <c:ptCount val="10"/>
                <c:pt idx="0">
                  <c:v>0.14000000000000001</c:v>
                </c:pt>
                <c:pt idx="1">
                  <c:v>0.16</c:v>
                </c:pt>
                <c:pt idx="2">
                  <c:v>0.31</c:v>
                </c:pt>
                <c:pt idx="3">
                  <c:v>0.3</c:v>
                </c:pt>
                <c:pt idx="4">
                  <c:v>0.48</c:v>
                </c:pt>
                <c:pt idx="5">
                  <c:v>0.44</c:v>
                </c:pt>
                <c:pt idx="6">
                  <c:v>0.35</c:v>
                </c:pt>
                <c:pt idx="7">
                  <c:v>0.36</c:v>
                </c:pt>
                <c:pt idx="8">
                  <c:v>0.77</c:v>
                </c:pt>
                <c:pt idx="9">
                  <c:v>0.67</c:v>
                </c:pt>
              </c:numCache>
            </c:numRef>
          </c:val>
        </c:ser>
        <c:ser>
          <c:idx val="2"/>
          <c:order val="2"/>
          <c:tx>
            <c:strRef>
              <c:f>Sheet1!$D$1</c:f>
              <c:strCache>
                <c:ptCount val="1"/>
                <c:pt idx="0">
                  <c:v>Don't know/ Unsure</c:v>
                </c:pt>
              </c:strCache>
            </c:strRef>
          </c:tx>
          <c:spPr>
            <a:solidFill>
              <a:schemeClr val="accent1">
                <a:lumMod val="60000"/>
                <a:lumOff val="40000"/>
              </a:schemeClr>
            </a:solidFill>
            <a:ln w="23670">
              <a:solidFill>
                <a:schemeClr val="bg1"/>
              </a:solidFill>
            </a:ln>
          </c:spPr>
          <c:invertIfNegative val="0"/>
          <c:dLbls>
            <c:dLbl>
              <c:idx val="2"/>
              <c:layout>
                <c:manualLayout>
                  <c:x val="-1.4903129657228018E-3"/>
                  <c:y val="-1.1769723960586252E-2"/>
                </c:manualLayout>
              </c:layout>
              <c:showLegendKey val="0"/>
              <c:showVal val="1"/>
              <c:showCatName val="0"/>
              <c:showSerName val="0"/>
              <c:showPercent val="0"/>
              <c:showBubbleSize val="0"/>
            </c:dLbl>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numRef>
              <c:f>Sheet1!$A$2:$A$11</c:f>
              <c:numCache>
                <c:formatCode>General</c:formatCode>
                <c:ptCount val="10"/>
                <c:pt idx="0">
                  <c:v>2014</c:v>
                </c:pt>
                <c:pt idx="1">
                  <c:v>2013</c:v>
                </c:pt>
                <c:pt idx="2">
                  <c:v>2014</c:v>
                </c:pt>
                <c:pt idx="3">
                  <c:v>2013</c:v>
                </c:pt>
                <c:pt idx="4">
                  <c:v>2014</c:v>
                </c:pt>
                <c:pt idx="5">
                  <c:v>2013</c:v>
                </c:pt>
                <c:pt idx="6">
                  <c:v>2014</c:v>
                </c:pt>
                <c:pt idx="7">
                  <c:v>2013</c:v>
                </c:pt>
                <c:pt idx="8">
                  <c:v>2014</c:v>
                </c:pt>
                <c:pt idx="9">
                  <c:v>2013</c:v>
                </c:pt>
              </c:numCache>
            </c:numRef>
          </c:cat>
          <c:val>
            <c:numRef>
              <c:f>Sheet1!$D$2:$D$11</c:f>
              <c:numCache>
                <c:formatCode>0%</c:formatCode>
                <c:ptCount val="10"/>
                <c:pt idx="0">
                  <c:v>0.06</c:v>
                </c:pt>
                <c:pt idx="1">
                  <c:v>0.08</c:v>
                </c:pt>
                <c:pt idx="2">
                  <c:v>0.08</c:v>
                </c:pt>
                <c:pt idx="3">
                  <c:v>0.09</c:v>
                </c:pt>
                <c:pt idx="4">
                  <c:v>0.12</c:v>
                </c:pt>
                <c:pt idx="5">
                  <c:v>0.13</c:v>
                </c:pt>
                <c:pt idx="6">
                  <c:v>0.23</c:v>
                </c:pt>
                <c:pt idx="7">
                  <c:v>0.26</c:v>
                </c:pt>
                <c:pt idx="8">
                  <c:v>0.12</c:v>
                </c:pt>
                <c:pt idx="9">
                  <c:v>0.12</c:v>
                </c:pt>
              </c:numCache>
            </c:numRef>
          </c:val>
        </c:ser>
        <c:dLbls>
          <c:showLegendKey val="0"/>
          <c:showVal val="0"/>
          <c:showCatName val="0"/>
          <c:showSerName val="0"/>
          <c:showPercent val="0"/>
          <c:showBubbleSize val="0"/>
        </c:dLbls>
        <c:gapWidth val="93"/>
        <c:overlap val="100"/>
        <c:axId val="140699904"/>
        <c:axId val="148385792"/>
      </c:barChart>
      <c:catAx>
        <c:axId val="140699904"/>
        <c:scaling>
          <c:orientation val="minMax"/>
        </c:scaling>
        <c:delete val="0"/>
        <c:axPos val="b"/>
        <c:numFmt formatCode="General" sourceLinked="1"/>
        <c:majorTickMark val="out"/>
        <c:minorTickMark val="none"/>
        <c:tickLblPos val="nextTo"/>
        <c:spPr>
          <a:ln w="2959">
            <a:solidFill>
              <a:schemeClr val="tx1"/>
            </a:solidFill>
            <a:prstDash val="solid"/>
          </a:ln>
        </c:spPr>
        <c:txPr>
          <a:bodyPr rot="0" vert="horz"/>
          <a:lstStyle/>
          <a:p>
            <a:pPr>
              <a:defRPr sz="1200" b="1" i="0" u="none" strike="noStrike" baseline="0">
                <a:solidFill>
                  <a:schemeClr val="tx1"/>
                </a:solidFill>
                <a:latin typeface="Calibri" pitchFamily="34" charset="0"/>
                <a:ea typeface="Arial"/>
                <a:cs typeface="Arial"/>
              </a:defRPr>
            </a:pPr>
            <a:endParaRPr lang="en-US"/>
          </a:p>
        </c:txPr>
        <c:crossAx val="148385792"/>
        <c:crosses val="autoZero"/>
        <c:auto val="1"/>
        <c:lblAlgn val="ctr"/>
        <c:lblOffset val="100"/>
        <c:noMultiLvlLbl val="0"/>
      </c:catAx>
      <c:valAx>
        <c:axId val="148385792"/>
        <c:scaling>
          <c:orientation val="minMax"/>
          <c:max val="1.4"/>
          <c:min val="0"/>
        </c:scaling>
        <c:delete val="0"/>
        <c:axPos val="l"/>
        <c:numFmt formatCode="0%" sourceLinked="1"/>
        <c:majorTickMark val="none"/>
        <c:minorTickMark val="none"/>
        <c:tickLblPos val="none"/>
        <c:spPr>
          <a:ln>
            <a:noFill/>
          </a:ln>
        </c:spPr>
        <c:crossAx val="140699904"/>
        <c:crosses val="autoZero"/>
        <c:crossBetween val="between"/>
        <c:majorUnit val="0.2"/>
        <c:minorUnit val="0.1"/>
      </c:valAx>
      <c:spPr>
        <a:noFill/>
        <a:ln w="23670">
          <a:noFill/>
        </a:ln>
      </c:spPr>
    </c:plotArea>
    <c:legend>
      <c:legendPos val="r"/>
      <c:layout>
        <c:manualLayout>
          <c:xMode val="edge"/>
          <c:yMode val="edge"/>
          <c:x val="0.30702817512937558"/>
          <c:y val="9.9942796361301794E-2"/>
          <c:w val="0.33715796143961885"/>
          <c:h val="0.17032852589536207"/>
        </c:manualLayout>
      </c:layout>
      <c:overlay val="0"/>
      <c:spPr>
        <a:noFill/>
        <a:ln w="23670">
          <a:noFill/>
        </a:ln>
      </c:spPr>
      <c:txPr>
        <a:bodyPr/>
        <a:lstStyle/>
        <a:p>
          <a:pPr>
            <a:defRPr sz="1100" b="1" i="0" u="none" strike="noStrike" baseline="0">
              <a:solidFill>
                <a:schemeClr val="tx1"/>
              </a:solidFill>
              <a:latin typeface="Calibri" pitchFamily="34" charset="0"/>
              <a:ea typeface="Arial"/>
              <a:cs typeface="Arial"/>
            </a:defRPr>
          </a:pPr>
          <a:endParaRPr lang="en-US"/>
        </a:p>
      </c:txPr>
    </c:legend>
    <c:plotVisOnly val="1"/>
    <c:dispBlanksAs val="gap"/>
    <c:showDLblsOverMax val="0"/>
  </c:chart>
  <c:spPr>
    <a:noFill/>
    <a:ln>
      <a:noFill/>
    </a:ln>
  </c:spPr>
  <c:txPr>
    <a:bodyPr/>
    <a:lstStyle/>
    <a:p>
      <a:pPr>
        <a:defRPr sz="1584" b="1" i="0" u="none" strike="noStrike" baseline="0">
          <a:solidFill>
            <a:schemeClr val="tx1"/>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8292343653979795"/>
          <c:w val="1"/>
          <c:h val="0.70401419735005777"/>
        </c:manualLayout>
      </c:layout>
      <c:barChart>
        <c:barDir val="col"/>
        <c:grouping val="clustered"/>
        <c:varyColors val="0"/>
        <c:ser>
          <c:idx val="1"/>
          <c:order val="0"/>
          <c:tx>
            <c:strRef>
              <c:f>Sheet1!$B$1</c:f>
              <c:strCache>
                <c:ptCount val="1"/>
                <c:pt idx="0">
                  <c:v>2014</c:v>
                </c:pt>
              </c:strCache>
            </c:strRef>
          </c:tx>
          <c:spPr>
            <a:solidFill>
              <a:schemeClr val="tx1">
                <a:lumMod val="50000"/>
              </a:schemeClr>
            </a:solidFill>
            <a:ln w="24903">
              <a:solidFill>
                <a:schemeClr val="bg1"/>
              </a:solidFill>
            </a:ln>
          </c:spPr>
          <c:invertIfNegative val="0"/>
          <c:dLbls>
            <c:spPr>
              <a:noFill/>
              <a:ln w="24903">
                <a:noFill/>
              </a:ln>
            </c:spPr>
            <c:txPr>
              <a:bodyPr/>
              <a:lstStyle/>
              <a:p>
                <a:pPr>
                  <a:defRPr sz="14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Sheet1!$B$2:$B$5</c:f>
              <c:numCache>
                <c:formatCode>0%</c:formatCode>
                <c:ptCount val="4"/>
                <c:pt idx="0">
                  <c:v>0.39</c:v>
                </c:pt>
                <c:pt idx="1">
                  <c:v>0.52</c:v>
                </c:pt>
                <c:pt idx="2">
                  <c:v>0.06</c:v>
                </c:pt>
                <c:pt idx="3">
                  <c:v>0.04</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4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High</c:v>
                </c:pt>
                <c:pt idx="1">
                  <c:v>Moderate</c:v>
                </c:pt>
                <c:pt idx="2">
                  <c:v>Low</c:v>
                </c:pt>
                <c:pt idx="3">
                  <c:v>None</c:v>
                </c:pt>
              </c:strCache>
            </c:strRef>
          </c:cat>
          <c:val>
            <c:numRef>
              <c:f>Sheet1!$C$2:$C$5</c:f>
              <c:numCache>
                <c:formatCode>0%</c:formatCode>
                <c:ptCount val="4"/>
                <c:pt idx="0">
                  <c:v>0.3</c:v>
                </c:pt>
                <c:pt idx="1">
                  <c:v>0.56999999999999995</c:v>
                </c:pt>
                <c:pt idx="2">
                  <c:v>0.09</c:v>
                </c:pt>
                <c:pt idx="3">
                  <c:v>0.05</c:v>
                </c:pt>
              </c:numCache>
            </c:numRef>
          </c:val>
        </c:ser>
        <c:dLbls>
          <c:showLegendKey val="0"/>
          <c:showVal val="0"/>
          <c:showCatName val="0"/>
          <c:showSerName val="0"/>
          <c:showPercent val="0"/>
          <c:showBubbleSize val="0"/>
        </c:dLbls>
        <c:gapWidth val="70"/>
        <c:overlap val="-3"/>
        <c:axId val="153459328"/>
        <c:axId val="153473408"/>
      </c:barChart>
      <c:catAx>
        <c:axId val="153459328"/>
        <c:scaling>
          <c:orientation val="minMax"/>
        </c:scaling>
        <c:delete val="1"/>
        <c:axPos val="b"/>
        <c:numFmt formatCode="General" sourceLinked="1"/>
        <c:majorTickMark val="out"/>
        <c:minorTickMark val="none"/>
        <c:tickLblPos val="none"/>
        <c:crossAx val="153473408"/>
        <c:crosses val="autoZero"/>
        <c:auto val="1"/>
        <c:lblAlgn val="ctr"/>
        <c:lblOffset val="100"/>
        <c:tickLblSkip val="1"/>
        <c:tickMarkSkip val="1"/>
        <c:noMultiLvlLbl val="0"/>
      </c:catAx>
      <c:valAx>
        <c:axId val="153473408"/>
        <c:scaling>
          <c:orientation val="minMax"/>
          <c:max val="1"/>
          <c:min val="0"/>
        </c:scaling>
        <c:delete val="1"/>
        <c:axPos val="l"/>
        <c:numFmt formatCode="0%" sourceLinked="1"/>
        <c:majorTickMark val="out"/>
        <c:minorTickMark val="none"/>
        <c:tickLblPos val="none"/>
        <c:crossAx val="153459328"/>
        <c:crosses val="autoZero"/>
        <c:crossBetween val="between"/>
        <c:majorUnit val="0.2"/>
        <c:minorUnit val="0.1"/>
      </c:valAx>
      <c:spPr>
        <a:noFill/>
        <a:ln w="24903">
          <a:noFill/>
        </a:ln>
      </c:spPr>
    </c:plotArea>
    <c:legend>
      <c:legendPos val="t"/>
      <c:layout>
        <c:manualLayout>
          <c:xMode val="edge"/>
          <c:yMode val="edge"/>
          <c:x val="0.41658337920064875"/>
          <c:y val="2.9175784099197667E-2"/>
          <c:w val="0.18351718153320304"/>
          <c:h val="0.11938432203633188"/>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7" b="1" i="0" u="none" strike="noStrike" baseline="0">
          <a:solidFill>
            <a:schemeClr val="tx1"/>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2422025622083493E-3"/>
          <c:w val="1"/>
          <c:h val="0.91031390134528956"/>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930">
              <a:solidFill>
                <a:schemeClr val="bg1"/>
              </a:solidFill>
            </a:ln>
          </c:spPr>
          <c:invertIfNegative val="0"/>
          <c:dLbls>
            <c:txPr>
              <a:bodyPr/>
              <a:lstStyle/>
              <a:p>
                <a:pPr>
                  <a:defRPr sz="1200"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Sheet1!$B$2:$B$4</c:f>
              <c:numCache>
                <c:formatCode>0%</c:formatCode>
                <c:ptCount val="3"/>
                <c:pt idx="0">
                  <c:v>0.47</c:v>
                </c:pt>
                <c:pt idx="1">
                  <c:v>0.51</c:v>
                </c:pt>
                <c:pt idx="2">
                  <c:v>0.02</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Don't know/ Unsure</c:v>
                </c:pt>
              </c:strCache>
            </c:strRef>
          </c:cat>
          <c:val>
            <c:numRef>
              <c:f>Sheet1!$C$2:$C$4</c:f>
              <c:numCache>
                <c:formatCode>0%</c:formatCode>
                <c:ptCount val="3"/>
                <c:pt idx="0">
                  <c:v>0.32</c:v>
                </c:pt>
                <c:pt idx="1">
                  <c:v>0.66</c:v>
                </c:pt>
                <c:pt idx="2">
                  <c:v>0.03</c:v>
                </c:pt>
              </c:numCache>
            </c:numRef>
          </c:val>
        </c:ser>
        <c:dLbls>
          <c:showLegendKey val="0"/>
          <c:showVal val="0"/>
          <c:showCatName val="0"/>
          <c:showSerName val="0"/>
          <c:showPercent val="0"/>
          <c:showBubbleSize val="0"/>
        </c:dLbls>
        <c:gapWidth val="70"/>
        <c:overlap val="-3"/>
        <c:axId val="153250048"/>
        <c:axId val="153255936"/>
      </c:barChart>
      <c:catAx>
        <c:axId val="153250048"/>
        <c:scaling>
          <c:orientation val="minMax"/>
        </c:scaling>
        <c:delete val="1"/>
        <c:axPos val="b"/>
        <c:numFmt formatCode="General" sourceLinked="1"/>
        <c:majorTickMark val="out"/>
        <c:minorTickMark val="none"/>
        <c:tickLblPos val="none"/>
        <c:crossAx val="153255936"/>
        <c:crosses val="autoZero"/>
        <c:auto val="1"/>
        <c:lblAlgn val="ctr"/>
        <c:lblOffset val="100"/>
        <c:tickLblSkip val="1"/>
        <c:tickMarkSkip val="1"/>
        <c:noMultiLvlLbl val="0"/>
      </c:catAx>
      <c:valAx>
        <c:axId val="153255936"/>
        <c:scaling>
          <c:orientation val="minMax"/>
          <c:max val="1"/>
          <c:min val="0"/>
        </c:scaling>
        <c:delete val="1"/>
        <c:axPos val="l"/>
        <c:numFmt formatCode="0%" sourceLinked="1"/>
        <c:majorTickMark val="out"/>
        <c:minorTickMark val="none"/>
        <c:tickLblPos val="none"/>
        <c:crossAx val="153250048"/>
        <c:crosses val="autoZero"/>
        <c:crossBetween val="between"/>
        <c:majorUnit val="0.2"/>
        <c:minorUnit val="0.1"/>
      </c:valAx>
      <c:spPr>
        <a:noFill/>
        <a:ln w="24930">
          <a:noFill/>
        </a:ln>
      </c:spPr>
    </c:plotArea>
    <c:legend>
      <c:legendPos val="t"/>
      <c:layout>
        <c:manualLayout>
          <c:xMode val="edge"/>
          <c:yMode val="edge"/>
          <c:x val="2.4949391604053957E-2"/>
          <c:y val="7.9328756674294426E-2"/>
          <c:w val="0.16321925075712215"/>
          <c:h val="6.9928226935019849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9" b="1" i="0" u="none" strike="noStrike" baseline="0">
          <a:solidFill>
            <a:schemeClr val="tx1"/>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3341493268054"/>
          <c:y val="1.5486725663717005E-2"/>
          <c:w val="0.6940024479804161"/>
          <c:h val="0.98672566371681414"/>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24959">
              <a:solidFill>
                <a:schemeClr val="bg1"/>
              </a:solidFill>
            </a:ln>
          </c:spPr>
          <c:invertIfNegative val="0"/>
          <c:dLbls>
            <c:spPr>
              <a:noFill/>
              <a:ln w="24959">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Currently a member</c:v>
                </c:pt>
                <c:pt idx="1">
                  <c:v>Heard of it and interested in becoming a member</c:v>
                </c:pt>
                <c:pt idx="2">
                  <c:v>Heard of it but not interested in becoming a member</c:v>
                </c:pt>
                <c:pt idx="3">
                  <c:v>Never heard of it</c:v>
                </c:pt>
              </c:strCache>
            </c:strRef>
          </c:cat>
          <c:val>
            <c:numRef>
              <c:f>Sheet1!$B$2:$B$5</c:f>
              <c:numCache>
                <c:formatCode>0%</c:formatCode>
                <c:ptCount val="4"/>
                <c:pt idx="0">
                  <c:v>0.34</c:v>
                </c:pt>
                <c:pt idx="1">
                  <c:v>0.25</c:v>
                </c:pt>
                <c:pt idx="2">
                  <c:v>0.12</c:v>
                </c:pt>
                <c:pt idx="3">
                  <c:v>0.28999999999999998</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Currently a member</c:v>
                </c:pt>
                <c:pt idx="1">
                  <c:v>Heard of it and interested in becoming a member</c:v>
                </c:pt>
                <c:pt idx="2">
                  <c:v>Heard of it but not interested in becoming a member</c:v>
                </c:pt>
                <c:pt idx="3">
                  <c:v>Never heard of it</c:v>
                </c:pt>
              </c:strCache>
            </c:strRef>
          </c:cat>
          <c:val>
            <c:numRef>
              <c:f>Sheet1!$C$2:$C$5</c:f>
              <c:numCache>
                <c:formatCode>0%</c:formatCode>
                <c:ptCount val="4"/>
                <c:pt idx="0">
                  <c:v>0.5</c:v>
                </c:pt>
                <c:pt idx="1">
                  <c:v>0.19</c:v>
                </c:pt>
                <c:pt idx="2">
                  <c:v>0.09</c:v>
                </c:pt>
                <c:pt idx="3">
                  <c:v>0.22</c:v>
                </c:pt>
              </c:numCache>
            </c:numRef>
          </c:val>
        </c:ser>
        <c:dLbls>
          <c:showLegendKey val="0"/>
          <c:showVal val="0"/>
          <c:showCatName val="0"/>
          <c:showSerName val="0"/>
          <c:showPercent val="0"/>
          <c:showBubbleSize val="0"/>
        </c:dLbls>
        <c:gapWidth val="70"/>
        <c:overlap val="-3"/>
        <c:axId val="153355392"/>
        <c:axId val="153356928"/>
      </c:barChart>
      <c:catAx>
        <c:axId val="153355392"/>
        <c:scaling>
          <c:orientation val="maxMin"/>
        </c:scaling>
        <c:delete val="1"/>
        <c:axPos val="l"/>
        <c:numFmt formatCode="General" sourceLinked="1"/>
        <c:majorTickMark val="out"/>
        <c:minorTickMark val="none"/>
        <c:tickLblPos val="none"/>
        <c:crossAx val="153356928"/>
        <c:crosses val="autoZero"/>
        <c:auto val="1"/>
        <c:lblAlgn val="ctr"/>
        <c:lblOffset val="100"/>
        <c:tickLblSkip val="1"/>
        <c:tickMarkSkip val="1"/>
        <c:noMultiLvlLbl val="0"/>
      </c:catAx>
      <c:valAx>
        <c:axId val="153356928"/>
        <c:scaling>
          <c:orientation val="minMax"/>
          <c:max val="1"/>
          <c:min val="0"/>
        </c:scaling>
        <c:delete val="1"/>
        <c:axPos val="t"/>
        <c:numFmt formatCode="0%" sourceLinked="1"/>
        <c:majorTickMark val="out"/>
        <c:minorTickMark val="none"/>
        <c:tickLblPos val="none"/>
        <c:crossAx val="153355392"/>
        <c:crosses val="autoZero"/>
        <c:crossBetween val="between"/>
        <c:majorUnit val="0.2"/>
        <c:minorUnit val="0.1"/>
      </c:valAx>
      <c:spPr>
        <a:noFill/>
        <a:ln w="24959">
          <a:noFill/>
        </a:ln>
      </c:spPr>
    </c:plotArea>
    <c:legend>
      <c:legendPos val="r"/>
      <c:layout>
        <c:manualLayout>
          <c:xMode val="edge"/>
          <c:yMode val="edge"/>
          <c:x val="0.8603846027974682"/>
          <c:y val="2.0149605232462776E-2"/>
          <c:w val="8.2728349729351169E-2"/>
          <c:h val="0.13621240770175169"/>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71" b="1" i="0" u="none" strike="noStrike" baseline="0">
          <a:solidFill>
            <a:schemeClr val="tx1"/>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9040536599591733E-2"/>
          <c:w val="1"/>
          <c:h val="0.87206823027719094"/>
        </c:manualLayout>
      </c:layout>
      <c:barChart>
        <c:barDir val="col"/>
        <c:grouping val="clustered"/>
        <c:varyColors val="0"/>
        <c:ser>
          <c:idx val="5"/>
          <c:order val="0"/>
          <c:tx>
            <c:strRef>
              <c:f>Sheet1!$B$1</c:f>
              <c:strCache>
                <c:ptCount val="1"/>
                <c:pt idx="0">
                  <c:v>2009 n</c:v>
                </c:pt>
              </c:strCache>
            </c:strRef>
          </c:tx>
          <c:spPr>
            <a:gradFill rotWithShape="0">
              <a:gsLst>
                <a:gs pos="0">
                  <a:srgbClr val="0000FF">
                    <a:gamma/>
                    <a:shade val="46275"/>
                    <a:invGamma/>
                  </a:srgbClr>
                </a:gs>
                <a:gs pos="50000">
                  <a:srgbClr val="0000FF"/>
                </a:gs>
                <a:gs pos="100000">
                  <a:srgbClr val="0000FF">
                    <a:gamma/>
                    <a:shade val="46275"/>
                    <a:invGamma/>
                  </a:srgbClr>
                </a:gs>
              </a:gsLst>
              <a:lin ang="0" scaled="1"/>
            </a:gradFill>
            <a:ln w="24900">
              <a:noFill/>
            </a:ln>
          </c:spPr>
          <c:invertIfNegative val="0"/>
          <c:dLbls>
            <c:spPr>
              <a:noFill/>
              <a:ln w="24900">
                <a:noFill/>
              </a:ln>
            </c:spPr>
            <c:txPr>
              <a:bodyPr/>
              <a:lstStyle/>
              <a:p>
                <a:pPr>
                  <a:defRPr sz="1667"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I know a lot</c:v>
                </c:pt>
                <c:pt idx="1">
                  <c:v>I know a fair amount</c:v>
                </c:pt>
                <c:pt idx="2">
                  <c:v>I know just a little</c:v>
                </c:pt>
                <c:pt idx="3">
                  <c:v>I've heard of it, but know nothing about it</c:v>
                </c:pt>
                <c:pt idx="4">
                  <c:v>I've never heard of it</c:v>
                </c:pt>
              </c:strCache>
            </c:strRef>
          </c:cat>
          <c:val>
            <c:numRef>
              <c:f>Sheet1!$B$2:$B$6</c:f>
            </c:numRef>
          </c:val>
        </c:ser>
        <c:ser>
          <c:idx val="4"/>
          <c:order val="1"/>
          <c:tx>
            <c:strRef>
              <c:f>Sheet1!$C$1</c:f>
              <c:strCache>
                <c:ptCount val="1"/>
                <c:pt idx="0">
                  <c:v>2014</c:v>
                </c:pt>
              </c:strCache>
            </c:strRef>
          </c:tx>
          <c:spPr>
            <a:solidFill>
              <a:schemeClr val="tx1">
                <a:lumMod val="50000"/>
              </a:schemeClr>
            </a:solidFill>
            <a:ln w="24900">
              <a:solidFill>
                <a:schemeClr val="bg1"/>
              </a:solidFill>
            </a:ln>
          </c:spPr>
          <c:invertIfNegative val="0"/>
          <c:dLbls>
            <c:spPr>
              <a:noFill/>
              <a:ln w="24900">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I know a lot</c:v>
                </c:pt>
                <c:pt idx="1">
                  <c:v>I know a fair amount</c:v>
                </c:pt>
                <c:pt idx="2">
                  <c:v>I know just a little</c:v>
                </c:pt>
                <c:pt idx="3">
                  <c:v>I've heard of it, but know nothing about it</c:v>
                </c:pt>
                <c:pt idx="4">
                  <c:v>I've never heard of it</c:v>
                </c:pt>
              </c:strCache>
            </c:strRef>
          </c:cat>
          <c:val>
            <c:numRef>
              <c:f>Sheet1!$C$2:$C$6</c:f>
              <c:numCache>
                <c:formatCode>0%</c:formatCode>
                <c:ptCount val="5"/>
                <c:pt idx="0">
                  <c:v>0.04</c:v>
                </c:pt>
                <c:pt idx="1">
                  <c:v>0.28999999999999998</c:v>
                </c:pt>
                <c:pt idx="2">
                  <c:v>0.5</c:v>
                </c:pt>
                <c:pt idx="3">
                  <c:v>0.15</c:v>
                </c:pt>
                <c:pt idx="4">
                  <c:v>0.02</c:v>
                </c:pt>
              </c:numCache>
            </c:numRef>
          </c:val>
        </c:ser>
        <c:ser>
          <c:idx val="0"/>
          <c:order val="2"/>
          <c:tx>
            <c:strRef>
              <c:f>Sheet1!$D$1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I know a lot</c:v>
                </c:pt>
                <c:pt idx="1">
                  <c:v>I know a fair amount</c:v>
                </c:pt>
                <c:pt idx="2">
                  <c:v>I know just a little</c:v>
                </c:pt>
                <c:pt idx="3">
                  <c:v>I've heard of it, but know nothing about it</c:v>
                </c:pt>
                <c:pt idx="4">
                  <c:v>I've never heard of it</c:v>
                </c:pt>
              </c:strCache>
            </c:strRef>
          </c:cat>
          <c:val>
            <c:numRef>
              <c:f>Sheet1!$D$2:$D$6</c:f>
              <c:numCache>
                <c:formatCode>0%</c:formatCode>
                <c:ptCount val="5"/>
                <c:pt idx="0">
                  <c:v>0.03</c:v>
                </c:pt>
                <c:pt idx="1">
                  <c:v>0.36</c:v>
                </c:pt>
                <c:pt idx="2">
                  <c:v>0.44</c:v>
                </c:pt>
                <c:pt idx="3">
                  <c:v>0.14000000000000001</c:v>
                </c:pt>
                <c:pt idx="4">
                  <c:v>0.02</c:v>
                </c:pt>
              </c:numCache>
            </c:numRef>
          </c:val>
        </c:ser>
        <c:dLbls>
          <c:showLegendKey val="0"/>
          <c:showVal val="0"/>
          <c:showCatName val="0"/>
          <c:showSerName val="0"/>
          <c:showPercent val="0"/>
          <c:showBubbleSize val="0"/>
        </c:dLbls>
        <c:gapWidth val="70"/>
        <c:overlap val="-3"/>
        <c:axId val="153493504"/>
        <c:axId val="153495040"/>
      </c:barChart>
      <c:catAx>
        <c:axId val="153493504"/>
        <c:scaling>
          <c:orientation val="minMax"/>
        </c:scaling>
        <c:delete val="1"/>
        <c:axPos val="b"/>
        <c:numFmt formatCode="General" sourceLinked="1"/>
        <c:majorTickMark val="out"/>
        <c:minorTickMark val="none"/>
        <c:tickLblPos val="none"/>
        <c:crossAx val="153495040"/>
        <c:crosses val="autoZero"/>
        <c:auto val="1"/>
        <c:lblAlgn val="ctr"/>
        <c:lblOffset val="100"/>
        <c:tickLblSkip val="1"/>
        <c:tickMarkSkip val="1"/>
        <c:noMultiLvlLbl val="0"/>
      </c:catAx>
      <c:valAx>
        <c:axId val="153495040"/>
        <c:scaling>
          <c:orientation val="minMax"/>
          <c:max val="1"/>
          <c:min val="0"/>
        </c:scaling>
        <c:delete val="1"/>
        <c:axPos val="l"/>
        <c:numFmt formatCode="0%" sourceLinked="1"/>
        <c:majorTickMark val="out"/>
        <c:minorTickMark val="none"/>
        <c:tickLblPos val="none"/>
        <c:crossAx val="153493504"/>
        <c:crosses val="autoZero"/>
        <c:crossBetween val="between"/>
        <c:majorUnit val="0.2"/>
        <c:minorUnit val="0.1"/>
      </c:valAx>
      <c:spPr>
        <a:noFill/>
        <a:ln w="24900">
          <a:noFill/>
        </a:ln>
      </c:spPr>
    </c:plotArea>
    <c:legend>
      <c:legendPos val="t"/>
      <c:layout>
        <c:manualLayout>
          <c:xMode val="edge"/>
          <c:yMode val="edge"/>
          <c:x val="4.6709198109738644E-3"/>
          <c:y val="6.5447471318418701E-2"/>
          <c:w val="0.16080555282959316"/>
          <c:h val="7.4999452457178928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7" b="1" i="0" u="none" strike="noStrike" baseline="0">
          <a:solidFill>
            <a:schemeClr val="tx1"/>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771695396007912"/>
          <c:y val="0"/>
          <c:w val="0.75228310502283058"/>
          <c:h val="1"/>
        </c:manualLayout>
      </c:layout>
      <c:barChart>
        <c:barDir val="bar"/>
        <c:grouping val="clustered"/>
        <c:varyColors val="0"/>
        <c:ser>
          <c:idx val="1"/>
          <c:order val="0"/>
          <c:tx>
            <c:strRef>
              <c:f>Sheet1!$B$1</c:f>
              <c:strCache>
                <c:ptCount val="1"/>
                <c:pt idx="0">
                  <c:v>2014</c:v>
                </c:pt>
              </c:strCache>
            </c:strRef>
          </c:tx>
          <c:spPr>
            <a:solidFill>
              <a:schemeClr val="tx1">
                <a:lumMod val="50000"/>
              </a:schemeClr>
            </a:solidFill>
            <a:ln w="17722">
              <a:solidFill>
                <a:srgbClr val="FFFFFF"/>
              </a:solidFill>
            </a:ln>
          </c:spPr>
          <c:invertIfNegative val="0"/>
          <c:dLbls>
            <c:spPr>
              <a:noFill/>
              <a:ln w="17722">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From a university Law &amp; Ethics course</c:v>
                </c:pt>
                <c:pt idx="1">
                  <c:v>From a university professor / administrator</c:v>
                </c:pt>
                <c:pt idx="2">
                  <c:v>From a family member or friend</c:v>
                </c:pt>
                <c:pt idx="3">
                  <c:v>From a representative of ....</c:v>
                </c:pt>
                <c:pt idx="4">
                  <c:v>From a professional engineer</c:v>
                </c:pt>
              </c:strCache>
            </c:strRef>
          </c:cat>
          <c:val>
            <c:numRef>
              <c:f>Sheet1!$B$2:$B$6</c:f>
              <c:numCache>
                <c:formatCode>0%</c:formatCode>
                <c:ptCount val="5"/>
                <c:pt idx="0">
                  <c:v>0.52</c:v>
                </c:pt>
                <c:pt idx="1">
                  <c:v>0.2</c:v>
                </c:pt>
                <c:pt idx="2">
                  <c:v>0.08</c:v>
                </c:pt>
                <c:pt idx="3">
                  <c:v>0.08</c:v>
                </c:pt>
                <c:pt idx="4">
                  <c:v>0.06</c:v>
                </c:pt>
              </c:numCache>
            </c:numRef>
          </c:val>
        </c:ser>
        <c:ser>
          <c:idx val="0"/>
          <c:order val="1"/>
          <c:tx>
            <c:strRef>
              <c:f>Sheet1!$C$1</c:f>
              <c:strCache>
                <c:ptCount val="1"/>
                <c:pt idx="0">
                  <c:v>2013</c:v>
                </c:pt>
              </c:strCache>
            </c:strRef>
          </c:tx>
          <c:spPr>
            <a:solidFill>
              <a:srgbClr val="1F497D"/>
            </a:solidFill>
            <a:ln>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5"/>
                <c:pt idx="0">
                  <c:v>From a university Law &amp; Ethics course</c:v>
                </c:pt>
                <c:pt idx="1">
                  <c:v>From a university professor / administrator</c:v>
                </c:pt>
                <c:pt idx="2">
                  <c:v>From a family member or friend</c:v>
                </c:pt>
                <c:pt idx="3">
                  <c:v>From a representative of ....</c:v>
                </c:pt>
                <c:pt idx="4">
                  <c:v>From a professional engineer</c:v>
                </c:pt>
              </c:strCache>
            </c:strRef>
          </c:cat>
          <c:val>
            <c:numRef>
              <c:f>Sheet1!$C$2:$C$6</c:f>
              <c:numCache>
                <c:formatCode>0%</c:formatCode>
                <c:ptCount val="5"/>
                <c:pt idx="0">
                  <c:v>0.55000000000000004</c:v>
                </c:pt>
                <c:pt idx="1">
                  <c:v>0.22</c:v>
                </c:pt>
                <c:pt idx="2">
                  <c:v>0.05</c:v>
                </c:pt>
                <c:pt idx="3">
                  <c:v>0.06</c:v>
                </c:pt>
                <c:pt idx="4">
                  <c:v>0.08</c:v>
                </c:pt>
              </c:numCache>
            </c:numRef>
          </c:val>
        </c:ser>
        <c:dLbls>
          <c:showLegendKey val="0"/>
          <c:showVal val="0"/>
          <c:showCatName val="0"/>
          <c:showSerName val="0"/>
          <c:showPercent val="0"/>
          <c:showBubbleSize val="0"/>
        </c:dLbls>
        <c:gapWidth val="70"/>
        <c:overlap val="-3"/>
        <c:axId val="153566208"/>
        <c:axId val="153625344"/>
      </c:barChart>
      <c:catAx>
        <c:axId val="153566208"/>
        <c:scaling>
          <c:orientation val="maxMin"/>
        </c:scaling>
        <c:delete val="1"/>
        <c:axPos val="l"/>
        <c:numFmt formatCode="General" sourceLinked="1"/>
        <c:majorTickMark val="out"/>
        <c:minorTickMark val="none"/>
        <c:tickLblPos val="none"/>
        <c:crossAx val="153625344"/>
        <c:crosses val="autoZero"/>
        <c:auto val="1"/>
        <c:lblAlgn val="ctr"/>
        <c:lblOffset val="100"/>
        <c:tickLblSkip val="1"/>
        <c:tickMarkSkip val="1"/>
        <c:noMultiLvlLbl val="0"/>
      </c:catAx>
      <c:valAx>
        <c:axId val="153625344"/>
        <c:scaling>
          <c:orientation val="minMax"/>
          <c:max val="1"/>
          <c:min val="0"/>
        </c:scaling>
        <c:delete val="1"/>
        <c:axPos val="t"/>
        <c:numFmt formatCode="0%" sourceLinked="1"/>
        <c:majorTickMark val="out"/>
        <c:minorTickMark val="none"/>
        <c:tickLblPos val="none"/>
        <c:crossAx val="153566208"/>
        <c:crosses val="autoZero"/>
        <c:crossBetween val="between"/>
        <c:majorUnit val="0.2"/>
        <c:minorUnit val="0.1"/>
      </c:valAx>
      <c:spPr>
        <a:noFill/>
        <a:ln w="17722">
          <a:noFill/>
        </a:ln>
      </c:spPr>
    </c:plotArea>
    <c:legend>
      <c:legendPos val="r"/>
      <c:layout>
        <c:manualLayout>
          <c:xMode val="edge"/>
          <c:yMode val="edge"/>
          <c:x val="0.70586468824498605"/>
          <c:y val="0.50781095252970898"/>
          <c:w val="7.7787090091780808E-2"/>
          <c:h val="0.12830361040678542"/>
        </c:manualLayout>
      </c:layout>
      <c:overlay val="0"/>
      <c:txPr>
        <a:bodyPr/>
        <a:lstStyle/>
        <a:p>
          <a:pPr>
            <a:defRPr sz="1200">
              <a:latin typeface="+mn-lt"/>
            </a:defRPr>
          </a:pPr>
          <a:endParaRPr lang="en-US"/>
        </a:p>
      </c:txPr>
    </c:legend>
    <c:plotVisOnly val="1"/>
    <c:dispBlanksAs val="gap"/>
    <c:showDLblsOverMax val="0"/>
  </c:chart>
  <c:spPr>
    <a:noFill/>
    <a:ln>
      <a:noFill/>
    </a:ln>
  </c:spPr>
  <c:txPr>
    <a:bodyPr/>
    <a:lstStyle/>
    <a:p>
      <a:pPr>
        <a:defRPr sz="1273" b="1" i="0" u="none" strike="noStrike" baseline="0">
          <a:solidFill>
            <a:schemeClr val="tx1"/>
          </a:solidFill>
          <a:latin typeface="Arial"/>
          <a:ea typeface="Arial"/>
          <a:cs typeface="Arial"/>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832415456738448"/>
          <c:w val="1"/>
          <c:h val="0.75038477299480855"/>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Very helpful</c:v>
                </c:pt>
                <c:pt idx="1">
                  <c:v>Somewhat helpful</c:v>
                </c:pt>
                <c:pt idx="2">
                  <c:v>Not very helpful</c:v>
                </c:pt>
                <c:pt idx="3">
                  <c:v>Not at all helpful</c:v>
                </c:pt>
              </c:strCache>
            </c:strRef>
          </c:cat>
          <c:val>
            <c:numRef>
              <c:f>Sheet1!$B$2:$B$5</c:f>
              <c:numCache>
                <c:formatCode>0%</c:formatCode>
                <c:ptCount val="4"/>
                <c:pt idx="0">
                  <c:v>0.53</c:v>
                </c:pt>
                <c:pt idx="1">
                  <c:v>0.33</c:v>
                </c:pt>
                <c:pt idx="2">
                  <c:v>0.08</c:v>
                </c:pt>
                <c:pt idx="3">
                  <c:v>0.06</c:v>
                </c:pt>
              </c:numCache>
            </c:numRef>
          </c:val>
        </c:ser>
        <c:dLbls>
          <c:showLegendKey val="0"/>
          <c:showVal val="1"/>
          <c:showCatName val="0"/>
          <c:showSerName val="0"/>
          <c:showPercent val="0"/>
          <c:showBubbleSize val="0"/>
        </c:dLbls>
        <c:gapWidth val="70"/>
        <c:overlap val="-3"/>
        <c:axId val="153692032"/>
        <c:axId val="153727744"/>
      </c:barChart>
      <c:catAx>
        <c:axId val="153692032"/>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153727744"/>
        <c:crosses val="autoZero"/>
        <c:auto val="1"/>
        <c:lblAlgn val="ctr"/>
        <c:lblOffset val="100"/>
        <c:tickLblSkip val="1"/>
        <c:tickMarkSkip val="1"/>
        <c:noMultiLvlLbl val="0"/>
      </c:catAx>
      <c:valAx>
        <c:axId val="153727744"/>
        <c:scaling>
          <c:orientation val="minMax"/>
          <c:max val="1"/>
          <c:min val="0"/>
        </c:scaling>
        <c:delete val="1"/>
        <c:axPos val="l"/>
        <c:numFmt formatCode="0%" sourceLinked="1"/>
        <c:majorTickMark val="out"/>
        <c:minorTickMark val="none"/>
        <c:tickLblPos val="none"/>
        <c:crossAx val="153692032"/>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9312652127518841"/>
          <c:y val="8.4375610073534196E-3"/>
          <c:w val="0.74005305039788416"/>
          <c:h val="1"/>
        </c:manualLayout>
      </c:layout>
      <c:barChart>
        <c:barDir val="bar"/>
        <c:grouping val="clustered"/>
        <c:varyColors val="0"/>
        <c:ser>
          <c:idx val="3"/>
          <c:order val="0"/>
          <c:tx>
            <c:strRef>
              <c:f>Sheet1!$B$1</c:f>
              <c:strCache>
                <c:ptCount val="1"/>
                <c:pt idx="0">
                  <c:v>2014</c:v>
                </c:pt>
              </c:strCache>
            </c:strRef>
          </c:tx>
          <c:spPr>
            <a:solidFill>
              <a:srgbClr val="10253F"/>
            </a:solidFill>
            <a:ln>
              <a:solidFill>
                <a:schemeClr val="bg1"/>
              </a:solidFill>
            </a:ln>
          </c:spPr>
          <c:invertIfNegative val="0"/>
          <c:cat>
            <c:strRef>
              <c:f>Sheet1!$A$2:$A$6</c:f>
              <c:strCache>
                <c:ptCount val="5"/>
                <c:pt idx="0">
                  <c:v>Quebec</c:v>
                </c:pt>
                <c:pt idx="1">
                  <c:v>Outside of Canada</c:v>
                </c:pt>
                <c:pt idx="2">
                  <c:v>Ontario</c:v>
                </c:pt>
                <c:pt idx="3">
                  <c:v>British Columbia</c:v>
                </c:pt>
                <c:pt idx="4">
                  <c:v>Don't know/ Unsure</c:v>
                </c:pt>
              </c:strCache>
            </c:strRef>
          </c:cat>
          <c:val>
            <c:numRef>
              <c:f>Sheet1!$B$2:$B$6</c:f>
              <c:numCache>
                <c:formatCode>0%</c:formatCode>
                <c:ptCount val="5"/>
                <c:pt idx="0">
                  <c:v>0.73</c:v>
                </c:pt>
                <c:pt idx="1">
                  <c:v>0.12</c:v>
                </c:pt>
                <c:pt idx="2">
                  <c:v>0.04</c:v>
                </c:pt>
                <c:pt idx="3">
                  <c:v>0.01</c:v>
                </c:pt>
                <c:pt idx="4">
                  <c:v>0.1</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mn-lt"/>
                    <a:ea typeface="+mn-ea"/>
                    <a:cs typeface="+mn-cs"/>
                  </a:defRPr>
                </a:pPr>
                <a:endParaRPr lang="en-US"/>
              </a:p>
            </c:txPr>
            <c:showLegendKey val="0"/>
            <c:showVal val="1"/>
            <c:showCatName val="0"/>
            <c:showSerName val="0"/>
            <c:showPercent val="0"/>
            <c:showBubbleSize val="0"/>
            <c:showLeaderLines val="0"/>
          </c:dLbls>
          <c:cat>
            <c:strRef>
              <c:f>Sheet1!$A$2:$A$6</c:f>
              <c:strCache>
                <c:ptCount val="5"/>
                <c:pt idx="0">
                  <c:v>Quebec</c:v>
                </c:pt>
                <c:pt idx="1">
                  <c:v>Outside of Canada</c:v>
                </c:pt>
                <c:pt idx="2">
                  <c:v>Ontario</c:v>
                </c:pt>
                <c:pt idx="3">
                  <c:v>British Columbia</c:v>
                </c:pt>
                <c:pt idx="4">
                  <c:v>Don't know/ Unsure</c:v>
                </c:pt>
              </c:strCache>
            </c:strRef>
          </c:cat>
          <c:val>
            <c:numRef>
              <c:f>Sheet1!$C$2:$C$6</c:f>
              <c:numCache>
                <c:formatCode>0%</c:formatCode>
                <c:ptCount val="5"/>
                <c:pt idx="0">
                  <c:v>0.82</c:v>
                </c:pt>
                <c:pt idx="1">
                  <c:v>0.08</c:v>
                </c:pt>
                <c:pt idx="2">
                  <c:v>0.03</c:v>
                </c:pt>
                <c:pt idx="4">
                  <c:v>7.0000000000000007E-2</c:v>
                </c:pt>
              </c:numCache>
            </c:numRef>
          </c:val>
        </c:ser>
        <c:dLbls>
          <c:showLegendKey val="0"/>
          <c:showVal val="1"/>
          <c:showCatName val="0"/>
          <c:showSerName val="0"/>
          <c:showPercent val="0"/>
          <c:showBubbleSize val="0"/>
        </c:dLbls>
        <c:gapWidth val="70"/>
        <c:overlap val="-3"/>
        <c:axId val="38243712"/>
        <c:axId val="38264192"/>
      </c:barChart>
      <c:catAx>
        <c:axId val="38243712"/>
        <c:scaling>
          <c:orientation val="maxMin"/>
        </c:scaling>
        <c:delete val="1"/>
        <c:axPos val="l"/>
        <c:numFmt formatCode="General" sourceLinked="1"/>
        <c:majorTickMark val="out"/>
        <c:minorTickMark val="none"/>
        <c:tickLblPos val="none"/>
        <c:crossAx val="38264192"/>
        <c:crosses val="autoZero"/>
        <c:auto val="1"/>
        <c:lblAlgn val="ctr"/>
        <c:lblOffset val="100"/>
        <c:tickLblSkip val="1"/>
        <c:tickMarkSkip val="1"/>
        <c:noMultiLvlLbl val="0"/>
      </c:catAx>
      <c:valAx>
        <c:axId val="38264192"/>
        <c:scaling>
          <c:orientation val="minMax"/>
          <c:max val="1"/>
          <c:min val="0"/>
        </c:scaling>
        <c:delete val="1"/>
        <c:axPos val="t"/>
        <c:numFmt formatCode="0%" sourceLinked="1"/>
        <c:majorTickMark val="out"/>
        <c:minorTickMark val="none"/>
        <c:tickLblPos val="none"/>
        <c:crossAx val="38243712"/>
        <c:crosses val="autoZero"/>
        <c:crossBetween val="between"/>
        <c:majorUnit val="0.2"/>
        <c:minorUnit val="0.1"/>
      </c:valAx>
    </c:plotArea>
    <c:legend>
      <c:legendPos val="r"/>
      <c:layout>
        <c:manualLayout>
          <c:xMode val="edge"/>
          <c:yMode val="edge"/>
          <c:x val="0.90299879739112876"/>
          <c:y val="1.2354771391838415E-2"/>
          <c:w val="9.7001202608871212E-2"/>
          <c:h val="0.1186735289600417"/>
        </c:manualLayout>
      </c:layout>
      <c:overlay val="0"/>
    </c:legend>
    <c:plotVisOnly val="1"/>
    <c:dispBlanksAs val="gap"/>
    <c:showDLblsOverMax val="0"/>
  </c:chart>
  <c:txPr>
    <a:bodyPr/>
    <a:lstStyle/>
    <a:p>
      <a:pPr>
        <a:defRPr sz="1200" b="1"/>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832415456738448"/>
          <c:w val="1"/>
          <c:h val="0.71447407687107556"/>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Very helpful</c:v>
                </c:pt>
                <c:pt idx="1">
                  <c:v>Somewhat helpful</c:v>
                </c:pt>
                <c:pt idx="2">
                  <c:v>Not very helpful</c:v>
                </c:pt>
                <c:pt idx="3">
                  <c:v>Not at all helpful</c:v>
                </c:pt>
              </c:strCache>
            </c:strRef>
          </c:cat>
          <c:val>
            <c:numRef>
              <c:f>Sheet1!$B$2:$B$5</c:f>
              <c:numCache>
                <c:formatCode>0%</c:formatCode>
                <c:ptCount val="4"/>
                <c:pt idx="0">
                  <c:v>0.52</c:v>
                </c:pt>
                <c:pt idx="1">
                  <c:v>0.34</c:v>
                </c:pt>
                <c:pt idx="2">
                  <c:v>0.11</c:v>
                </c:pt>
                <c:pt idx="3">
                  <c:v>0.03</c:v>
                </c:pt>
              </c:numCache>
            </c:numRef>
          </c:val>
        </c:ser>
        <c:dLbls>
          <c:showLegendKey val="0"/>
          <c:showVal val="1"/>
          <c:showCatName val="0"/>
          <c:showSerName val="0"/>
          <c:showPercent val="0"/>
          <c:showBubbleSize val="0"/>
        </c:dLbls>
        <c:gapWidth val="70"/>
        <c:overlap val="-3"/>
        <c:axId val="153843584"/>
        <c:axId val="154223360"/>
      </c:barChart>
      <c:catAx>
        <c:axId val="153843584"/>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154223360"/>
        <c:crosses val="autoZero"/>
        <c:auto val="1"/>
        <c:lblAlgn val="ctr"/>
        <c:lblOffset val="100"/>
        <c:tickLblSkip val="1"/>
        <c:tickMarkSkip val="1"/>
        <c:noMultiLvlLbl val="0"/>
      </c:catAx>
      <c:valAx>
        <c:axId val="154223360"/>
        <c:scaling>
          <c:orientation val="minMax"/>
          <c:max val="1"/>
          <c:min val="0"/>
        </c:scaling>
        <c:delete val="1"/>
        <c:axPos val="l"/>
        <c:numFmt formatCode="0%" sourceLinked="1"/>
        <c:majorTickMark val="out"/>
        <c:minorTickMark val="none"/>
        <c:tickLblPos val="none"/>
        <c:crossAx val="153843584"/>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832415456738448"/>
          <c:w val="1"/>
          <c:h val="0.72199248463735632"/>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1st year</c:v>
                </c:pt>
                <c:pt idx="1">
                  <c:v>2nd year</c:v>
                </c:pt>
                <c:pt idx="2">
                  <c:v>3rd year</c:v>
                </c:pt>
                <c:pt idx="3">
                  <c:v>4th year/graduation year</c:v>
                </c:pt>
              </c:strCache>
            </c:strRef>
          </c:cat>
          <c:val>
            <c:numRef>
              <c:f>Sheet1!$B$2:$B$5</c:f>
              <c:numCache>
                <c:formatCode>0%</c:formatCode>
                <c:ptCount val="4"/>
                <c:pt idx="0">
                  <c:v>0.13</c:v>
                </c:pt>
                <c:pt idx="1">
                  <c:v>0.28000000000000003</c:v>
                </c:pt>
                <c:pt idx="2">
                  <c:v>0.44</c:v>
                </c:pt>
                <c:pt idx="3">
                  <c:v>0.16</c:v>
                </c:pt>
              </c:numCache>
            </c:numRef>
          </c:val>
        </c:ser>
        <c:dLbls>
          <c:showLegendKey val="0"/>
          <c:showVal val="1"/>
          <c:showCatName val="0"/>
          <c:showSerName val="0"/>
          <c:showPercent val="0"/>
          <c:showBubbleSize val="0"/>
        </c:dLbls>
        <c:gapWidth val="70"/>
        <c:overlap val="-3"/>
        <c:axId val="153949312"/>
        <c:axId val="153960448"/>
      </c:barChart>
      <c:catAx>
        <c:axId val="153949312"/>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153960448"/>
        <c:crosses val="autoZero"/>
        <c:auto val="1"/>
        <c:lblAlgn val="ctr"/>
        <c:lblOffset val="100"/>
        <c:tickLblSkip val="1"/>
        <c:tickMarkSkip val="1"/>
        <c:noMultiLvlLbl val="0"/>
      </c:catAx>
      <c:valAx>
        <c:axId val="153960448"/>
        <c:scaling>
          <c:orientation val="minMax"/>
          <c:max val="1"/>
          <c:min val="0"/>
        </c:scaling>
        <c:delete val="1"/>
        <c:axPos val="l"/>
        <c:numFmt formatCode="0%" sourceLinked="1"/>
        <c:majorTickMark val="out"/>
        <c:minorTickMark val="none"/>
        <c:tickLblPos val="none"/>
        <c:crossAx val="153949312"/>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7.3481075735098336E-2"/>
          <c:y val="0.13694880088753797"/>
          <c:w val="0.86280126593674467"/>
          <c:h val="0.90908592947620659"/>
        </c:manualLayout>
      </c:layout>
      <c:pieChart>
        <c:varyColors val="1"/>
        <c:ser>
          <c:idx val="0"/>
          <c:order val="0"/>
          <c:tx>
            <c:strRef>
              <c:f>Sheet1!$B$1</c:f>
              <c:strCache>
                <c:ptCount val="1"/>
                <c:pt idx="0">
                  <c:v>2014</c:v>
                </c:pt>
              </c:strCache>
            </c:strRef>
          </c:tx>
          <c:explosion val="24"/>
          <c:dPt>
            <c:idx val="0"/>
            <c:bubble3D val="0"/>
            <c:spPr>
              <a:solidFill>
                <a:schemeClr val="tx1">
                  <a:lumMod val="50000"/>
                </a:schemeClr>
              </a:solidFill>
            </c:spPr>
          </c:dPt>
          <c:dPt>
            <c:idx val="1"/>
            <c:bubble3D val="0"/>
            <c:spPr>
              <a:solidFill>
                <a:schemeClr val="tx1"/>
              </a:solidFill>
            </c:spPr>
          </c:dPt>
          <c:dLbls>
            <c:dLbl>
              <c:idx val="0"/>
              <c:layout>
                <c:manualLayout>
                  <c:x val="8.9421735326562515E-2"/>
                  <c:y val="0.16218397677417495"/>
                </c:manualLayout>
              </c:layout>
              <c:spPr/>
              <c:txPr>
                <a:bodyPr/>
                <a:lstStyle/>
                <a:p>
                  <a:pPr>
                    <a:defRPr sz="1400" b="1">
                      <a:solidFill>
                        <a:srgbClr val="002060"/>
                      </a:solidFill>
                    </a:defRPr>
                  </a:pPr>
                  <a:endParaRPr lang="en-US"/>
                </a:p>
              </c:txPr>
              <c:dLblPos val="bestFit"/>
              <c:showLegendKey val="0"/>
              <c:showVal val="1"/>
              <c:showCatName val="1"/>
              <c:showSerName val="0"/>
              <c:showPercent val="0"/>
              <c:showBubbleSize val="0"/>
            </c:dLbl>
            <c:dLbl>
              <c:idx val="1"/>
              <c:spPr/>
              <c:txPr>
                <a:bodyPr/>
                <a:lstStyle/>
                <a:p>
                  <a:pPr>
                    <a:defRPr sz="1400" b="1">
                      <a:solidFill>
                        <a:schemeClr val="bg1"/>
                      </a:solidFill>
                    </a:defRPr>
                  </a:pPr>
                  <a:endParaRPr lang="en-US"/>
                </a:p>
              </c:txPr>
              <c:dLblPos val="ctr"/>
              <c:showLegendKey val="0"/>
              <c:showVal val="1"/>
              <c:showCatName val="1"/>
              <c:showSerName val="0"/>
              <c:showPercent val="0"/>
              <c:showBubbleSize val="0"/>
            </c:dLbl>
            <c:txPr>
              <a:bodyPr/>
              <a:lstStyle/>
              <a:p>
                <a:pPr>
                  <a:defRPr>
                    <a:solidFill>
                      <a:schemeClr val="bg1"/>
                    </a:solidFill>
                  </a:defRPr>
                </a:pPr>
                <a:endParaRPr lang="en-US"/>
              </a:p>
            </c:txPr>
            <c:dLblPos val="ctr"/>
            <c:showLegendKey val="0"/>
            <c:showVal val="1"/>
            <c:showCatName val="1"/>
            <c:showSerName val="0"/>
            <c:showPercent val="0"/>
            <c:showBubbleSize val="0"/>
            <c:separator> </c:separator>
            <c:showLeaderLines val="1"/>
          </c:dLbls>
          <c:cat>
            <c:strRef>
              <c:f>Sheet1!$A$2:$A$3</c:f>
              <c:strCache>
                <c:ptCount val="2"/>
                <c:pt idx="0">
                  <c:v>Yes</c:v>
                </c:pt>
                <c:pt idx="1">
                  <c:v>No</c:v>
                </c:pt>
              </c:strCache>
            </c:strRef>
          </c:cat>
          <c:val>
            <c:numRef>
              <c:f>Sheet1!$B$2:$B$3</c:f>
              <c:numCache>
                <c:formatCode>0%</c:formatCode>
                <c:ptCount val="2"/>
                <c:pt idx="0">
                  <c:v>0.03</c:v>
                </c:pt>
                <c:pt idx="1">
                  <c:v>0.97</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619830360567778E-4"/>
          <c:w val="1"/>
          <c:h val="0.71447407687107556"/>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Sheet1!$A$2:$A$4</c:f>
              <c:strCache>
                <c:ptCount val="3"/>
                <c:pt idx="0">
                  <c:v>Yes</c:v>
                </c:pt>
                <c:pt idx="1">
                  <c:v>No</c:v>
                </c:pt>
                <c:pt idx="2">
                  <c:v>Not sure if what I have done qualifies</c:v>
                </c:pt>
              </c:strCache>
            </c:strRef>
          </c:cat>
          <c:val>
            <c:numRef>
              <c:f>Sheet1!$B$2:$B$4</c:f>
              <c:numCache>
                <c:formatCode>0%</c:formatCode>
                <c:ptCount val="3"/>
                <c:pt idx="0">
                  <c:v>0.65</c:v>
                </c:pt>
                <c:pt idx="1">
                  <c:v>0.15</c:v>
                </c:pt>
                <c:pt idx="2">
                  <c:v>0.19</c:v>
                </c:pt>
              </c:numCache>
            </c:numRef>
          </c:val>
        </c:ser>
        <c:dLbls>
          <c:showLegendKey val="0"/>
          <c:showVal val="1"/>
          <c:showCatName val="0"/>
          <c:showSerName val="0"/>
          <c:showPercent val="0"/>
          <c:showBubbleSize val="0"/>
        </c:dLbls>
        <c:gapWidth val="70"/>
        <c:overlap val="-3"/>
        <c:axId val="153905024"/>
        <c:axId val="153907968"/>
      </c:barChart>
      <c:catAx>
        <c:axId val="153905024"/>
        <c:scaling>
          <c:orientation val="minMax"/>
        </c:scaling>
        <c:delete val="0"/>
        <c:axPos val="b"/>
        <c:numFmt formatCode="General" sourceLinked="1"/>
        <c:majorTickMark val="none"/>
        <c:minorTickMark val="none"/>
        <c:tickLblPos val="nextTo"/>
        <c:spPr>
          <a:ln>
            <a:noFill/>
          </a:ln>
        </c:spPr>
        <c:txPr>
          <a:bodyPr/>
          <a:lstStyle/>
          <a:p>
            <a:pPr>
              <a:defRPr sz="1400">
                <a:latin typeface="+mn-lt"/>
              </a:defRPr>
            </a:pPr>
            <a:endParaRPr lang="en-US"/>
          </a:p>
        </c:txPr>
        <c:crossAx val="153907968"/>
        <c:crosses val="autoZero"/>
        <c:auto val="1"/>
        <c:lblAlgn val="ctr"/>
        <c:lblOffset val="100"/>
        <c:tickLblSkip val="1"/>
        <c:tickMarkSkip val="1"/>
        <c:noMultiLvlLbl val="0"/>
      </c:catAx>
      <c:valAx>
        <c:axId val="153907968"/>
        <c:scaling>
          <c:orientation val="minMax"/>
          <c:max val="1"/>
          <c:min val="0"/>
        </c:scaling>
        <c:delete val="1"/>
        <c:axPos val="l"/>
        <c:numFmt formatCode="0%" sourceLinked="1"/>
        <c:majorTickMark val="out"/>
        <c:minorTickMark val="none"/>
        <c:tickLblPos val="none"/>
        <c:crossAx val="153905024"/>
        <c:crosses val="autoZero"/>
        <c:crossBetween val="between"/>
        <c:majorUnit val="0.2"/>
        <c:minorUnit val="0.1"/>
      </c:valAx>
      <c:spPr>
        <a:noFill/>
        <a:ln w="24870">
          <a:noFill/>
        </a:ln>
      </c:spPr>
    </c:plotArea>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30590851037837535"/>
          <c:y val="8.2448027329917059E-2"/>
          <c:w val="0.38616838621547861"/>
          <c:h val="0.8615384615384617"/>
        </c:manualLayout>
      </c:layout>
      <c:barChart>
        <c:barDir val="bar"/>
        <c:grouping val="clustered"/>
        <c:varyColors val="0"/>
        <c:ser>
          <c:idx val="3"/>
          <c:order val="0"/>
          <c:tx>
            <c:strRef>
              <c:f>Sheet1!$B$1</c:f>
              <c:strCache>
                <c:ptCount val="1"/>
                <c:pt idx="0">
                  <c:v>2014</c:v>
                </c:pt>
              </c:strCache>
            </c:strRef>
          </c:tx>
          <c:spPr>
            <a:solidFill>
              <a:schemeClr val="tx1"/>
            </a:solidFill>
          </c:spPr>
          <c:invertIfNegative val="0"/>
          <c:dLbls>
            <c:txPr>
              <a:bodyPr/>
              <a:lstStyle/>
              <a:p>
                <a:pPr>
                  <a:defRPr sz="800"/>
                </a:pPr>
                <a:endParaRPr lang="en-US"/>
              </a:p>
            </c:txPr>
            <c:showLegendKey val="0"/>
            <c:showVal val="1"/>
            <c:showCatName val="0"/>
            <c:showSerName val="0"/>
            <c:showPercent val="0"/>
            <c:showBubbleSize val="0"/>
            <c:showLeaderLines val="0"/>
          </c:dLbls>
          <c:cat>
            <c:strRef>
              <c:f>Sheet1!$A$2:$A$15</c:f>
              <c:strCache>
                <c:ptCount val="14"/>
                <c:pt idx="0">
                  <c:v>Male</c:v>
                </c:pt>
                <c:pt idx="1">
                  <c:v>Female</c:v>
                </c:pt>
                <c:pt idx="3">
                  <c:v>Male</c:v>
                </c:pt>
                <c:pt idx="4">
                  <c:v>Female</c:v>
                </c:pt>
                <c:pt idx="6">
                  <c:v>Male</c:v>
                </c:pt>
                <c:pt idx="7">
                  <c:v>Female</c:v>
                </c:pt>
                <c:pt idx="9">
                  <c:v>Male</c:v>
                </c:pt>
                <c:pt idx="10">
                  <c:v>Female</c:v>
                </c:pt>
                <c:pt idx="12">
                  <c:v>Male</c:v>
                </c:pt>
                <c:pt idx="13">
                  <c:v>Female</c:v>
                </c:pt>
              </c:strCache>
            </c:strRef>
          </c:cat>
          <c:val>
            <c:numRef>
              <c:f>Sheet1!$B$2:$B$15</c:f>
              <c:numCache>
                <c:formatCode>0%</c:formatCode>
                <c:ptCount val="14"/>
                <c:pt idx="0">
                  <c:v>0.92</c:v>
                </c:pt>
                <c:pt idx="1">
                  <c:v>0.08</c:v>
                </c:pt>
                <c:pt idx="3">
                  <c:v>0.82</c:v>
                </c:pt>
                <c:pt idx="4">
                  <c:v>0.18</c:v>
                </c:pt>
                <c:pt idx="6">
                  <c:v>0.81</c:v>
                </c:pt>
                <c:pt idx="7">
                  <c:v>0.15</c:v>
                </c:pt>
                <c:pt idx="9">
                  <c:v>0.56000000000000005</c:v>
                </c:pt>
                <c:pt idx="10">
                  <c:v>0.38</c:v>
                </c:pt>
                <c:pt idx="12">
                  <c:v>0.28999999999999998</c:v>
                </c:pt>
                <c:pt idx="13">
                  <c:v>0.71</c:v>
                </c:pt>
              </c:numCache>
            </c:numRef>
          </c:val>
        </c:ser>
        <c:ser>
          <c:idx val="0"/>
          <c:order val="1"/>
          <c:tx>
            <c:strRef>
              <c:f>Sheet1!$C$1</c:f>
              <c:strCache>
                <c:ptCount val="1"/>
                <c:pt idx="0">
                  <c:v>2013</c:v>
                </c:pt>
              </c:strCache>
            </c:strRef>
          </c:tx>
          <c:spPr>
            <a:solidFill>
              <a:schemeClr val="tx1">
                <a:lumMod val="50000"/>
              </a:schemeClr>
            </a:solidFill>
          </c:spPr>
          <c:invertIfNegative val="0"/>
          <c:dLbls>
            <c:txPr>
              <a:bodyPr/>
              <a:lstStyle/>
              <a:p>
                <a:pPr>
                  <a:defRPr sz="800"/>
                </a:pPr>
                <a:endParaRPr lang="en-US"/>
              </a:p>
            </c:txPr>
            <c:showLegendKey val="0"/>
            <c:showVal val="1"/>
            <c:showCatName val="0"/>
            <c:showSerName val="0"/>
            <c:showPercent val="0"/>
            <c:showBubbleSize val="0"/>
            <c:showLeaderLines val="0"/>
          </c:dLbls>
          <c:cat>
            <c:strRef>
              <c:f>Sheet1!$A$2:$A$15</c:f>
              <c:strCache>
                <c:ptCount val="14"/>
                <c:pt idx="0">
                  <c:v>Male</c:v>
                </c:pt>
                <c:pt idx="1">
                  <c:v>Female</c:v>
                </c:pt>
                <c:pt idx="3">
                  <c:v>Male</c:v>
                </c:pt>
                <c:pt idx="4">
                  <c:v>Female</c:v>
                </c:pt>
                <c:pt idx="6">
                  <c:v>Male</c:v>
                </c:pt>
                <c:pt idx="7">
                  <c:v>Female</c:v>
                </c:pt>
                <c:pt idx="9">
                  <c:v>Male</c:v>
                </c:pt>
                <c:pt idx="10">
                  <c:v>Female</c:v>
                </c:pt>
                <c:pt idx="12">
                  <c:v>Male</c:v>
                </c:pt>
                <c:pt idx="13">
                  <c:v>Female</c:v>
                </c:pt>
              </c:strCache>
            </c:strRef>
          </c:cat>
          <c:val>
            <c:numRef>
              <c:f>Sheet1!$C$2:$C$15</c:f>
              <c:numCache>
                <c:formatCode>0%</c:formatCode>
                <c:ptCount val="14"/>
                <c:pt idx="0">
                  <c:v>0.93</c:v>
                </c:pt>
                <c:pt idx="1">
                  <c:v>7.0000000000000007E-2</c:v>
                </c:pt>
                <c:pt idx="3">
                  <c:v>0.9</c:v>
                </c:pt>
                <c:pt idx="4">
                  <c:v>0.1</c:v>
                </c:pt>
                <c:pt idx="6">
                  <c:v>0.83</c:v>
                </c:pt>
                <c:pt idx="7">
                  <c:v>0.17</c:v>
                </c:pt>
                <c:pt idx="9">
                  <c:v>0.81</c:v>
                </c:pt>
                <c:pt idx="10">
                  <c:v>0.19</c:v>
                </c:pt>
                <c:pt idx="12">
                  <c:v>0.4</c:v>
                </c:pt>
                <c:pt idx="13">
                  <c:v>0.6</c:v>
                </c:pt>
              </c:numCache>
            </c:numRef>
          </c:val>
        </c:ser>
        <c:dLbls>
          <c:showLegendKey val="0"/>
          <c:showVal val="0"/>
          <c:showCatName val="0"/>
          <c:showSerName val="0"/>
          <c:showPercent val="0"/>
          <c:showBubbleSize val="0"/>
        </c:dLbls>
        <c:gapWidth val="60"/>
        <c:overlap val="-3"/>
        <c:axId val="156656768"/>
        <c:axId val="156658304"/>
      </c:barChart>
      <c:catAx>
        <c:axId val="156656768"/>
        <c:scaling>
          <c:orientation val="maxMin"/>
        </c:scaling>
        <c:delete val="0"/>
        <c:axPos val="l"/>
        <c:numFmt formatCode="General" sourceLinked="1"/>
        <c:majorTickMark val="in"/>
        <c:minorTickMark val="none"/>
        <c:tickLblPos val="nextTo"/>
        <c:spPr>
          <a:ln>
            <a:solidFill>
              <a:schemeClr val="accent1"/>
            </a:solidFill>
          </a:ln>
        </c:spPr>
        <c:txPr>
          <a:bodyPr rot="0" vert="horz"/>
          <a:lstStyle/>
          <a:p>
            <a:pPr>
              <a:defRPr/>
            </a:pPr>
            <a:endParaRPr lang="en-US"/>
          </a:p>
        </c:txPr>
        <c:crossAx val="156658304"/>
        <c:crosses val="autoZero"/>
        <c:auto val="1"/>
        <c:lblAlgn val="ctr"/>
        <c:lblOffset val="100"/>
        <c:tickLblSkip val="1"/>
        <c:tickMarkSkip val="1"/>
        <c:noMultiLvlLbl val="0"/>
      </c:catAx>
      <c:valAx>
        <c:axId val="156658304"/>
        <c:scaling>
          <c:orientation val="minMax"/>
          <c:max val="1"/>
          <c:min val="0"/>
        </c:scaling>
        <c:delete val="1"/>
        <c:axPos val="t"/>
        <c:numFmt formatCode="0%" sourceLinked="1"/>
        <c:majorTickMark val="out"/>
        <c:minorTickMark val="none"/>
        <c:tickLblPos val="none"/>
        <c:crossAx val="156656768"/>
        <c:crosses val="autoZero"/>
        <c:crossBetween val="between"/>
        <c:majorUnit val="0.2"/>
        <c:minorUnit val="0.1"/>
      </c:valAx>
    </c:plotArea>
    <c:plotVisOnly val="1"/>
    <c:dispBlanksAs val="gap"/>
    <c:showDLblsOverMax val="0"/>
  </c:chart>
  <c:txPr>
    <a:bodyPr/>
    <a:lstStyle/>
    <a:p>
      <a:pPr>
        <a:defRPr sz="11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659982864473125E-2"/>
          <c:y val="8.5935825011356548E-2"/>
          <c:w val="0.83468003427105375"/>
          <c:h val="0.86451018146660108"/>
        </c:manualLayout>
      </c:layout>
      <c:barChart>
        <c:barDir val="bar"/>
        <c:grouping val="clustered"/>
        <c:varyColors val="0"/>
        <c:ser>
          <c:idx val="3"/>
          <c:order val="0"/>
          <c:tx>
            <c:strRef>
              <c:f>Sheet1!$B$1</c:f>
              <c:strCache>
                <c:ptCount val="1"/>
                <c:pt idx="0">
                  <c:v>2014</c:v>
                </c:pt>
              </c:strCache>
            </c:strRef>
          </c:tx>
          <c:spPr>
            <a:solidFill>
              <a:schemeClr val="tx1"/>
            </a:solidFill>
            <a:ln w="15767">
              <a:noFill/>
            </a:ln>
          </c:spPr>
          <c:invertIfNegative val="0"/>
          <c:dLbls>
            <c:dLbl>
              <c:idx val="0"/>
              <c:layout>
                <c:manualLayout>
                  <c:x val="-1.5029087793540638E-2"/>
                  <c:y val="0"/>
                </c:manualLayout>
              </c:layout>
              <c:showLegendKey val="0"/>
              <c:showVal val="1"/>
              <c:showCatName val="0"/>
              <c:showSerName val="0"/>
              <c:showPercent val="0"/>
              <c:showBubbleSize val="0"/>
            </c:dLbl>
            <c:txPr>
              <a:bodyPr/>
              <a:lstStyle/>
              <a:p>
                <a:pPr>
                  <a:defRPr sz="800"/>
                </a:pPr>
                <a:endParaRPr lang="en-US"/>
              </a:p>
            </c:txPr>
            <c:showLegendKey val="0"/>
            <c:showVal val="1"/>
            <c:showCatName val="0"/>
            <c:showSerName val="0"/>
            <c:showPercent val="0"/>
            <c:showBubbleSize val="0"/>
            <c:showLeaderLines val="0"/>
          </c:dLbls>
          <c:cat>
            <c:strRef>
              <c:f>Sheet1!$A$2:$A$6</c:f>
              <c:strCache>
                <c:ptCount val="5"/>
                <c:pt idx="0">
                  <c:v>Parent</c:v>
                </c:pt>
                <c:pt idx="1">
                  <c:v>Other family member</c:v>
                </c:pt>
                <c:pt idx="2">
                  <c:v>Friend/ Acquaintance</c:v>
                </c:pt>
                <c:pt idx="3">
                  <c:v>Teacher</c:v>
                </c:pt>
                <c:pt idx="4">
                  <c:v>Guidance Counsellor</c:v>
                </c:pt>
              </c:strCache>
            </c:strRef>
          </c:cat>
          <c:val>
            <c:numRef>
              <c:f>Sheet1!$B$2:$B$6</c:f>
              <c:numCache>
                <c:formatCode>0%</c:formatCode>
                <c:ptCount val="5"/>
                <c:pt idx="0">
                  <c:v>0.59</c:v>
                </c:pt>
                <c:pt idx="1">
                  <c:v>0.37</c:v>
                </c:pt>
                <c:pt idx="2">
                  <c:v>0.2</c:v>
                </c:pt>
                <c:pt idx="3">
                  <c:v>0.12</c:v>
                </c:pt>
                <c:pt idx="4">
                  <c:v>0.05</c:v>
                </c:pt>
              </c:numCache>
            </c:numRef>
          </c:val>
        </c:ser>
        <c:ser>
          <c:idx val="0"/>
          <c:order val="1"/>
          <c:tx>
            <c:strRef>
              <c:f>Sheet1!$C$1</c:f>
              <c:strCache>
                <c:ptCount val="1"/>
                <c:pt idx="0">
                  <c:v>2013</c:v>
                </c:pt>
              </c:strCache>
            </c:strRef>
          </c:tx>
          <c:spPr>
            <a:solidFill>
              <a:schemeClr val="tx1">
                <a:lumMod val="50000"/>
              </a:schemeClr>
            </a:solidFill>
          </c:spPr>
          <c:invertIfNegative val="0"/>
          <c:dLbls>
            <c:txPr>
              <a:bodyPr/>
              <a:lstStyle/>
              <a:p>
                <a:pPr>
                  <a:defRPr sz="800"/>
                </a:pPr>
                <a:endParaRPr lang="en-US"/>
              </a:p>
            </c:txPr>
            <c:showLegendKey val="0"/>
            <c:showVal val="1"/>
            <c:showCatName val="0"/>
            <c:showSerName val="0"/>
            <c:showPercent val="0"/>
            <c:showBubbleSize val="0"/>
            <c:showLeaderLines val="0"/>
          </c:dLbls>
          <c:cat>
            <c:strRef>
              <c:f>Sheet1!$A$2:$A$6</c:f>
              <c:strCache>
                <c:ptCount val="5"/>
                <c:pt idx="0">
                  <c:v>Parent</c:v>
                </c:pt>
                <c:pt idx="1">
                  <c:v>Other family member</c:v>
                </c:pt>
                <c:pt idx="2">
                  <c:v>Friend/ Acquaintance</c:v>
                </c:pt>
                <c:pt idx="3">
                  <c:v>Teacher</c:v>
                </c:pt>
                <c:pt idx="4">
                  <c:v>Guidance Counsellor</c:v>
                </c:pt>
              </c:strCache>
            </c:strRef>
          </c:cat>
          <c:val>
            <c:numRef>
              <c:f>Sheet1!$C$2:$C$6</c:f>
              <c:numCache>
                <c:formatCode>0%</c:formatCode>
                <c:ptCount val="5"/>
                <c:pt idx="0">
                  <c:v>0.47</c:v>
                </c:pt>
                <c:pt idx="1">
                  <c:v>0.31</c:v>
                </c:pt>
                <c:pt idx="2">
                  <c:v>0.24</c:v>
                </c:pt>
                <c:pt idx="3">
                  <c:v>0.2</c:v>
                </c:pt>
                <c:pt idx="4">
                  <c:v>0.03</c:v>
                </c:pt>
              </c:numCache>
            </c:numRef>
          </c:val>
        </c:ser>
        <c:dLbls>
          <c:showLegendKey val="0"/>
          <c:showVal val="1"/>
          <c:showCatName val="0"/>
          <c:showSerName val="0"/>
          <c:showPercent val="0"/>
          <c:showBubbleSize val="0"/>
        </c:dLbls>
        <c:gapWidth val="150"/>
        <c:overlap val="-25"/>
        <c:axId val="156683648"/>
        <c:axId val="154084480"/>
      </c:barChart>
      <c:catAx>
        <c:axId val="156683648"/>
        <c:scaling>
          <c:orientation val="maxMin"/>
        </c:scaling>
        <c:delete val="1"/>
        <c:axPos val="l"/>
        <c:numFmt formatCode="General" sourceLinked="1"/>
        <c:majorTickMark val="none"/>
        <c:minorTickMark val="none"/>
        <c:tickLblPos val="none"/>
        <c:crossAx val="154084480"/>
        <c:crosses val="autoZero"/>
        <c:auto val="1"/>
        <c:lblAlgn val="ctr"/>
        <c:lblOffset val="100"/>
        <c:tickLblSkip val="1"/>
        <c:tickMarkSkip val="1"/>
        <c:noMultiLvlLbl val="0"/>
      </c:catAx>
      <c:valAx>
        <c:axId val="154084480"/>
        <c:scaling>
          <c:orientation val="minMax"/>
          <c:max val="1"/>
          <c:min val="0"/>
        </c:scaling>
        <c:delete val="1"/>
        <c:axPos val="t"/>
        <c:numFmt formatCode="0%" sourceLinked="1"/>
        <c:majorTickMark val="none"/>
        <c:minorTickMark val="none"/>
        <c:tickLblPos val="none"/>
        <c:crossAx val="156683648"/>
        <c:crosses val="autoZero"/>
        <c:crossBetween val="between"/>
        <c:majorUnit val="0.2"/>
        <c:minorUnit val="0.1"/>
      </c:valAx>
      <c:spPr>
        <a:noFill/>
        <a:ln w="25400">
          <a:noFill/>
        </a:ln>
      </c:spPr>
    </c:plotArea>
    <c:legend>
      <c:legendPos val="t"/>
      <c:layout>
        <c:manualLayout>
          <c:xMode val="edge"/>
          <c:yMode val="edge"/>
          <c:x val="2.974457651107439E-3"/>
          <c:y val="5.5533125396863212E-2"/>
          <c:w val="0.51312027530448701"/>
          <c:h val="4.852831620714082E-2"/>
        </c:manualLayout>
      </c:layout>
      <c:overlay val="0"/>
      <c:txPr>
        <a:bodyPr/>
        <a:lstStyle/>
        <a:p>
          <a:pPr>
            <a:defRPr sz="900"/>
          </a:pPr>
          <a:endParaRPr lang="en-US"/>
        </a:p>
      </c:txPr>
    </c:legend>
    <c:plotVisOnly val="1"/>
    <c:dispBlanksAs val="gap"/>
    <c:showDLblsOverMax val="0"/>
  </c:chart>
  <c:spPr>
    <a:noFill/>
    <a:ln>
      <a:noFill/>
    </a:ln>
  </c:spPr>
  <c:txPr>
    <a:bodyPr/>
    <a:lstStyle/>
    <a:p>
      <a:pPr>
        <a:defRPr sz="700" b="1" i="0" u="none" strike="noStrike" baseline="0">
          <a:solidFill>
            <a:schemeClr val="tx1"/>
          </a:solidFill>
          <a:latin typeface="Arial"/>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90925391751943E-3"/>
          <c:y val="3.7112372430999033E-2"/>
          <c:w val="0.49429718562407432"/>
          <c:h val="0.89229124609125299"/>
        </c:manualLayout>
      </c:layout>
      <c:barChart>
        <c:barDir val="bar"/>
        <c:grouping val="clustered"/>
        <c:varyColors val="0"/>
        <c:dLbls>
          <c:showLegendKey val="0"/>
          <c:showVal val="0"/>
          <c:showCatName val="0"/>
          <c:showSerName val="0"/>
          <c:showPercent val="0"/>
          <c:showBubbleSize val="0"/>
        </c:dLbls>
        <c:gapWidth val="60"/>
        <c:overlap val="-3"/>
        <c:axId val="154132480"/>
        <c:axId val="154134016"/>
      </c:barChart>
      <c:catAx>
        <c:axId val="154132480"/>
        <c:scaling>
          <c:orientation val="maxMin"/>
        </c:scaling>
        <c:delete val="1"/>
        <c:axPos val="l"/>
        <c:numFmt formatCode="General" sourceLinked="1"/>
        <c:majorTickMark val="out"/>
        <c:minorTickMark val="none"/>
        <c:tickLblPos val="none"/>
        <c:crossAx val="154134016"/>
        <c:crosses val="autoZero"/>
        <c:auto val="1"/>
        <c:lblAlgn val="ctr"/>
        <c:lblOffset val="100"/>
        <c:tickLblSkip val="1"/>
        <c:tickMarkSkip val="1"/>
        <c:noMultiLvlLbl val="0"/>
      </c:catAx>
      <c:valAx>
        <c:axId val="154134016"/>
        <c:scaling>
          <c:orientation val="minMax"/>
          <c:max val="1"/>
          <c:min val="0"/>
        </c:scaling>
        <c:delete val="1"/>
        <c:axPos val="t"/>
        <c:numFmt formatCode="0%" sourceLinked="1"/>
        <c:majorTickMark val="out"/>
        <c:minorTickMark val="none"/>
        <c:tickLblPos val="none"/>
        <c:crossAx val="154132480"/>
        <c:crosses val="autoZero"/>
        <c:crossBetween val="between"/>
        <c:majorUnit val="0.2"/>
        <c:minorUnit val="0.1"/>
      </c:valAx>
      <c:spPr>
        <a:noFill/>
        <a:ln w="15767">
          <a:noFill/>
        </a:ln>
      </c:spPr>
    </c:plotArea>
    <c:plotVisOnly val="1"/>
    <c:dispBlanksAs val="gap"/>
    <c:showDLblsOverMax val="0"/>
  </c:chart>
  <c:spPr>
    <a:noFill/>
    <a:ln>
      <a:noFill/>
    </a:ln>
  </c:spPr>
  <c:txPr>
    <a:bodyPr/>
    <a:lstStyle/>
    <a:p>
      <a:pPr>
        <a:defRPr sz="1164" b="1" i="0" u="none" strike="noStrike" baseline="0">
          <a:solidFill>
            <a:schemeClr val="tx1"/>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3.8698328935795952E-2"/>
          <c:y val="9.0914070523793744E-2"/>
          <c:w val="0.83905124205200754"/>
          <c:h val="0.90908592947620659"/>
        </c:manualLayout>
      </c:layout>
      <c:barChart>
        <c:barDir val="bar"/>
        <c:grouping val="clustered"/>
        <c:varyColors val="0"/>
        <c:ser>
          <c:idx val="0"/>
          <c:order val="0"/>
          <c:tx>
            <c:strRef>
              <c:f>Sheet1!$B$1</c:f>
              <c:strCache>
                <c:ptCount val="1"/>
                <c:pt idx="0">
                  <c:v>Column1</c:v>
                </c:pt>
              </c:strCache>
            </c:strRef>
          </c:tx>
          <c:invertIfNegative val="0"/>
          <c:dPt>
            <c:idx val="0"/>
            <c:invertIfNegative val="0"/>
            <c:bubble3D val="0"/>
            <c:explosion val="11"/>
            <c:spPr>
              <a:solidFill>
                <a:schemeClr val="tx1">
                  <a:lumMod val="50000"/>
                </a:schemeClr>
              </a:solidFill>
            </c:spPr>
          </c:dPt>
          <c:dPt>
            <c:idx val="1"/>
            <c:invertIfNegative val="0"/>
            <c:bubble3D val="0"/>
            <c:explosion val="2"/>
            <c:spPr>
              <a:solidFill>
                <a:schemeClr val="tx1"/>
              </a:solidFill>
            </c:spPr>
          </c:dPt>
          <c:dLbls>
            <c:dLbl>
              <c:idx val="0"/>
              <c:tx>
                <c:rich>
                  <a:bodyPr/>
                  <a:lstStyle/>
                  <a:p>
                    <a:r>
                      <a:rPr lang="en-US" sz="1000" dirty="0" smtClean="0"/>
                      <a:t>41</a:t>
                    </a:r>
                    <a:r>
                      <a:rPr lang="en-US" sz="1000" dirty="0"/>
                      <a:t>%</a:t>
                    </a:r>
                    <a:endParaRPr lang="en-US" dirty="0"/>
                  </a:p>
                </c:rich>
              </c:tx>
              <c:dLblPos val="ctr"/>
              <c:showLegendKey val="0"/>
              <c:showVal val="0"/>
              <c:showCatName val="1"/>
              <c:showSerName val="0"/>
              <c:showPercent val="0"/>
              <c:showBubbleSize val="0"/>
            </c:dLbl>
            <c:dLbl>
              <c:idx val="1"/>
              <c:tx>
                <c:rich>
                  <a:bodyPr/>
                  <a:lstStyle/>
                  <a:p>
                    <a:r>
                      <a:rPr lang="en-US" sz="1000" dirty="0" smtClean="0"/>
                      <a:t>40%</a:t>
                    </a:r>
                    <a:endParaRPr lang="en-US" dirty="0"/>
                  </a:p>
                </c:rich>
              </c:tx>
              <c:dLblPos val="ctr"/>
              <c:showLegendKey val="0"/>
              <c:showVal val="0"/>
              <c:showCatName val="1"/>
              <c:showSerName val="0"/>
              <c:showPercent val="0"/>
              <c:showBubbleSize val="0"/>
              <c:separator> </c:separator>
            </c:dLbl>
            <c:txPr>
              <a:bodyPr/>
              <a:lstStyle/>
              <a:p>
                <a:pPr>
                  <a:defRPr sz="1000" b="1">
                    <a:solidFill>
                      <a:schemeClr val="bg1"/>
                    </a:solidFill>
                  </a:defRPr>
                </a:pPr>
                <a:endParaRPr lang="en-US"/>
              </a:p>
            </c:txPr>
            <c:dLblPos val="ctr"/>
            <c:showLegendKey val="0"/>
            <c:showVal val="0"/>
            <c:showCatName val="1"/>
            <c:showSerName val="0"/>
            <c:showPercent val="0"/>
            <c:showBubbleSize val="0"/>
            <c:separator> </c:separator>
            <c:showLeaderLines val="0"/>
          </c:dLbls>
          <c:cat>
            <c:strRef>
              <c:f>Sheet1!$A$2:$A$3</c:f>
              <c:strCache>
                <c:ptCount val="2"/>
                <c:pt idx="0">
                  <c:v>2013</c:v>
                </c:pt>
                <c:pt idx="1">
                  <c:v>2014</c:v>
                </c:pt>
              </c:strCache>
            </c:strRef>
          </c:cat>
          <c:val>
            <c:numRef>
              <c:f>Sheet1!$B$2:$B$3</c:f>
              <c:numCache>
                <c:formatCode>0%</c:formatCode>
                <c:ptCount val="2"/>
                <c:pt idx="0">
                  <c:v>0.41</c:v>
                </c:pt>
                <c:pt idx="1">
                  <c:v>0.4</c:v>
                </c:pt>
              </c:numCache>
            </c:numRef>
          </c:val>
        </c:ser>
        <c:dLbls>
          <c:showLegendKey val="0"/>
          <c:showVal val="0"/>
          <c:showCatName val="0"/>
          <c:showSerName val="0"/>
          <c:showPercent val="0"/>
          <c:showBubbleSize val="0"/>
        </c:dLbls>
        <c:gapWidth val="100"/>
        <c:axId val="156714880"/>
        <c:axId val="156716416"/>
      </c:barChart>
      <c:catAx>
        <c:axId val="156714880"/>
        <c:scaling>
          <c:orientation val="minMax"/>
        </c:scaling>
        <c:delete val="0"/>
        <c:axPos val="l"/>
        <c:majorTickMark val="out"/>
        <c:minorTickMark val="none"/>
        <c:tickLblPos val="nextTo"/>
        <c:txPr>
          <a:bodyPr/>
          <a:lstStyle/>
          <a:p>
            <a:pPr>
              <a:defRPr sz="1100"/>
            </a:pPr>
            <a:endParaRPr lang="en-US"/>
          </a:p>
        </c:txPr>
        <c:crossAx val="156716416"/>
        <c:crosses val="autoZero"/>
        <c:auto val="1"/>
        <c:lblAlgn val="ctr"/>
        <c:lblOffset val="100"/>
        <c:noMultiLvlLbl val="0"/>
      </c:catAx>
      <c:valAx>
        <c:axId val="156716416"/>
        <c:scaling>
          <c:orientation val="minMax"/>
          <c:max val="0.60000000000000009"/>
          <c:min val="0.30000000000000004"/>
        </c:scaling>
        <c:delete val="1"/>
        <c:axPos val="b"/>
        <c:numFmt formatCode="0%" sourceLinked="1"/>
        <c:majorTickMark val="out"/>
        <c:minorTickMark val="none"/>
        <c:tickLblPos val="nextTo"/>
        <c:crossAx val="156714880"/>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55015197568697"/>
          <c:y val="9.0384615384615397E-2"/>
          <c:w val="0.6626139817629132"/>
          <c:h val="0.8615384615384617"/>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15767">
              <a:solidFill>
                <a:srgbClr val="FFFFFF"/>
              </a:solidFill>
            </a:ln>
          </c:spPr>
          <c:invertIfNegative val="0"/>
          <c:dLbls>
            <c:txPr>
              <a:bodyPr/>
              <a:lstStyle/>
              <a:p>
                <a:pPr>
                  <a:defRPr sz="9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Ontario</c:v>
                </c:pt>
                <c:pt idx="1">
                  <c:v>British Columbia</c:v>
                </c:pt>
                <c:pt idx="2">
                  <c:v>Alberta</c:v>
                </c:pt>
                <c:pt idx="3">
                  <c:v>Yukon</c:v>
                </c:pt>
              </c:strCache>
            </c:strRef>
          </c:cat>
          <c:val>
            <c:numRef>
              <c:f>Sheet1!$B$2:$B$5</c:f>
              <c:numCache>
                <c:formatCode>0%</c:formatCode>
                <c:ptCount val="4"/>
                <c:pt idx="0">
                  <c:v>0.65</c:v>
                </c:pt>
                <c:pt idx="1">
                  <c:v>0.2</c:v>
                </c:pt>
                <c:pt idx="2">
                  <c:v>0.1</c:v>
                </c:pt>
                <c:pt idx="3">
                  <c:v>0.05</c:v>
                </c:pt>
              </c:numCache>
            </c:numRef>
          </c:val>
        </c:ser>
        <c:ser>
          <c:idx val="0"/>
          <c:order val="1"/>
          <c:tx>
            <c:strRef>
              <c:f>Sheet1!$C$1</c:f>
              <c:strCache>
                <c:ptCount val="1"/>
                <c:pt idx="0">
                  <c:v>2013</c:v>
                </c:pt>
              </c:strCache>
            </c:strRef>
          </c:tx>
          <c:spPr>
            <a:solidFill>
              <a:schemeClr val="tx1"/>
            </a:solidFill>
            <a:ln>
              <a:solidFill>
                <a:srgbClr val="FFFFFF"/>
              </a:solidFill>
            </a:ln>
          </c:spPr>
          <c:invertIfNegative val="0"/>
          <c:dLbls>
            <c:txPr>
              <a:bodyPr/>
              <a:lstStyle/>
              <a:p>
                <a:pPr algn="ctr">
                  <a:defRPr lang="en-US" sz="9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Ontario</c:v>
                </c:pt>
                <c:pt idx="1">
                  <c:v>British Columbia</c:v>
                </c:pt>
                <c:pt idx="2">
                  <c:v>Alberta</c:v>
                </c:pt>
                <c:pt idx="3">
                  <c:v>Yukon</c:v>
                </c:pt>
              </c:strCache>
            </c:strRef>
          </c:cat>
          <c:val>
            <c:numRef>
              <c:f>Sheet1!$C$2:$C$5</c:f>
              <c:numCache>
                <c:formatCode>0%</c:formatCode>
                <c:ptCount val="4"/>
                <c:pt idx="0">
                  <c:v>0.61</c:v>
                </c:pt>
                <c:pt idx="1">
                  <c:v>0.26</c:v>
                </c:pt>
                <c:pt idx="2">
                  <c:v>0.1</c:v>
                </c:pt>
              </c:numCache>
            </c:numRef>
          </c:val>
        </c:ser>
        <c:dLbls>
          <c:showLegendKey val="0"/>
          <c:showVal val="0"/>
          <c:showCatName val="0"/>
          <c:showSerName val="0"/>
          <c:showPercent val="0"/>
          <c:showBubbleSize val="0"/>
        </c:dLbls>
        <c:gapWidth val="60"/>
        <c:overlap val="-3"/>
        <c:axId val="152959616"/>
        <c:axId val="152961408"/>
      </c:barChart>
      <c:catAx>
        <c:axId val="152959616"/>
        <c:scaling>
          <c:orientation val="maxMin"/>
        </c:scaling>
        <c:delete val="1"/>
        <c:axPos val="l"/>
        <c:numFmt formatCode="@" sourceLinked="1"/>
        <c:majorTickMark val="out"/>
        <c:minorTickMark val="none"/>
        <c:tickLblPos val="none"/>
        <c:crossAx val="152961408"/>
        <c:crosses val="autoZero"/>
        <c:auto val="1"/>
        <c:lblAlgn val="ctr"/>
        <c:lblOffset val="100"/>
        <c:tickLblSkip val="1"/>
        <c:tickMarkSkip val="1"/>
        <c:noMultiLvlLbl val="0"/>
      </c:catAx>
      <c:valAx>
        <c:axId val="152961408"/>
        <c:scaling>
          <c:orientation val="minMax"/>
          <c:max val="1"/>
          <c:min val="0"/>
        </c:scaling>
        <c:delete val="1"/>
        <c:axPos val="t"/>
        <c:numFmt formatCode="0%" sourceLinked="1"/>
        <c:majorTickMark val="out"/>
        <c:minorTickMark val="none"/>
        <c:tickLblPos val="none"/>
        <c:crossAx val="152959616"/>
        <c:crosses val="autoZero"/>
        <c:crossBetween val="between"/>
        <c:majorUnit val="0.2"/>
        <c:minorUnit val="0.1"/>
      </c:valAx>
      <c:spPr>
        <a:noFill/>
        <a:ln w="15767">
          <a:noFill/>
        </a:ln>
      </c:spPr>
    </c:plotArea>
    <c:plotVisOnly val="1"/>
    <c:dispBlanksAs val="gap"/>
    <c:showDLblsOverMax val="0"/>
  </c:chart>
  <c:spPr>
    <a:noFill/>
    <a:ln>
      <a:noFill/>
    </a:ln>
  </c:spPr>
  <c:txPr>
    <a:bodyPr/>
    <a:lstStyle/>
    <a:p>
      <a:pPr>
        <a:defRPr sz="1164" b="1" i="0" u="none" strike="noStrike" baseline="0">
          <a:solidFill>
            <a:schemeClr val="tx1"/>
          </a:solidFill>
          <a:latin typeface="Arial"/>
          <a:ea typeface="Arial"/>
          <a:cs typeface="Arial"/>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81720430107759E-3"/>
          <c:y val="2.3696682464455052E-3"/>
          <c:w val="1"/>
          <c:h val="0.89099526066351475"/>
        </c:manualLayout>
      </c:layout>
      <c:barChart>
        <c:barDir val="col"/>
        <c:grouping val="clustered"/>
        <c:varyColors val="0"/>
        <c:ser>
          <c:idx val="5"/>
          <c:order val="0"/>
          <c:tx>
            <c:strRef>
              <c:f>Sheet1!$B$1</c:f>
              <c:strCache>
                <c:ptCount val="1"/>
                <c:pt idx="0">
                  <c:v>2014</c:v>
                </c:pt>
              </c:strCache>
            </c:strRef>
          </c:tx>
          <c:spPr>
            <a:solidFill>
              <a:schemeClr val="tx1">
                <a:lumMod val="50000"/>
              </a:schemeClr>
            </a:solidFill>
            <a:ln w="25400">
              <a:solidFill>
                <a:srgbClr val="FFFFFF"/>
              </a:solidFill>
            </a:ln>
          </c:spPr>
          <c:invertIfNegative val="0"/>
          <c:dLbls>
            <c:spPr>
              <a:noFill/>
              <a:ln w="25400">
                <a:noFill/>
              </a:ln>
            </c:spPr>
            <c:txPr>
              <a:bodyPr/>
              <a:lstStyle/>
              <a:p>
                <a:pPr>
                  <a:defRPr sz="9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I am a permanent resident of [Province].</c:v>
                </c:pt>
                <c:pt idx="1">
                  <c:v>I am attending an [Province] university but I am a permanent resident of another province/territory.</c:v>
                </c:pt>
                <c:pt idx="2">
                  <c:v>I am an international student attending an [Province] university.</c:v>
                </c:pt>
              </c:strCache>
            </c:strRef>
          </c:cat>
          <c:val>
            <c:numRef>
              <c:f>Sheet1!$B$2:$B$4</c:f>
              <c:numCache>
                <c:formatCode>0%</c:formatCode>
                <c:ptCount val="3"/>
                <c:pt idx="0">
                  <c:v>0.84</c:v>
                </c:pt>
                <c:pt idx="1">
                  <c:v>0.06</c:v>
                </c:pt>
                <c:pt idx="2">
                  <c:v>0.1</c:v>
                </c:pt>
              </c:numCache>
            </c:numRef>
          </c:val>
        </c:ser>
        <c:ser>
          <c:idx val="0"/>
          <c:order val="1"/>
          <c:tx>
            <c:strRef>
              <c:f>Sheet1!$C$1</c:f>
              <c:strCache>
                <c:ptCount val="1"/>
                <c:pt idx="0">
                  <c:v>2013</c:v>
                </c:pt>
              </c:strCache>
            </c:strRef>
          </c:tx>
          <c:spPr>
            <a:solidFill>
              <a:schemeClr val="tx1"/>
            </a:solidFill>
            <a:ln>
              <a:solidFill>
                <a:srgbClr val="FFFFFF"/>
              </a:solidFill>
            </a:ln>
          </c:spPr>
          <c:invertIfNegative val="0"/>
          <c:dLbls>
            <c:txPr>
              <a:bodyPr/>
              <a:lstStyle/>
              <a:p>
                <a:pPr algn="ctr">
                  <a:defRPr lang="en-US" sz="9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Sheet1!$A$2:$A$4</c:f>
              <c:strCache>
                <c:ptCount val="3"/>
                <c:pt idx="0">
                  <c:v>I am a permanent resident of [Province].</c:v>
                </c:pt>
                <c:pt idx="1">
                  <c:v>I am attending an [Province] university but I am a permanent resident of another province/territory.</c:v>
                </c:pt>
                <c:pt idx="2">
                  <c:v>I am an international student attending an [Province] university.</c:v>
                </c:pt>
              </c:strCache>
            </c:strRef>
          </c:cat>
          <c:val>
            <c:numRef>
              <c:f>Sheet1!$C$2:$C$4</c:f>
              <c:numCache>
                <c:formatCode>0%</c:formatCode>
                <c:ptCount val="3"/>
                <c:pt idx="0">
                  <c:v>0.89</c:v>
                </c:pt>
                <c:pt idx="1">
                  <c:v>0.04</c:v>
                </c:pt>
                <c:pt idx="2">
                  <c:v>7.0000000000000007E-2</c:v>
                </c:pt>
              </c:numCache>
            </c:numRef>
          </c:val>
        </c:ser>
        <c:dLbls>
          <c:showLegendKey val="0"/>
          <c:showVal val="0"/>
          <c:showCatName val="0"/>
          <c:showSerName val="0"/>
          <c:showPercent val="0"/>
          <c:showBubbleSize val="0"/>
        </c:dLbls>
        <c:gapWidth val="70"/>
        <c:overlap val="-3"/>
        <c:axId val="152978560"/>
        <c:axId val="152980096"/>
      </c:barChart>
      <c:catAx>
        <c:axId val="152978560"/>
        <c:scaling>
          <c:orientation val="minMax"/>
        </c:scaling>
        <c:delete val="1"/>
        <c:axPos val="b"/>
        <c:numFmt formatCode="General" sourceLinked="1"/>
        <c:majorTickMark val="out"/>
        <c:minorTickMark val="none"/>
        <c:tickLblPos val="none"/>
        <c:crossAx val="152980096"/>
        <c:crosses val="autoZero"/>
        <c:auto val="0"/>
        <c:lblAlgn val="ctr"/>
        <c:lblOffset val="100"/>
        <c:tickLblSkip val="1"/>
        <c:tickMarkSkip val="1"/>
        <c:noMultiLvlLbl val="0"/>
      </c:catAx>
      <c:valAx>
        <c:axId val="152980096"/>
        <c:scaling>
          <c:orientation val="minMax"/>
          <c:max val="1"/>
          <c:min val="0"/>
        </c:scaling>
        <c:delete val="1"/>
        <c:axPos val="l"/>
        <c:numFmt formatCode="0%" sourceLinked="1"/>
        <c:majorTickMark val="out"/>
        <c:minorTickMark val="none"/>
        <c:tickLblPos val="none"/>
        <c:crossAx val="152978560"/>
        <c:crosses val="autoZero"/>
        <c:crossBetween val="between"/>
        <c:majorUnit val="0.2"/>
        <c:minorUnit val="0.1"/>
      </c:valAx>
      <c:spPr>
        <a:noFill/>
        <a:ln w="25400">
          <a:noFill/>
        </a:ln>
      </c:spPr>
    </c:plotArea>
    <c:legend>
      <c:legendPos val="t"/>
      <c:layout>
        <c:manualLayout>
          <c:xMode val="edge"/>
          <c:yMode val="edge"/>
          <c:x val="0.84929212338488824"/>
          <c:y val="5.4690963043263568E-2"/>
          <c:w val="0.15070787661511176"/>
          <c:h val="8.3564059338402996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775"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6433571526102589"/>
          <c:w val="1"/>
          <c:h val="0.75977265486322887"/>
        </c:manualLayout>
      </c:layout>
      <c:barChart>
        <c:barDir val="col"/>
        <c:grouping val="clustered"/>
        <c:varyColors val="0"/>
        <c:ser>
          <c:idx val="2"/>
          <c:order val="0"/>
          <c:tx>
            <c:strRef>
              <c:f>Sheet1!$B$1</c:f>
              <c:strCache>
                <c:ptCount val="1"/>
                <c:pt idx="0">
                  <c:v>2014</c:v>
                </c:pt>
              </c:strCache>
            </c:strRef>
          </c:tx>
          <c:spPr>
            <a:solidFill>
              <a:schemeClr val="tx1">
                <a:lumMod val="50000"/>
              </a:schemeClr>
            </a:solidFill>
            <a:ln w="24870">
              <a:solidFill>
                <a:schemeClr val="bg1"/>
              </a:solidFill>
            </a:ln>
          </c:spPr>
          <c:invertIfNegative val="0"/>
          <c:dLbls>
            <c:txPr>
              <a:bodyPr/>
              <a:lstStyle/>
              <a:p>
                <a:pPr>
                  <a:defRPr sz="1000" baseline="0">
                    <a:latin typeface="Calibri" pitchFamily="34" charset="0"/>
                  </a:defRPr>
                </a:pPr>
                <a:endParaRPr lang="en-US"/>
              </a:p>
            </c:txPr>
            <c:showLegendKey val="0"/>
            <c:showVal val="1"/>
            <c:showCatName val="0"/>
            <c:showSerName val="0"/>
            <c:showPercent val="0"/>
            <c:showBubbleSize val="0"/>
            <c:showLeaderLines val="0"/>
          </c:dLbls>
          <c:cat>
            <c:strRef>
              <c:f>Sheet1!$A$2:$A$5</c:f>
              <c:strCache>
                <c:ptCount val="4"/>
                <c:pt idx="0">
                  <c:v>Yes, I definitely will</c:v>
                </c:pt>
                <c:pt idx="1">
                  <c:v>Yes, I probably will</c:v>
                </c:pt>
                <c:pt idx="2">
                  <c:v>No, I probably won't</c:v>
                </c:pt>
                <c:pt idx="3">
                  <c:v>No, I definitely won't</c:v>
                </c:pt>
              </c:strCache>
            </c:strRef>
          </c:cat>
          <c:val>
            <c:numRef>
              <c:f>Sheet1!$B$2:$B$5</c:f>
              <c:numCache>
                <c:formatCode>0%</c:formatCode>
                <c:ptCount val="4"/>
                <c:pt idx="0">
                  <c:v>0.56000000000000005</c:v>
                </c:pt>
                <c:pt idx="1">
                  <c:v>0.38</c:v>
                </c:pt>
                <c:pt idx="2">
                  <c:v>0.06</c:v>
                </c:pt>
                <c:pt idx="3">
                  <c:v>0.01</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Yes, I definitely will</c:v>
                </c:pt>
                <c:pt idx="1">
                  <c:v>Yes, I probably will</c:v>
                </c:pt>
                <c:pt idx="2">
                  <c:v>No, I probably won't</c:v>
                </c:pt>
                <c:pt idx="3">
                  <c:v>No, I definitely won't</c:v>
                </c:pt>
              </c:strCache>
            </c:strRef>
          </c:cat>
          <c:val>
            <c:numRef>
              <c:f>Sheet1!$C$2:$C$5</c:f>
              <c:numCache>
                <c:formatCode>0%</c:formatCode>
                <c:ptCount val="4"/>
                <c:pt idx="0">
                  <c:v>0.68</c:v>
                </c:pt>
                <c:pt idx="1">
                  <c:v>0.28999999999999998</c:v>
                </c:pt>
                <c:pt idx="2">
                  <c:v>0.03</c:v>
                </c:pt>
                <c:pt idx="3">
                  <c:v>0</c:v>
                </c:pt>
              </c:numCache>
            </c:numRef>
          </c:val>
        </c:ser>
        <c:dLbls>
          <c:showLegendKey val="0"/>
          <c:showVal val="1"/>
          <c:showCatName val="0"/>
          <c:showSerName val="0"/>
          <c:showPercent val="0"/>
          <c:showBubbleSize val="0"/>
        </c:dLbls>
        <c:gapWidth val="70"/>
        <c:overlap val="-3"/>
        <c:axId val="47770624"/>
        <c:axId val="47891200"/>
      </c:barChart>
      <c:catAx>
        <c:axId val="47770624"/>
        <c:scaling>
          <c:orientation val="minMax"/>
        </c:scaling>
        <c:delete val="1"/>
        <c:axPos val="b"/>
        <c:numFmt formatCode="General" sourceLinked="1"/>
        <c:majorTickMark val="out"/>
        <c:minorTickMark val="none"/>
        <c:tickLblPos val="none"/>
        <c:crossAx val="47891200"/>
        <c:crosses val="autoZero"/>
        <c:auto val="1"/>
        <c:lblAlgn val="ctr"/>
        <c:lblOffset val="100"/>
        <c:tickLblSkip val="1"/>
        <c:tickMarkSkip val="1"/>
        <c:noMultiLvlLbl val="0"/>
      </c:catAx>
      <c:valAx>
        <c:axId val="47891200"/>
        <c:scaling>
          <c:orientation val="minMax"/>
          <c:max val="1"/>
          <c:min val="0"/>
        </c:scaling>
        <c:delete val="1"/>
        <c:axPos val="l"/>
        <c:numFmt formatCode="0%" sourceLinked="1"/>
        <c:majorTickMark val="out"/>
        <c:minorTickMark val="none"/>
        <c:tickLblPos val="none"/>
        <c:crossAx val="47770624"/>
        <c:crosses val="autoZero"/>
        <c:crossBetween val="between"/>
        <c:majorUnit val="0.2"/>
        <c:minorUnit val="0.1"/>
      </c:valAx>
      <c:spPr>
        <a:noFill/>
        <a:ln w="24870">
          <a:noFill/>
        </a:ln>
      </c:spPr>
    </c:plotArea>
    <c:legend>
      <c:legendPos val="t"/>
      <c:layout>
        <c:manualLayout>
          <c:xMode val="edge"/>
          <c:yMode val="edge"/>
          <c:x val="1.3607162060306082E-2"/>
          <c:y val="2.3121387283236993E-2"/>
          <c:w val="0.16189378041187188"/>
          <c:h val="6.6239816121250739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5" b="1" i="0" u="none" strike="noStrike" baseline="0">
          <a:solidFill>
            <a:schemeClr val="tx1"/>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962040332147094"/>
          <c:y val="1.0330578512396701E-2"/>
          <c:w val="0.76156583629893781"/>
          <c:h val="0.98347107438016534"/>
        </c:manualLayout>
      </c:layout>
      <c:barChart>
        <c:barDir val="bar"/>
        <c:grouping val="clustered"/>
        <c:varyColors val="0"/>
        <c:ser>
          <c:idx val="3"/>
          <c:order val="0"/>
          <c:tx>
            <c:strRef>
              <c:f>Sheet1!$B$1</c:f>
              <c:strCache>
                <c:ptCount val="1"/>
                <c:pt idx="0">
                  <c:v>2014</c:v>
                </c:pt>
              </c:strCache>
            </c:strRef>
          </c:tx>
          <c:spPr>
            <a:solidFill>
              <a:schemeClr val="tx1">
                <a:lumMod val="50000"/>
              </a:schemeClr>
            </a:solidFill>
            <a:ln w="24198">
              <a:solidFill>
                <a:srgbClr val="FFFFFF"/>
              </a:solidFill>
            </a:ln>
          </c:spPr>
          <c:invertIfNegative val="0"/>
          <c:dLbls>
            <c:txPr>
              <a:bodyPr/>
              <a:lstStyle/>
              <a:p>
                <a:pPr>
                  <a:defRPr sz="1050" baseline="0">
                    <a:latin typeface="Calibri" pitchFamily="34" charset="0"/>
                  </a:defRPr>
                </a:pPr>
                <a:endParaRPr lang="en-US"/>
              </a:p>
            </c:txPr>
            <c:showLegendKey val="0"/>
            <c:showVal val="1"/>
            <c:showCatName val="0"/>
            <c:showSerName val="0"/>
            <c:showPercent val="0"/>
            <c:showBubbleSize val="0"/>
            <c:showLeaderLines val="0"/>
          </c:dLbls>
          <c:cat>
            <c:strRef>
              <c:f>Sheet1!$A$2:$A$7</c:f>
              <c:strCache>
                <c:ptCount val="6"/>
                <c:pt idx="0">
                  <c:v>Mechanical Engineering</c:v>
                </c:pt>
                <c:pt idx="1">
                  <c:v>Civil Engineering</c:v>
                </c:pt>
                <c:pt idx="2">
                  <c:v>Electrical Engineering</c:v>
                </c:pt>
                <c:pt idx="3">
                  <c:v>Chemical Engineering</c:v>
                </c:pt>
                <c:pt idx="4">
                  <c:v>Computer</c:v>
                </c:pt>
                <c:pt idx="5">
                  <c:v>Industrial</c:v>
                </c:pt>
              </c:strCache>
            </c:strRef>
          </c:cat>
          <c:val>
            <c:numRef>
              <c:f>Sheet1!$B$2:$B$7</c:f>
              <c:numCache>
                <c:formatCode>0%</c:formatCode>
                <c:ptCount val="6"/>
                <c:pt idx="0">
                  <c:v>0.26</c:v>
                </c:pt>
                <c:pt idx="1">
                  <c:v>0.18</c:v>
                </c:pt>
                <c:pt idx="2">
                  <c:v>0.16</c:v>
                </c:pt>
                <c:pt idx="3">
                  <c:v>0.1</c:v>
                </c:pt>
                <c:pt idx="4">
                  <c:v>0.05</c:v>
                </c:pt>
                <c:pt idx="5">
                  <c:v>0.05</c:v>
                </c:pt>
              </c:numCache>
            </c:numRef>
          </c:val>
        </c:ser>
        <c:ser>
          <c:idx val="0"/>
          <c:order val="1"/>
          <c:tx>
            <c:strRef>
              <c:f>Sheet1!$C$1</c:f>
              <c:strCache>
                <c:ptCount val="1"/>
                <c:pt idx="0">
                  <c:v>2013</c:v>
                </c:pt>
              </c:strCache>
            </c:strRef>
          </c:tx>
          <c:spPr>
            <a:solidFill>
              <a:schemeClr val="tx1"/>
            </a:solidFill>
            <a:ln>
              <a:solidFill>
                <a:srgbClr val="FFFFFF"/>
              </a:solidFill>
            </a:ln>
          </c:spPr>
          <c:invertIfNegative val="0"/>
          <c:dLbls>
            <c:txPr>
              <a:bodyPr/>
              <a:lstStyle/>
              <a:p>
                <a:pPr algn="ctr">
                  <a:defRPr lang="en-US" sz="105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Sheet1!$A$2:$A$7</c:f>
              <c:strCache>
                <c:ptCount val="6"/>
                <c:pt idx="0">
                  <c:v>Mechanical Engineering</c:v>
                </c:pt>
                <c:pt idx="1">
                  <c:v>Civil Engineering</c:v>
                </c:pt>
                <c:pt idx="2">
                  <c:v>Electrical Engineering</c:v>
                </c:pt>
                <c:pt idx="3">
                  <c:v>Chemical Engineering</c:v>
                </c:pt>
                <c:pt idx="4">
                  <c:v>Computer</c:v>
                </c:pt>
                <c:pt idx="5">
                  <c:v>Industrial</c:v>
                </c:pt>
              </c:strCache>
            </c:strRef>
          </c:cat>
          <c:val>
            <c:numRef>
              <c:f>Sheet1!$C$2:$C$7</c:f>
              <c:numCache>
                <c:formatCode>0%</c:formatCode>
                <c:ptCount val="6"/>
                <c:pt idx="0">
                  <c:v>0.26</c:v>
                </c:pt>
                <c:pt idx="1">
                  <c:v>0.11</c:v>
                </c:pt>
                <c:pt idx="2">
                  <c:v>0.15</c:v>
                </c:pt>
                <c:pt idx="3">
                  <c:v>0.06</c:v>
                </c:pt>
              </c:numCache>
            </c:numRef>
          </c:val>
        </c:ser>
        <c:dLbls>
          <c:showLegendKey val="0"/>
          <c:showVal val="0"/>
          <c:showCatName val="0"/>
          <c:showSerName val="0"/>
          <c:showPercent val="0"/>
          <c:showBubbleSize val="0"/>
        </c:dLbls>
        <c:gapWidth val="98"/>
        <c:overlap val="-3"/>
        <c:axId val="157123328"/>
        <c:axId val="157124864"/>
      </c:barChart>
      <c:catAx>
        <c:axId val="157123328"/>
        <c:scaling>
          <c:orientation val="maxMin"/>
        </c:scaling>
        <c:delete val="1"/>
        <c:axPos val="l"/>
        <c:numFmt formatCode="General" sourceLinked="1"/>
        <c:majorTickMark val="out"/>
        <c:minorTickMark val="none"/>
        <c:tickLblPos val="none"/>
        <c:crossAx val="157124864"/>
        <c:crosses val="autoZero"/>
        <c:auto val="1"/>
        <c:lblAlgn val="ctr"/>
        <c:lblOffset val="100"/>
        <c:tickLblSkip val="1"/>
        <c:tickMarkSkip val="1"/>
        <c:noMultiLvlLbl val="0"/>
      </c:catAx>
      <c:valAx>
        <c:axId val="157124864"/>
        <c:scaling>
          <c:orientation val="minMax"/>
          <c:max val="1"/>
          <c:min val="0"/>
        </c:scaling>
        <c:delete val="1"/>
        <c:axPos val="t"/>
        <c:numFmt formatCode="0%" sourceLinked="1"/>
        <c:majorTickMark val="out"/>
        <c:minorTickMark val="none"/>
        <c:tickLblPos val="none"/>
        <c:crossAx val="157123328"/>
        <c:crosses val="autoZero"/>
        <c:crossBetween val="between"/>
        <c:majorUnit val="0.2"/>
        <c:minorUnit val="0.1"/>
      </c:valAx>
      <c:spPr>
        <a:noFill/>
        <a:ln w="24198">
          <a:noFill/>
        </a:ln>
      </c:spPr>
    </c:plotArea>
    <c:legend>
      <c:legendPos val="r"/>
      <c:layout>
        <c:manualLayout>
          <c:xMode val="edge"/>
          <c:yMode val="edge"/>
          <c:x val="0.46825848763916983"/>
          <c:y val="0.3366708926103863"/>
          <c:w val="8.2728349729351169E-2"/>
          <c:h val="0.1238720709379765"/>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667"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725317406694793"/>
          <c:y val="1.5682513038786663E-2"/>
          <c:w val="0.49833518312986119"/>
          <c:h val="0.9838419564129276"/>
        </c:manualLayout>
      </c:layout>
      <c:barChart>
        <c:barDir val="bar"/>
        <c:grouping val="clustered"/>
        <c:varyColors val="0"/>
        <c:ser>
          <c:idx val="2"/>
          <c:order val="0"/>
          <c:tx>
            <c:strRef>
              <c:f>Sheet1!$B$1</c:f>
              <c:strCache>
                <c:ptCount val="1"/>
                <c:pt idx="0">
                  <c:v>2014</c:v>
                </c:pt>
              </c:strCache>
            </c:strRef>
          </c:tx>
          <c:spPr>
            <a:solidFill>
              <a:srgbClr val="10253F"/>
            </a:solidFill>
            <a:ln w="16257">
              <a:solidFill>
                <a:srgbClr val="FFFFFF"/>
              </a:solidFill>
            </a:ln>
          </c:spPr>
          <c:invertIfNegative val="0"/>
          <c:dLbls>
            <c:txPr>
              <a:bodyPr/>
              <a:lstStyle/>
              <a:p>
                <a:pPr>
                  <a:defRPr sz="1000" baseline="0">
                    <a:latin typeface="Calibri" pitchFamily="34" charset="0"/>
                  </a:defRPr>
                </a:pPr>
                <a:endParaRPr lang="en-US"/>
              </a:p>
            </c:txPr>
            <c:dLblPos val="outEnd"/>
            <c:showLegendKey val="0"/>
            <c:showVal val="1"/>
            <c:showCatName val="0"/>
            <c:showSerName val="0"/>
            <c:showPercent val="0"/>
            <c:showBubbleSize val="0"/>
            <c:showLeaderLines val="0"/>
          </c:dLbls>
          <c:cat>
            <c:strRef>
              <c:f>Sheet1!$A$2:$A$7</c:f>
              <c:strCache>
                <c:ptCount val="6"/>
                <c:pt idx="0">
                  <c:v>Engineering is not what I thought it was going to be</c:v>
                </c:pt>
                <c:pt idx="1">
                  <c:v>Better employment opportunities in another field</c:v>
                </c:pt>
                <c:pt idx="2">
                  <c:v>Opportunities to earn more money in another field</c:v>
                </c:pt>
                <c:pt idx="3">
                  <c:v>Interested in other things</c:v>
                </c:pt>
                <c:pt idx="4">
                  <c:v>To learn other skills/be multidisciplinary</c:v>
                </c:pt>
                <c:pt idx="5">
                  <c:v>Other mentions</c:v>
                </c:pt>
              </c:strCache>
            </c:strRef>
          </c:cat>
          <c:val>
            <c:numRef>
              <c:f>Sheet1!$B$2:$B$7</c:f>
              <c:numCache>
                <c:formatCode>0%</c:formatCode>
                <c:ptCount val="6"/>
                <c:pt idx="0">
                  <c:v>0.46</c:v>
                </c:pt>
                <c:pt idx="1">
                  <c:v>0.14000000000000001</c:v>
                </c:pt>
                <c:pt idx="2">
                  <c:v>0.14000000000000001</c:v>
                </c:pt>
                <c:pt idx="3">
                  <c:v>0.09</c:v>
                </c:pt>
                <c:pt idx="4">
                  <c:v>0.05</c:v>
                </c:pt>
                <c:pt idx="5">
                  <c:v>0.14000000000000001</c:v>
                </c:pt>
              </c:numCache>
            </c:numRef>
          </c:val>
        </c:ser>
        <c:ser>
          <c:idx val="0"/>
          <c:order val="1"/>
          <c:tx>
            <c:strRef>
              <c:f>Sheet1!$C$1</c:f>
              <c:strCache>
                <c:ptCount val="1"/>
                <c:pt idx="0">
                  <c:v>2013</c:v>
                </c:pt>
              </c:strCache>
            </c:strRef>
          </c:tx>
          <c:spPr>
            <a:solidFill>
              <a:srgbClr val="1F497D"/>
            </a:solidFill>
            <a:ln>
              <a:solidFill>
                <a:srgbClr val="FFFFFF"/>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Sheet1!$A$2:$A$7</c:f>
              <c:strCache>
                <c:ptCount val="6"/>
                <c:pt idx="0">
                  <c:v>Engineering is not what I thought it was going to be</c:v>
                </c:pt>
                <c:pt idx="1">
                  <c:v>Better employment opportunities in another field</c:v>
                </c:pt>
                <c:pt idx="2">
                  <c:v>Opportunities to earn more money in another field</c:v>
                </c:pt>
                <c:pt idx="3">
                  <c:v>Interested in other things</c:v>
                </c:pt>
                <c:pt idx="4">
                  <c:v>To learn other skills/be multidisciplinary</c:v>
                </c:pt>
                <c:pt idx="5">
                  <c:v>Other mentions</c:v>
                </c:pt>
              </c:strCache>
            </c:strRef>
          </c:cat>
          <c:val>
            <c:numRef>
              <c:f>Sheet1!$C$2:$C$7</c:f>
              <c:numCache>
                <c:formatCode>0%</c:formatCode>
                <c:ptCount val="6"/>
                <c:pt idx="0">
                  <c:v>0.42</c:v>
                </c:pt>
                <c:pt idx="1">
                  <c:v>0.15</c:v>
                </c:pt>
                <c:pt idx="2">
                  <c:v>0.12</c:v>
                </c:pt>
                <c:pt idx="3">
                  <c:v>0.04</c:v>
                </c:pt>
                <c:pt idx="4">
                  <c:v>0.08</c:v>
                </c:pt>
                <c:pt idx="5">
                  <c:v>0.04</c:v>
                </c:pt>
              </c:numCache>
            </c:numRef>
          </c:val>
        </c:ser>
        <c:dLbls>
          <c:showLegendKey val="0"/>
          <c:showVal val="1"/>
          <c:showCatName val="0"/>
          <c:showSerName val="0"/>
          <c:showPercent val="0"/>
          <c:showBubbleSize val="0"/>
        </c:dLbls>
        <c:gapWidth val="40"/>
        <c:axId val="47547904"/>
        <c:axId val="47549440"/>
      </c:barChart>
      <c:catAx>
        <c:axId val="47547904"/>
        <c:scaling>
          <c:orientation val="maxMin"/>
        </c:scaling>
        <c:delete val="1"/>
        <c:axPos val="l"/>
        <c:numFmt formatCode="General" sourceLinked="1"/>
        <c:majorTickMark val="out"/>
        <c:minorTickMark val="none"/>
        <c:tickLblPos val="none"/>
        <c:crossAx val="47549440"/>
        <c:crosses val="autoZero"/>
        <c:auto val="1"/>
        <c:lblAlgn val="ctr"/>
        <c:lblOffset val="100"/>
        <c:tickLblSkip val="1"/>
        <c:tickMarkSkip val="1"/>
        <c:noMultiLvlLbl val="0"/>
      </c:catAx>
      <c:valAx>
        <c:axId val="47549440"/>
        <c:scaling>
          <c:orientation val="minMax"/>
          <c:max val="1"/>
          <c:min val="0"/>
        </c:scaling>
        <c:delete val="1"/>
        <c:axPos val="t"/>
        <c:numFmt formatCode="0%" sourceLinked="1"/>
        <c:majorTickMark val="out"/>
        <c:minorTickMark val="none"/>
        <c:tickLblPos val="none"/>
        <c:crossAx val="47547904"/>
        <c:crosses val="autoZero"/>
        <c:crossBetween val="between"/>
        <c:majorUnit val="0.2"/>
        <c:minorUnit val="0.1"/>
      </c:valAx>
      <c:spPr>
        <a:noFill/>
        <a:ln w="16257">
          <a:noFill/>
        </a:ln>
      </c:spPr>
    </c:plotArea>
    <c:legend>
      <c:legendPos val="r"/>
      <c:layout>
        <c:manualLayout>
          <c:xMode val="edge"/>
          <c:yMode val="edge"/>
          <c:x val="0.92391925235973771"/>
          <c:y val="2.8947079296241483E-3"/>
          <c:w val="7.6080747640262278E-2"/>
          <c:h val="0.11265088958139591"/>
        </c:manualLayout>
      </c:layout>
      <c:overlay val="0"/>
      <c:txPr>
        <a:bodyPr/>
        <a:lstStyle/>
        <a:p>
          <a:pPr>
            <a:defRPr sz="1100">
              <a:latin typeface="+mn-lt"/>
            </a:defRPr>
          </a:pPr>
          <a:endParaRPr lang="en-US"/>
        </a:p>
      </c:txPr>
    </c:legend>
    <c:plotVisOnly val="1"/>
    <c:dispBlanksAs val="gap"/>
    <c:showDLblsOverMax val="0"/>
  </c:chart>
  <c:spPr>
    <a:noFill/>
    <a:ln>
      <a:noFill/>
    </a:ln>
  </c:spPr>
  <c:txPr>
    <a:bodyPr/>
    <a:lstStyle/>
    <a:p>
      <a:pPr>
        <a:defRPr sz="1200" b="1" i="0" u="none" strike="noStrike" baseline="0">
          <a:solidFill>
            <a:schemeClr val="tx1"/>
          </a:solidFill>
          <a:latin typeface="Arial"/>
          <a:ea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154557705365196E-2"/>
          <c:y val="1.2763469218042715E-2"/>
          <c:w val="0.67045457112253859"/>
          <c:h val="0.9838419564129276"/>
        </c:manualLayout>
      </c:layout>
      <c:barChart>
        <c:barDir val="bar"/>
        <c:grouping val="clustered"/>
        <c:varyColors val="0"/>
        <c:ser>
          <c:idx val="2"/>
          <c:order val="0"/>
          <c:tx>
            <c:strRef>
              <c:f>Sheet1!$B$1</c:f>
              <c:strCache>
                <c:ptCount val="1"/>
                <c:pt idx="0">
                  <c:v>2014</c:v>
                </c:pt>
              </c:strCache>
            </c:strRef>
          </c:tx>
          <c:spPr>
            <a:solidFill>
              <a:srgbClr val="10253F"/>
            </a:solidFill>
            <a:ln w="16257">
              <a:solidFill>
                <a:srgbClr val="FFFFFF"/>
              </a:solidFill>
            </a:ln>
          </c:spPr>
          <c:invertIfNegative val="0"/>
          <c:dLbls>
            <c:txPr>
              <a:bodyPr/>
              <a:lstStyle/>
              <a:p>
                <a:pPr>
                  <a:defRPr sz="1000" baseline="0">
                    <a:latin typeface="Calibri" pitchFamily="34" charset="0"/>
                  </a:defRPr>
                </a:pPr>
                <a:endParaRPr lang="en-US"/>
              </a:p>
            </c:txPr>
            <c:dLblPos val="outEnd"/>
            <c:showLegendKey val="0"/>
            <c:showVal val="1"/>
            <c:showCatName val="0"/>
            <c:showSerName val="0"/>
            <c:showPercent val="0"/>
            <c:showBubbleSize val="0"/>
            <c:showLeaderLines val="0"/>
          </c:dLbls>
          <c:cat>
            <c:strRef>
              <c:f>Sheet1!$A$2:$A$7</c:f>
              <c:strCache>
                <c:ptCount val="6"/>
                <c:pt idx="0">
                  <c:v>Medicine</c:v>
                </c:pt>
                <c:pt idx="1">
                  <c:v>Management/ Planning (Net)</c:v>
                </c:pt>
                <c:pt idx="2">
                  <c:v>IT/ Information Technology (Net)</c:v>
                </c:pt>
                <c:pt idx="3">
                  <c:v>Education</c:v>
                </c:pt>
                <c:pt idx="4">
                  <c:v>Other mentions</c:v>
                </c:pt>
                <c:pt idx="5">
                  <c:v>(DK/NS)</c:v>
                </c:pt>
              </c:strCache>
            </c:strRef>
          </c:cat>
          <c:val>
            <c:numRef>
              <c:f>Sheet1!$B$2:$B$7</c:f>
              <c:numCache>
                <c:formatCode>0%</c:formatCode>
                <c:ptCount val="6"/>
                <c:pt idx="0">
                  <c:v>0.09</c:v>
                </c:pt>
                <c:pt idx="1">
                  <c:v>0.05</c:v>
                </c:pt>
                <c:pt idx="2">
                  <c:v>0.05</c:v>
                </c:pt>
                <c:pt idx="3">
                  <c:v>0.05</c:v>
                </c:pt>
                <c:pt idx="4">
                  <c:v>0.68</c:v>
                </c:pt>
                <c:pt idx="5">
                  <c:v>0.09</c:v>
                </c:pt>
              </c:numCache>
            </c:numRef>
          </c:val>
        </c:ser>
        <c:ser>
          <c:idx val="0"/>
          <c:order val="1"/>
          <c:tx>
            <c:strRef>
              <c:f>Sheet1!$C$1</c:f>
              <c:strCache>
                <c:ptCount val="1"/>
                <c:pt idx="0">
                  <c:v>2013</c:v>
                </c:pt>
              </c:strCache>
            </c:strRef>
          </c:tx>
          <c:spPr>
            <a:solidFill>
              <a:srgbClr val="1F497D"/>
            </a:solidFill>
            <a:ln>
              <a:solidFill>
                <a:srgbClr val="FFFFFF"/>
              </a:solidFill>
            </a:ln>
          </c:spPr>
          <c:invertIfNegative val="0"/>
          <c:dLbls>
            <c:txPr>
              <a:bodyPr/>
              <a:lstStyle/>
              <a:p>
                <a:pPr algn="ctr">
                  <a:defRPr lang="en-US" sz="10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Sheet1!$A$2:$A$7</c:f>
              <c:strCache>
                <c:ptCount val="6"/>
                <c:pt idx="0">
                  <c:v>Medicine</c:v>
                </c:pt>
                <c:pt idx="1">
                  <c:v>Management/ Planning (Net)</c:v>
                </c:pt>
                <c:pt idx="2">
                  <c:v>IT/ Information Technology (Net)</c:v>
                </c:pt>
                <c:pt idx="3">
                  <c:v>Education</c:v>
                </c:pt>
                <c:pt idx="4">
                  <c:v>Other mentions</c:v>
                </c:pt>
                <c:pt idx="5">
                  <c:v>(DK/NS)</c:v>
                </c:pt>
              </c:strCache>
            </c:strRef>
          </c:cat>
          <c:val>
            <c:numRef>
              <c:f>Sheet1!$C$2:$C$7</c:f>
              <c:numCache>
                <c:formatCode>0%</c:formatCode>
                <c:ptCount val="6"/>
                <c:pt idx="0">
                  <c:v>0.15</c:v>
                </c:pt>
                <c:pt idx="1">
                  <c:v>0.12</c:v>
                </c:pt>
                <c:pt idx="3">
                  <c:v>0.08</c:v>
                </c:pt>
                <c:pt idx="4">
                  <c:v>0.08</c:v>
                </c:pt>
                <c:pt idx="5">
                  <c:v>0.08</c:v>
                </c:pt>
              </c:numCache>
            </c:numRef>
          </c:val>
        </c:ser>
        <c:dLbls>
          <c:showLegendKey val="0"/>
          <c:showVal val="1"/>
          <c:showCatName val="0"/>
          <c:showSerName val="0"/>
          <c:showPercent val="0"/>
          <c:showBubbleSize val="0"/>
        </c:dLbls>
        <c:gapWidth val="40"/>
        <c:axId val="47582208"/>
        <c:axId val="47620864"/>
      </c:barChart>
      <c:catAx>
        <c:axId val="47582208"/>
        <c:scaling>
          <c:orientation val="maxMin"/>
        </c:scaling>
        <c:delete val="1"/>
        <c:axPos val="l"/>
        <c:numFmt formatCode="@" sourceLinked="1"/>
        <c:majorTickMark val="out"/>
        <c:minorTickMark val="none"/>
        <c:tickLblPos val="none"/>
        <c:crossAx val="47620864"/>
        <c:crosses val="autoZero"/>
        <c:auto val="1"/>
        <c:lblAlgn val="ctr"/>
        <c:lblOffset val="100"/>
        <c:tickLblSkip val="1"/>
        <c:tickMarkSkip val="1"/>
        <c:noMultiLvlLbl val="0"/>
      </c:catAx>
      <c:valAx>
        <c:axId val="47620864"/>
        <c:scaling>
          <c:orientation val="minMax"/>
          <c:max val="1"/>
          <c:min val="0"/>
        </c:scaling>
        <c:delete val="1"/>
        <c:axPos val="t"/>
        <c:numFmt formatCode="0%" sourceLinked="1"/>
        <c:majorTickMark val="out"/>
        <c:minorTickMark val="none"/>
        <c:tickLblPos val="none"/>
        <c:crossAx val="47582208"/>
        <c:crosses val="autoZero"/>
        <c:crossBetween val="between"/>
        <c:majorUnit val="0.2"/>
        <c:minorUnit val="0.1"/>
      </c:valAx>
      <c:spPr>
        <a:noFill/>
        <a:ln w="16257">
          <a:noFill/>
        </a:ln>
      </c:spPr>
    </c:plotArea>
    <c:legend>
      <c:legendPos val="r"/>
      <c:layout>
        <c:manualLayout>
          <c:xMode val="edge"/>
          <c:yMode val="edge"/>
          <c:x val="0.66765674154582721"/>
          <c:y val="2.8947079296241483E-3"/>
          <c:w val="0.33234325845417279"/>
          <c:h val="0.11265088958139591"/>
        </c:manualLayout>
      </c:layout>
      <c:overlay val="0"/>
      <c:txPr>
        <a:bodyPr/>
        <a:lstStyle/>
        <a:p>
          <a:pPr>
            <a:defRPr sz="1100">
              <a:latin typeface="+mn-lt"/>
            </a:defRPr>
          </a:pPr>
          <a:endParaRPr lang="en-US"/>
        </a:p>
      </c:txPr>
    </c:legend>
    <c:plotVisOnly val="1"/>
    <c:dispBlanksAs val="gap"/>
    <c:showDLblsOverMax val="0"/>
  </c:chart>
  <c:spPr>
    <a:noFill/>
    <a:ln>
      <a:noFill/>
    </a:ln>
  </c:spPr>
  <c:txPr>
    <a:bodyPr/>
    <a:lstStyle/>
    <a:p>
      <a:pPr>
        <a:defRPr sz="1200" b="1" i="0" u="none" strike="noStrike" baseline="0">
          <a:solidFill>
            <a:schemeClr val="tx1"/>
          </a:solidFill>
          <a:latin typeface="Arial"/>
          <a:ea typeface="Arial"/>
          <a:cs typeface="Aria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220700152207133E-3"/>
          <c:y val="0.13175675675675672"/>
          <c:w val="0.94229189571398164"/>
          <c:h val="0.76689189189190066"/>
        </c:manualLayout>
      </c:layout>
      <c:barChart>
        <c:barDir val="col"/>
        <c:grouping val="clustered"/>
        <c:varyColors val="0"/>
        <c:ser>
          <c:idx val="3"/>
          <c:order val="0"/>
          <c:tx>
            <c:strRef>
              <c:f>Sheet1!$B$1</c:f>
              <c:strCache>
                <c:ptCount val="1"/>
                <c:pt idx="0">
                  <c:v>2014</c:v>
                </c:pt>
              </c:strCache>
            </c:strRef>
          </c:tx>
          <c:spPr>
            <a:solidFill>
              <a:schemeClr val="tx1">
                <a:lumMod val="50000"/>
              </a:schemeClr>
            </a:solidFill>
            <a:ln w="29539">
              <a:solidFill>
                <a:schemeClr val="bg1"/>
              </a:solidFill>
            </a:ln>
          </c:spPr>
          <c:invertIfNegative val="0"/>
          <c:dLbls>
            <c:spPr>
              <a:noFill/>
              <a:ln w="29539">
                <a:noFill/>
              </a:ln>
            </c:spPr>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Yes, definitely</c:v>
                </c:pt>
                <c:pt idx="1">
                  <c:v>Yes, it was likely</c:v>
                </c:pt>
                <c:pt idx="2">
                  <c:v>No, it was unlikely</c:v>
                </c:pt>
                <c:pt idx="3">
                  <c:v>No, definitely did not</c:v>
                </c:pt>
              </c:strCache>
            </c:strRef>
          </c:cat>
          <c:val>
            <c:numRef>
              <c:f>Sheet1!$B$2:$B$5</c:f>
              <c:numCache>
                <c:formatCode>0%</c:formatCode>
                <c:ptCount val="4"/>
                <c:pt idx="0">
                  <c:v>0.52</c:v>
                </c:pt>
                <c:pt idx="1">
                  <c:v>0.38</c:v>
                </c:pt>
                <c:pt idx="2">
                  <c:v>7.0000000000000007E-2</c:v>
                </c:pt>
                <c:pt idx="3">
                  <c:v>0.03</c:v>
                </c:pt>
              </c:numCache>
            </c:numRef>
          </c:val>
        </c:ser>
        <c:ser>
          <c:idx val="0"/>
          <c:order val="1"/>
          <c:tx>
            <c:strRef>
              <c:f>Sheet1!$C$1</c:f>
              <c:strCache>
                <c:ptCount val="1"/>
                <c:pt idx="0">
                  <c:v>2013</c:v>
                </c:pt>
              </c:strCache>
            </c:strRef>
          </c:tx>
          <c:spPr>
            <a:solidFill>
              <a:schemeClr val="tx1"/>
            </a:solidFill>
            <a:ln>
              <a:solidFill>
                <a:schemeClr val="bg1"/>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Sheet1!$A$2:$A$5</c:f>
              <c:strCache>
                <c:ptCount val="4"/>
                <c:pt idx="0">
                  <c:v>Yes, definitely</c:v>
                </c:pt>
                <c:pt idx="1">
                  <c:v>Yes, it was likely</c:v>
                </c:pt>
                <c:pt idx="2">
                  <c:v>No, it was unlikely</c:v>
                </c:pt>
                <c:pt idx="3">
                  <c:v>No, definitely did not</c:v>
                </c:pt>
              </c:strCache>
            </c:strRef>
          </c:cat>
          <c:val>
            <c:numRef>
              <c:f>Sheet1!$C$2:$C$5</c:f>
              <c:numCache>
                <c:formatCode>0%</c:formatCode>
                <c:ptCount val="4"/>
                <c:pt idx="0">
                  <c:v>0.62</c:v>
                </c:pt>
                <c:pt idx="1">
                  <c:v>0.26</c:v>
                </c:pt>
                <c:pt idx="2">
                  <c:v>0.09</c:v>
                </c:pt>
                <c:pt idx="3">
                  <c:v>0.04</c:v>
                </c:pt>
              </c:numCache>
            </c:numRef>
          </c:val>
        </c:ser>
        <c:dLbls>
          <c:showLegendKey val="0"/>
          <c:showVal val="1"/>
          <c:showCatName val="0"/>
          <c:showSerName val="0"/>
          <c:showPercent val="0"/>
          <c:showBubbleSize val="0"/>
        </c:dLbls>
        <c:gapWidth val="70"/>
        <c:overlap val="-3"/>
        <c:axId val="47694976"/>
        <c:axId val="47696512"/>
      </c:barChart>
      <c:catAx>
        <c:axId val="47694976"/>
        <c:scaling>
          <c:orientation val="minMax"/>
        </c:scaling>
        <c:delete val="1"/>
        <c:axPos val="b"/>
        <c:numFmt formatCode="General" sourceLinked="1"/>
        <c:majorTickMark val="out"/>
        <c:minorTickMark val="none"/>
        <c:tickLblPos val="none"/>
        <c:crossAx val="47696512"/>
        <c:crosses val="autoZero"/>
        <c:auto val="1"/>
        <c:lblAlgn val="ctr"/>
        <c:lblOffset val="100"/>
        <c:tickLblSkip val="1"/>
        <c:tickMarkSkip val="1"/>
        <c:noMultiLvlLbl val="0"/>
      </c:catAx>
      <c:valAx>
        <c:axId val="47696512"/>
        <c:scaling>
          <c:orientation val="minMax"/>
          <c:max val="1"/>
          <c:min val="0"/>
        </c:scaling>
        <c:delete val="1"/>
        <c:axPos val="l"/>
        <c:numFmt formatCode="0%" sourceLinked="1"/>
        <c:majorTickMark val="out"/>
        <c:minorTickMark val="none"/>
        <c:tickLblPos val="none"/>
        <c:crossAx val="47694976"/>
        <c:crosses val="autoZero"/>
        <c:crossBetween val="between"/>
        <c:majorUnit val="0.2"/>
        <c:minorUnit val="0.1"/>
      </c:valAx>
      <c:spPr>
        <a:noFill/>
        <a:ln w="25400">
          <a:noFill/>
        </a:ln>
      </c:spPr>
    </c:plotArea>
    <c:legend>
      <c:legendPos val="t"/>
      <c:layout>
        <c:manualLayout>
          <c:xMode val="edge"/>
          <c:yMode val="edge"/>
          <c:x val="0"/>
          <c:y val="1.3709421260019955E-2"/>
          <c:w val="0.17135518330165747"/>
          <c:h val="7.8551475503450166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1308"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91898428053204E-3"/>
          <c:y val="0.3764053556423636"/>
          <c:w val="1"/>
          <c:h val="0.52042003282082616"/>
        </c:manualLayout>
      </c:layout>
      <c:barChart>
        <c:barDir val="col"/>
        <c:grouping val="clustered"/>
        <c:varyColors val="0"/>
        <c:ser>
          <c:idx val="6"/>
          <c:order val="0"/>
          <c:tx>
            <c:strRef>
              <c:f>Sheet1!$B$1</c:f>
              <c:strCache>
                <c:ptCount val="1"/>
                <c:pt idx="0">
                  <c:v>2014</c:v>
                </c:pt>
              </c:strCache>
            </c:strRef>
          </c:tx>
          <c:spPr>
            <a:solidFill>
              <a:schemeClr val="tx1">
                <a:lumMod val="50000"/>
              </a:schemeClr>
            </a:solidFill>
            <a:ln w="25724">
              <a:solidFill>
                <a:schemeClr val="bg1"/>
              </a:solidFill>
            </a:ln>
          </c:spPr>
          <c:invertIfNegative val="0"/>
          <c:dLbls>
            <c:spPr>
              <a:noFill/>
              <a:ln w="25724">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4"/>
                <c:pt idx="0">
                  <c:v>Yes, I definitely will</c:v>
                </c:pt>
                <c:pt idx="1">
                  <c:v>Yes, I probably will</c:v>
                </c:pt>
                <c:pt idx="2">
                  <c:v>No, I probably won't</c:v>
                </c:pt>
                <c:pt idx="3">
                  <c:v>No, I definitely won't</c:v>
                </c:pt>
              </c:strCache>
            </c:strRef>
          </c:cat>
          <c:val>
            <c:numRef>
              <c:f>Sheet1!$B$2:$B$6</c:f>
              <c:numCache>
                <c:formatCode>0%</c:formatCode>
                <c:ptCount val="4"/>
                <c:pt idx="0">
                  <c:v>0.54</c:v>
                </c:pt>
                <c:pt idx="1">
                  <c:v>0.37</c:v>
                </c:pt>
                <c:pt idx="2">
                  <c:v>0.06</c:v>
                </c:pt>
                <c:pt idx="3">
                  <c:v>0.04</c:v>
                </c:pt>
              </c:numCache>
            </c:numRef>
          </c:val>
        </c:ser>
        <c:ser>
          <c:idx val="0"/>
          <c:order val="1"/>
          <c:tx>
            <c:strRef>
              <c:f>Sheet1!$C$1</c:f>
              <c:strCache>
                <c:ptCount val="1"/>
                <c:pt idx="0">
                  <c:v>2013</c:v>
                </c:pt>
              </c:strCache>
            </c:strRef>
          </c:tx>
          <c:spPr>
            <a:solidFill>
              <a:schemeClr val="tx1"/>
            </a:solidFill>
            <a:ln>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Sheet1!$A$2:$A$6</c:f>
              <c:strCache>
                <c:ptCount val="4"/>
                <c:pt idx="0">
                  <c:v>Yes, I definitely will</c:v>
                </c:pt>
                <c:pt idx="1">
                  <c:v>Yes, I probably will</c:v>
                </c:pt>
                <c:pt idx="2">
                  <c:v>No, I probably won't</c:v>
                </c:pt>
                <c:pt idx="3">
                  <c:v>No, I definitely won't</c:v>
                </c:pt>
              </c:strCache>
            </c:strRef>
          </c:cat>
          <c:val>
            <c:numRef>
              <c:f>Sheet1!$C$2:$C$6</c:f>
              <c:numCache>
                <c:formatCode>0%</c:formatCode>
                <c:ptCount val="4"/>
                <c:pt idx="0">
                  <c:v>0.63</c:v>
                </c:pt>
                <c:pt idx="1">
                  <c:v>0.25</c:v>
                </c:pt>
                <c:pt idx="2">
                  <c:v>0.08</c:v>
                </c:pt>
                <c:pt idx="3">
                  <c:v>0.04</c:v>
                </c:pt>
              </c:numCache>
            </c:numRef>
          </c:val>
        </c:ser>
        <c:dLbls>
          <c:showLegendKey val="0"/>
          <c:showVal val="1"/>
          <c:showCatName val="0"/>
          <c:showSerName val="0"/>
          <c:showPercent val="0"/>
          <c:showBubbleSize val="0"/>
        </c:dLbls>
        <c:gapWidth val="70"/>
        <c:overlap val="-3"/>
        <c:axId val="47995904"/>
        <c:axId val="131465984"/>
      </c:barChart>
      <c:catAx>
        <c:axId val="47995904"/>
        <c:scaling>
          <c:orientation val="minMax"/>
        </c:scaling>
        <c:delete val="1"/>
        <c:axPos val="b"/>
        <c:numFmt formatCode="General" sourceLinked="1"/>
        <c:majorTickMark val="out"/>
        <c:minorTickMark val="none"/>
        <c:tickLblPos val="none"/>
        <c:crossAx val="131465984"/>
        <c:crosses val="autoZero"/>
        <c:auto val="1"/>
        <c:lblAlgn val="ctr"/>
        <c:lblOffset val="100"/>
        <c:tickLblSkip val="1"/>
        <c:tickMarkSkip val="1"/>
        <c:noMultiLvlLbl val="0"/>
      </c:catAx>
      <c:valAx>
        <c:axId val="131465984"/>
        <c:scaling>
          <c:orientation val="minMax"/>
          <c:max val="1"/>
          <c:min val="0"/>
        </c:scaling>
        <c:delete val="1"/>
        <c:axPos val="l"/>
        <c:numFmt formatCode="0%" sourceLinked="1"/>
        <c:majorTickMark val="out"/>
        <c:minorTickMark val="none"/>
        <c:tickLblPos val="none"/>
        <c:crossAx val="47995904"/>
        <c:crosses val="autoZero"/>
        <c:crossBetween val="between"/>
        <c:majorUnit val="0.2"/>
        <c:minorUnit val="0.1"/>
      </c:valAx>
      <c:spPr>
        <a:noFill/>
        <a:ln w="25724">
          <a:noFill/>
        </a:ln>
      </c:spPr>
    </c:plotArea>
    <c:legend>
      <c:legendPos val="t"/>
      <c:layout>
        <c:manualLayout>
          <c:xMode val="edge"/>
          <c:yMode val="edge"/>
          <c:x val="2.367345403480616E-3"/>
          <c:y val="6.0215416305576114E-2"/>
          <c:w val="0.16723983148603239"/>
          <c:h val="7.6670872438671683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987"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91898428053204E-3"/>
          <c:y val="0.34351194440267246"/>
          <c:w val="1"/>
          <c:h val="0.55331344389782799"/>
        </c:manualLayout>
      </c:layout>
      <c:barChart>
        <c:barDir val="col"/>
        <c:grouping val="clustered"/>
        <c:varyColors val="0"/>
        <c:ser>
          <c:idx val="6"/>
          <c:order val="0"/>
          <c:tx>
            <c:strRef>
              <c:f>Sheet1!$B$1</c:f>
              <c:strCache>
                <c:ptCount val="1"/>
                <c:pt idx="0">
                  <c:v>2014</c:v>
                </c:pt>
              </c:strCache>
            </c:strRef>
          </c:tx>
          <c:spPr>
            <a:solidFill>
              <a:schemeClr val="tx1">
                <a:lumMod val="50000"/>
              </a:schemeClr>
            </a:solidFill>
            <a:ln w="25724">
              <a:solidFill>
                <a:schemeClr val="bg1"/>
              </a:solidFill>
            </a:ln>
          </c:spPr>
          <c:invertIfNegative val="0"/>
          <c:dLbls>
            <c:spPr>
              <a:noFill/>
              <a:ln w="25724">
                <a:noFill/>
              </a:ln>
            </c:spPr>
            <c:txPr>
              <a:bodyPr/>
              <a:lstStyle/>
              <a:p>
                <a:pPr>
                  <a:defRPr sz="1200" b="1" i="0" u="none" strike="noStrike"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Sheet1!$A$2:$A$12</c:f>
              <c:strCache>
                <c:ptCount val="4"/>
                <c:pt idx="0">
                  <c:v>Yes, I definitely will</c:v>
                </c:pt>
                <c:pt idx="1">
                  <c:v>Yes, I probably will</c:v>
                </c:pt>
                <c:pt idx="2">
                  <c:v>No, I probably won't</c:v>
                </c:pt>
                <c:pt idx="3">
                  <c:v>No, I definitely won't</c:v>
                </c:pt>
              </c:strCache>
            </c:strRef>
          </c:cat>
          <c:val>
            <c:numRef>
              <c:f>Sheet1!$B$2:$B$12</c:f>
              <c:numCache>
                <c:formatCode>0%</c:formatCode>
                <c:ptCount val="4"/>
                <c:pt idx="0">
                  <c:v>0.27</c:v>
                </c:pt>
                <c:pt idx="1">
                  <c:v>0.5</c:v>
                </c:pt>
                <c:pt idx="2">
                  <c:v>0.23</c:v>
                </c:pt>
                <c:pt idx="3">
                  <c:v>0</c:v>
                </c:pt>
              </c:numCache>
            </c:numRef>
          </c:val>
        </c:ser>
        <c:ser>
          <c:idx val="0"/>
          <c:order val="1"/>
          <c:tx>
            <c:strRef>
              <c:f>Sheet1!$C$1</c:f>
              <c:strCache>
                <c:ptCount val="1"/>
                <c:pt idx="0">
                  <c:v>2013</c:v>
                </c:pt>
              </c:strCache>
            </c:strRef>
          </c:tx>
          <c:spPr>
            <a:solidFill>
              <a:schemeClr val="tx1"/>
            </a:solidFill>
            <a:ln>
              <a:solidFill>
                <a:srgbClr val="FFFFFF"/>
              </a:solidFill>
            </a:ln>
          </c:spPr>
          <c:invertIfNegative val="0"/>
          <c:dLbls>
            <c:txPr>
              <a:bodyPr/>
              <a:lstStyle/>
              <a:p>
                <a:pPr algn="ctr">
                  <a:defRPr lang="en-US" sz="1200" b="1" i="0" u="none" strike="noStrike" kern="1200" baseline="0">
                    <a:solidFill>
                      <a:srgbClr val="1F497D"/>
                    </a:solidFill>
                    <a:latin typeface="Calibri" pitchFamily="34" charset="0"/>
                    <a:ea typeface="Arial"/>
                    <a:cs typeface="Arial"/>
                  </a:defRPr>
                </a:pPr>
                <a:endParaRPr lang="en-US"/>
              </a:p>
            </c:txPr>
            <c:showLegendKey val="0"/>
            <c:showVal val="1"/>
            <c:showCatName val="0"/>
            <c:showSerName val="0"/>
            <c:showPercent val="0"/>
            <c:showBubbleSize val="0"/>
            <c:showLeaderLines val="0"/>
          </c:dLbls>
          <c:cat>
            <c:strRef>
              <c:f>Sheet1!$A$2:$A$12</c:f>
              <c:strCache>
                <c:ptCount val="4"/>
                <c:pt idx="0">
                  <c:v>Yes, I definitely will</c:v>
                </c:pt>
                <c:pt idx="1">
                  <c:v>Yes, I probably will</c:v>
                </c:pt>
                <c:pt idx="2">
                  <c:v>No, I probably won't</c:v>
                </c:pt>
                <c:pt idx="3">
                  <c:v>No, I definitely won't</c:v>
                </c:pt>
              </c:strCache>
            </c:strRef>
          </c:cat>
          <c:val>
            <c:numRef>
              <c:f>Sheet1!$C$2:$C$12</c:f>
              <c:numCache>
                <c:formatCode>0%</c:formatCode>
                <c:ptCount val="4"/>
                <c:pt idx="0">
                  <c:v>0.27</c:v>
                </c:pt>
                <c:pt idx="1">
                  <c:v>0.5</c:v>
                </c:pt>
                <c:pt idx="2">
                  <c:v>0.23</c:v>
                </c:pt>
                <c:pt idx="3">
                  <c:v>0</c:v>
                </c:pt>
              </c:numCache>
            </c:numRef>
          </c:val>
        </c:ser>
        <c:dLbls>
          <c:showLegendKey val="0"/>
          <c:showVal val="1"/>
          <c:showCatName val="0"/>
          <c:showSerName val="0"/>
          <c:showPercent val="0"/>
          <c:showBubbleSize val="0"/>
        </c:dLbls>
        <c:gapWidth val="70"/>
        <c:overlap val="-3"/>
        <c:axId val="131424256"/>
        <c:axId val="131425792"/>
      </c:barChart>
      <c:catAx>
        <c:axId val="131424256"/>
        <c:scaling>
          <c:orientation val="minMax"/>
        </c:scaling>
        <c:delete val="1"/>
        <c:axPos val="b"/>
        <c:numFmt formatCode="General" sourceLinked="1"/>
        <c:majorTickMark val="out"/>
        <c:minorTickMark val="none"/>
        <c:tickLblPos val="none"/>
        <c:crossAx val="131425792"/>
        <c:crosses val="autoZero"/>
        <c:auto val="1"/>
        <c:lblAlgn val="ctr"/>
        <c:lblOffset val="100"/>
        <c:tickLblSkip val="1"/>
        <c:tickMarkSkip val="1"/>
        <c:noMultiLvlLbl val="0"/>
      </c:catAx>
      <c:valAx>
        <c:axId val="131425792"/>
        <c:scaling>
          <c:orientation val="minMax"/>
          <c:max val="1"/>
          <c:min val="0"/>
        </c:scaling>
        <c:delete val="1"/>
        <c:axPos val="l"/>
        <c:numFmt formatCode="0%" sourceLinked="1"/>
        <c:majorTickMark val="out"/>
        <c:minorTickMark val="none"/>
        <c:tickLblPos val="none"/>
        <c:crossAx val="131424256"/>
        <c:crosses val="autoZero"/>
        <c:crossBetween val="between"/>
        <c:majorUnit val="0.2"/>
        <c:minorUnit val="0.1"/>
      </c:valAx>
      <c:spPr>
        <a:noFill/>
        <a:ln w="25724">
          <a:noFill/>
        </a:ln>
      </c:spPr>
    </c:plotArea>
    <c:legend>
      <c:legendPos val="t"/>
      <c:layout>
        <c:manualLayout>
          <c:xMode val="edge"/>
          <c:yMode val="edge"/>
          <c:x val="7.7498871558252726E-4"/>
          <c:y val="1.7051923779243378E-2"/>
          <c:w val="0.16723983148603239"/>
          <c:h val="7.8162527659025968E-2"/>
        </c:manualLayout>
      </c:layout>
      <c:overlay val="0"/>
      <c:txPr>
        <a:bodyPr/>
        <a:lstStyle/>
        <a:p>
          <a:pPr>
            <a:defRPr sz="1400">
              <a:latin typeface="+mn-lt"/>
            </a:defRPr>
          </a:pPr>
          <a:endParaRPr lang="en-US"/>
        </a:p>
      </c:txPr>
    </c:legend>
    <c:plotVisOnly val="1"/>
    <c:dispBlanksAs val="gap"/>
    <c:showDLblsOverMax val="0"/>
  </c:chart>
  <c:spPr>
    <a:noFill/>
    <a:ln>
      <a:noFill/>
    </a:ln>
  </c:spPr>
  <c:txPr>
    <a:bodyPr/>
    <a:lstStyle/>
    <a:p>
      <a:pPr>
        <a:defRPr sz="987" b="1" i="0" u="none" strike="noStrike" baseline="0">
          <a:solidFill>
            <a:schemeClr val="tx1"/>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0.61906</cdr:x>
      <cdr:y>0.94738</cdr:y>
    </cdr:from>
    <cdr:to>
      <cdr:x>1</cdr:x>
      <cdr:y>1</cdr:y>
    </cdr:to>
    <cdr:sp macro="" textlink="">
      <cdr:nvSpPr>
        <cdr:cNvPr id="2" name="Text Box 10"/>
        <cdr:cNvSpPr txBox="1">
          <a:spLocks xmlns:a="http://schemas.openxmlformats.org/drawingml/2006/main" noChangeArrowheads="1"/>
        </cdr:cNvSpPr>
      </cdr:nvSpPr>
      <cdr:spPr bwMode="auto">
        <a:xfrm xmlns:a="http://schemas.openxmlformats.org/drawingml/2006/main">
          <a:off x="4015137" y="4258425"/>
          <a:ext cx="2470723" cy="235303"/>
        </a:xfrm>
        <a:prstGeom xmlns:a="http://schemas.openxmlformats.org/drawingml/2006/main" prst="rect">
          <a:avLst/>
        </a:prstGeom>
        <a:noFill xmlns:a="http://schemas.openxmlformats.org/drawingml/2006/main"/>
        <a:ln xmlns:a="http://schemas.openxmlformats.org/drawingml/2006/main" w="25400" algn="ctr">
          <a:noFill/>
          <a:miter lim="800000"/>
          <a:headEnd/>
          <a:tailEnd/>
        </a:ln>
      </cdr:spPr>
      <cdr:txBody>
        <a:bodyPr xmlns:a="http://schemas.openxmlformats.org/drawingml/2006/main">
          <a:spAutoFit/>
        </a:bodyPr>
        <a:lstStyle xmlns:a="http://schemas.openxmlformats.org/drawingml/2006/main">
          <a:defPPr>
            <a:defRPr lang="fr-FR"/>
          </a:defPPr>
          <a:lvl1pPr algn="ctr" rtl="0" fontAlgn="base">
            <a:spcBef>
              <a:spcPct val="50000"/>
            </a:spcBef>
            <a:spcAft>
              <a:spcPct val="0"/>
            </a:spcAft>
            <a:defRPr sz="600" b="1" kern="1200">
              <a:solidFill>
                <a:srgbClr val="58595B"/>
              </a:solidFill>
              <a:latin typeface="Arial" charset="0"/>
            </a:defRPr>
          </a:lvl1pPr>
          <a:lvl2pPr marL="457200" algn="ctr" rtl="0" fontAlgn="base">
            <a:spcBef>
              <a:spcPct val="50000"/>
            </a:spcBef>
            <a:spcAft>
              <a:spcPct val="0"/>
            </a:spcAft>
            <a:defRPr sz="600" b="1" kern="1200">
              <a:solidFill>
                <a:srgbClr val="58595B"/>
              </a:solidFill>
              <a:latin typeface="Arial" charset="0"/>
            </a:defRPr>
          </a:lvl2pPr>
          <a:lvl3pPr marL="914400" algn="ctr" rtl="0" fontAlgn="base">
            <a:spcBef>
              <a:spcPct val="50000"/>
            </a:spcBef>
            <a:spcAft>
              <a:spcPct val="0"/>
            </a:spcAft>
            <a:defRPr sz="600" b="1" kern="1200">
              <a:solidFill>
                <a:srgbClr val="58595B"/>
              </a:solidFill>
              <a:latin typeface="Arial" charset="0"/>
            </a:defRPr>
          </a:lvl3pPr>
          <a:lvl4pPr marL="1371600" algn="ctr" rtl="0" fontAlgn="base">
            <a:spcBef>
              <a:spcPct val="50000"/>
            </a:spcBef>
            <a:spcAft>
              <a:spcPct val="0"/>
            </a:spcAft>
            <a:defRPr sz="600" b="1" kern="1200">
              <a:solidFill>
                <a:srgbClr val="58595B"/>
              </a:solidFill>
              <a:latin typeface="Arial" charset="0"/>
            </a:defRPr>
          </a:lvl4pPr>
          <a:lvl5pPr marL="1828800" algn="ctr" rtl="0" fontAlgn="base">
            <a:spcBef>
              <a:spcPct val="50000"/>
            </a:spcBef>
            <a:spcAft>
              <a:spcPct val="0"/>
            </a:spcAft>
            <a:defRPr sz="600" b="1" kern="1200">
              <a:solidFill>
                <a:srgbClr val="58595B"/>
              </a:solidFill>
              <a:latin typeface="Arial" charset="0"/>
            </a:defRPr>
          </a:lvl5pPr>
          <a:lvl6pPr marL="2286000" algn="l" defTabSz="914400" rtl="0" eaLnBrk="1" latinLnBrk="0" hangingPunct="1">
            <a:defRPr sz="600" b="1" kern="1200">
              <a:solidFill>
                <a:srgbClr val="58595B"/>
              </a:solidFill>
              <a:latin typeface="Arial" charset="0"/>
            </a:defRPr>
          </a:lvl6pPr>
          <a:lvl7pPr marL="2743200" algn="l" defTabSz="914400" rtl="0" eaLnBrk="1" latinLnBrk="0" hangingPunct="1">
            <a:defRPr sz="600" b="1" kern="1200">
              <a:solidFill>
                <a:srgbClr val="58595B"/>
              </a:solidFill>
              <a:latin typeface="Arial" charset="0"/>
            </a:defRPr>
          </a:lvl7pPr>
          <a:lvl8pPr marL="3200400" algn="l" defTabSz="914400" rtl="0" eaLnBrk="1" latinLnBrk="0" hangingPunct="1">
            <a:defRPr sz="600" b="1" kern="1200">
              <a:solidFill>
                <a:srgbClr val="58595B"/>
              </a:solidFill>
              <a:latin typeface="Arial" charset="0"/>
            </a:defRPr>
          </a:lvl8pPr>
          <a:lvl9pPr marL="3657600" algn="l" defTabSz="914400" rtl="0" eaLnBrk="1" latinLnBrk="0" hangingPunct="1">
            <a:defRPr sz="600" b="1" kern="1200">
              <a:solidFill>
                <a:srgbClr val="58595B"/>
              </a:solidFill>
              <a:latin typeface="Arial" charset="0"/>
            </a:defRPr>
          </a:lvl9pPr>
        </a:lstStyle>
        <a:p xmlns:a="http://schemas.openxmlformats.org/drawingml/2006/main">
          <a:pPr algn="r"/>
          <a:r>
            <a:rPr lang="en-CA" sz="900" b="0" i="1" dirty="0"/>
            <a:t>Mentions </a:t>
          </a:r>
          <a:r>
            <a:rPr lang="en-CA" sz="900" b="0" i="1" dirty="0" smtClean="0"/>
            <a:t>&lt;4% </a:t>
          </a:r>
          <a:r>
            <a:rPr lang="en-CA" sz="900" b="0" i="1" dirty="0"/>
            <a:t>are not shown</a:t>
          </a:r>
        </a:p>
      </cdr:txBody>
    </cdr:sp>
  </cdr:relSizeAnchor>
</c:userShapes>
</file>

<file path=ppt/drawings/drawing2.xml><?xml version="1.0" encoding="utf-8"?>
<c:userShapes xmlns:c="http://schemas.openxmlformats.org/drawingml/2006/chart">
  <cdr:relSizeAnchor xmlns:cdr="http://schemas.openxmlformats.org/drawingml/2006/chartDrawing">
    <cdr:from>
      <cdr:x>0.02066</cdr:x>
      <cdr:y>0.23394</cdr:y>
    </cdr:from>
    <cdr:to>
      <cdr:x>0.48679</cdr:x>
      <cdr:y>0.28009</cdr:y>
    </cdr:to>
    <cdr:sp macro="" textlink="">
      <cdr:nvSpPr>
        <cdr:cNvPr id="2" name="AutoShape 10"/>
        <cdr:cNvSpPr>
          <a:spLocks xmlns:a="http://schemas.openxmlformats.org/drawingml/2006/main"/>
        </cdr:cNvSpPr>
      </cdr:nvSpPr>
      <cdr:spPr bwMode="auto">
        <a:xfrm xmlns:a="http://schemas.openxmlformats.org/drawingml/2006/main" rot="5400000">
          <a:off x="1999003" y="-901835"/>
          <a:ext cx="182880" cy="3840480"/>
        </a:xfrm>
        <a:prstGeom xmlns:a="http://schemas.openxmlformats.org/drawingml/2006/main" prst="leftBrace">
          <a:avLst>
            <a:gd name="adj1" fmla="val 59652"/>
            <a:gd name="adj2" fmla="val 50000"/>
          </a:avLst>
        </a:prstGeom>
        <a:noFill xmlns:a="http://schemas.openxmlformats.org/drawingml/2006/main"/>
        <a:ln xmlns:a="http://schemas.openxmlformats.org/drawingml/2006/main" w="12700">
          <a:solidFill>
            <a:schemeClr val="bg2">
              <a:lumMod val="50000"/>
            </a:schemeClr>
          </a:solidFill>
          <a:round/>
          <a:headEnd/>
          <a:tailEnd/>
        </a:ln>
      </cdr:spPr>
      <cdr:txBody>
        <a:bodyPr xmlns:a="http://schemas.openxmlformats.org/drawingml/2006/main" rot="10800000" vert="eaVert" anchor="ctr">
          <a:spAutoFit/>
        </a:bodyPr>
        <a:lstStyle xmlns:a="http://schemas.openxmlformats.org/drawingml/2006/main">
          <a:defPPr>
            <a:defRPr lang="fr-FR"/>
          </a:defPPr>
          <a:lvl1pPr algn="ctr" rtl="0" fontAlgn="base">
            <a:spcBef>
              <a:spcPct val="50000"/>
            </a:spcBef>
            <a:spcAft>
              <a:spcPct val="0"/>
            </a:spcAft>
            <a:defRPr sz="600" b="1" kern="1200">
              <a:solidFill>
                <a:schemeClr val="tx2"/>
              </a:solidFill>
              <a:latin typeface="Arial" charset="0"/>
              <a:ea typeface="+mn-ea"/>
              <a:cs typeface="+mn-cs"/>
            </a:defRPr>
          </a:lvl1pPr>
          <a:lvl2pPr marL="457200" algn="ctr" rtl="0" fontAlgn="base">
            <a:spcBef>
              <a:spcPct val="50000"/>
            </a:spcBef>
            <a:spcAft>
              <a:spcPct val="0"/>
            </a:spcAft>
            <a:defRPr sz="600" b="1" kern="1200">
              <a:solidFill>
                <a:schemeClr val="tx2"/>
              </a:solidFill>
              <a:latin typeface="Arial" charset="0"/>
              <a:ea typeface="+mn-ea"/>
              <a:cs typeface="+mn-cs"/>
            </a:defRPr>
          </a:lvl2pPr>
          <a:lvl3pPr marL="914400" algn="ctr" rtl="0" fontAlgn="base">
            <a:spcBef>
              <a:spcPct val="50000"/>
            </a:spcBef>
            <a:spcAft>
              <a:spcPct val="0"/>
            </a:spcAft>
            <a:defRPr sz="600" b="1" kern="1200">
              <a:solidFill>
                <a:schemeClr val="tx2"/>
              </a:solidFill>
              <a:latin typeface="Arial" charset="0"/>
              <a:ea typeface="+mn-ea"/>
              <a:cs typeface="+mn-cs"/>
            </a:defRPr>
          </a:lvl3pPr>
          <a:lvl4pPr marL="1371600" algn="ctr" rtl="0" fontAlgn="base">
            <a:spcBef>
              <a:spcPct val="50000"/>
            </a:spcBef>
            <a:spcAft>
              <a:spcPct val="0"/>
            </a:spcAft>
            <a:defRPr sz="600" b="1" kern="1200">
              <a:solidFill>
                <a:schemeClr val="tx2"/>
              </a:solidFill>
              <a:latin typeface="Arial" charset="0"/>
              <a:ea typeface="+mn-ea"/>
              <a:cs typeface="+mn-cs"/>
            </a:defRPr>
          </a:lvl4pPr>
          <a:lvl5pPr marL="1828800" algn="ctr" rtl="0" fontAlgn="base">
            <a:spcBef>
              <a:spcPct val="50000"/>
            </a:spcBef>
            <a:spcAft>
              <a:spcPct val="0"/>
            </a:spcAft>
            <a:defRPr sz="600" b="1" kern="1200">
              <a:solidFill>
                <a:schemeClr val="tx2"/>
              </a:solidFill>
              <a:latin typeface="Arial" charset="0"/>
              <a:ea typeface="+mn-ea"/>
              <a:cs typeface="+mn-cs"/>
            </a:defRPr>
          </a:lvl5pPr>
          <a:lvl6pPr marL="2286000" algn="l" defTabSz="914400" rtl="0" eaLnBrk="1" latinLnBrk="0" hangingPunct="1">
            <a:defRPr sz="600" b="1" kern="1200">
              <a:solidFill>
                <a:schemeClr val="tx2"/>
              </a:solidFill>
              <a:latin typeface="Arial" charset="0"/>
              <a:ea typeface="+mn-ea"/>
              <a:cs typeface="+mn-cs"/>
            </a:defRPr>
          </a:lvl6pPr>
          <a:lvl7pPr marL="2743200" algn="l" defTabSz="914400" rtl="0" eaLnBrk="1" latinLnBrk="0" hangingPunct="1">
            <a:defRPr sz="600" b="1" kern="1200">
              <a:solidFill>
                <a:schemeClr val="tx2"/>
              </a:solidFill>
              <a:latin typeface="Arial" charset="0"/>
              <a:ea typeface="+mn-ea"/>
              <a:cs typeface="+mn-cs"/>
            </a:defRPr>
          </a:lvl7pPr>
          <a:lvl8pPr marL="3200400" algn="l" defTabSz="914400" rtl="0" eaLnBrk="1" latinLnBrk="0" hangingPunct="1">
            <a:defRPr sz="600" b="1" kern="1200">
              <a:solidFill>
                <a:schemeClr val="tx2"/>
              </a:solidFill>
              <a:latin typeface="Arial" charset="0"/>
              <a:ea typeface="+mn-ea"/>
              <a:cs typeface="+mn-cs"/>
            </a:defRPr>
          </a:lvl8pPr>
          <a:lvl9pPr marL="3657600" algn="l" defTabSz="914400" rtl="0" eaLnBrk="1" latinLnBrk="0" hangingPunct="1">
            <a:defRPr sz="600" b="1" kern="1200">
              <a:solidFill>
                <a:schemeClr val="tx2"/>
              </a:solidFill>
              <a:latin typeface="Arial" charset="0"/>
              <a:ea typeface="+mn-ea"/>
              <a:cs typeface="+mn-cs"/>
            </a:defRPr>
          </a:lvl9pPr>
        </a:lstStyle>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37735" cy="466712"/>
          </a:xfrm>
          <a:prstGeom prst="rect">
            <a:avLst/>
          </a:prstGeom>
          <a:noFill/>
          <a:ln w="9525">
            <a:noFill/>
            <a:miter lim="800000"/>
            <a:headEnd/>
            <a:tailEnd/>
          </a:ln>
          <a:effectLst/>
        </p:spPr>
        <p:txBody>
          <a:bodyPr vert="horz" wrap="square" lIns="91320" tIns="45660" rIns="91320" bIns="45660" numCol="1" anchor="t"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75779" name="Rectangle 3"/>
          <p:cNvSpPr>
            <a:spLocks noGrp="1" noChangeArrowheads="1"/>
          </p:cNvSpPr>
          <p:nvPr>
            <p:ph type="dt" sz="quarter" idx="1"/>
          </p:nvPr>
        </p:nvSpPr>
        <p:spPr bwMode="auto">
          <a:xfrm>
            <a:off x="3971081" y="0"/>
            <a:ext cx="3037735" cy="466712"/>
          </a:xfrm>
          <a:prstGeom prst="rect">
            <a:avLst/>
          </a:prstGeom>
          <a:noFill/>
          <a:ln w="9525">
            <a:noFill/>
            <a:miter lim="800000"/>
            <a:headEnd/>
            <a:tailEnd/>
          </a:ln>
          <a:effectLst/>
        </p:spPr>
        <p:txBody>
          <a:bodyPr vert="horz" wrap="square" lIns="91320" tIns="45660" rIns="91320" bIns="45660" numCol="1" anchor="t" anchorCtr="0" compatLnSpc="1">
            <a:prstTxWarp prst="textNoShape">
              <a:avLst/>
            </a:prstTxWarp>
          </a:bodyPr>
          <a:lstStyle>
            <a:lvl1pPr algn="r">
              <a:spcBef>
                <a:spcPct val="0"/>
              </a:spcBef>
              <a:defRPr sz="1200" b="0">
                <a:solidFill>
                  <a:schemeClr val="tx1"/>
                </a:solidFill>
              </a:defRPr>
            </a:lvl1pPr>
          </a:lstStyle>
          <a:p>
            <a:pPr>
              <a:defRPr/>
            </a:pPr>
            <a:endParaRPr lang="fr-FR" dirty="0"/>
          </a:p>
        </p:txBody>
      </p:sp>
      <p:sp>
        <p:nvSpPr>
          <p:cNvPr id="75780" name="Rectangle 4"/>
          <p:cNvSpPr>
            <a:spLocks noGrp="1" noChangeArrowheads="1"/>
          </p:cNvSpPr>
          <p:nvPr>
            <p:ph type="ftr" sz="quarter" idx="2"/>
          </p:nvPr>
        </p:nvSpPr>
        <p:spPr bwMode="auto">
          <a:xfrm>
            <a:off x="0" y="8904290"/>
            <a:ext cx="3037735" cy="466712"/>
          </a:xfrm>
          <a:prstGeom prst="rect">
            <a:avLst/>
          </a:prstGeom>
          <a:noFill/>
          <a:ln w="9525">
            <a:noFill/>
            <a:miter lim="800000"/>
            <a:headEnd/>
            <a:tailEnd/>
          </a:ln>
          <a:effectLst/>
        </p:spPr>
        <p:txBody>
          <a:bodyPr vert="horz" wrap="square" lIns="91320" tIns="45660" rIns="91320" bIns="45660" numCol="1" anchor="b"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75781" name="Rectangle 5"/>
          <p:cNvSpPr>
            <a:spLocks noGrp="1" noChangeArrowheads="1"/>
          </p:cNvSpPr>
          <p:nvPr>
            <p:ph type="sldNum" sz="quarter" idx="3"/>
          </p:nvPr>
        </p:nvSpPr>
        <p:spPr bwMode="auto">
          <a:xfrm>
            <a:off x="3971081" y="8904290"/>
            <a:ext cx="3037735" cy="466712"/>
          </a:xfrm>
          <a:prstGeom prst="rect">
            <a:avLst/>
          </a:prstGeom>
          <a:noFill/>
          <a:ln w="9525">
            <a:noFill/>
            <a:miter lim="800000"/>
            <a:headEnd/>
            <a:tailEnd/>
          </a:ln>
          <a:effectLst/>
        </p:spPr>
        <p:txBody>
          <a:bodyPr vert="horz" wrap="square" lIns="91320" tIns="45660" rIns="91320" bIns="45660" numCol="1" anchor="b" anchorCtr="0" compatLnSpc="1">
            <a:prstTxWarp prst="textNoShape">
              <a:avLst/>
            </a:prstTxWarp>
          </a:bodyPr>
          <a:lstStyle>
            <a:lvl1pPr algn="r">
              <a:spcBef>
                <a:spcPct val="0"/>
              </a:spcBef>
              <a:defRPr sz="1200" b="0">
                <a:solidFill>
                  <a:schemeClr val="tx1"/>
                </a:solidFill>
              </a:defRPr>
            </a:lvl1pPr>
          </a:lstStyle>
          <a:p>
            <a:pPr>
              <a:defRPr/>
            </a:pPr>
            <a:fld id="{476931DA-CF1C-4816-A281-4650ABB58C27}" type="slidenum">
              <a:rPr lang="fr-FR"/>
              <a:pPr>
                <a:defRPr/>
              </a:pPr>
              <a:t>‹#›</a:t>
            </a:fld>
            <a:endParaRPr lang="fr-FR" dirty="0"/>
          </a:p>
        </p:txBody>
      </p:sp>
    </p:spTree>
    <p:extLst>
      <p:ext uri="{BB962C8B-B14F-4D97-AF65-F5344CB8AC3E}">
        <p14:creationId xmlns:p14="http://schemas.microsoft.com/office/powerpoint/2010/main" val="1589209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7735" cy="466712"/>
          </a:xfrm>
          <a:prstGeom prst="rect">
            <a:avLst/>
          </a:prstGeom>
          <a:noFill/>
          <a:ln w="9525">
            <a:noFill/>
            <a:miter lim="800000"/>
            <a:headEnd/>
            <a:tailEnd/>
          </a:ln>
          <a:effectLst/>
        </p:spPr>
        <p:txBody>
          <a:bodyPr vert="horz" wrap="square" lIns="91320" tIns="45660" rIns="91320" bIns="45660" numCol="1" anchor="t"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9219" name="Rectangle 3"/>
          <p:cNvSpPr>
            <a:spLocks noGrp="1" noChangeArrowheads="1"/>
          </p:cNvSpPr>
          <p:nvPr>
            <p:ph type="dt" idx="1"/>
          </p:nvPr>
        </p:nvSpPr>
        <p:spPr bwMode="auto">
          <a:xfrm>
            <a:off x="3971081" y="0"/>
            <a:ext cx="3037735" cy="466712"/>
          </a:xfrm>
          <a:prstGeom prst="rect">
            <a:avLst/>
          </a:prstGeom>
          <a:noFill/>
          <a:ln w="9525">
            <a:noFill/>
            <a:miter lim="800000"/>
            <a:headEnd/>
            <a:tailEnd/>
          </a:ln>
          <a:effectLst/>
        </p:spPr>
        <p:txBody>
          <a:bodyPr vert="horz" wrap="square" lIns="91320" tIns="45660" rIns="91320" bIns="45660" numCol="1" anchor="t" anchorCtr="0" compatLnSpc="1">
            <a:prstTxWarp prst="textNoShape">
              <a:avLst/>
            </a:prstTxWarp>
          </a:bodyPr>
          <a:lstStyle>
            <a:lvl1pPr algn="r">
              <a:spcBef>
                <a:spcPct val="0"/>
              </a:spcBef>
              <a:defRPr sz="1200" b="0">
                <a:solidFill>
                  <a:schemeClr val="tx1"/>
                </a:solidFill>
              </a:defRPr>
            </a:lvl1pPr>
          </a:lstStyle>
          <a:p>
            <a:pPr>
              <a:defRPr/>
            </a:pPr>
            <a:endParaRPr lang="fr-FR" dirty="0"/>
          </a:p>
        </p:txBody>
      </p:sp>
      <p:sp>
        <p:nvSpPr>
          <p:cNvPr id="107524" name="Rectangle 4"/>
          <p:cNvSpPr>
            <a:spLocks noGrp="1" noRot="1" noChangeAspect="1" noChangeArrowheads="1" noTextEdit="1"/>
          </p:cNvSpPr>
          <p:nvPr>
            <p:ph type="sldImg" idx="2"/>
          </p:nvPr>
        </p:nvSpPr>
        <p:spPr bwMode="auto">
          <a:xfrm>
            <a:off x="1162050" y="704850"/>
            <a:ext cx="4686300" cy="3514725"/>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01992" y="4452944"/>
            <a:ext cx="5606418" cy="4214794"/>
          </a:xfrm>
          <a:prstGeom prst="rect">
            <a:avLst/>
          </a:prstGeom>
          <a:noFill/>
          <a:ln w="9525">
            <a:noFill/>
            <a:miter lim="800000"/>
            <a:headEnd/>
            <a:tailEnd/>
          </a:ln>
          <a:effectLst/>
        </p:spPr>
        <p:txBody>
          <a:bodyPr vert="horz" wrap="square" lIns="91320" tIns="45660" rIns="91320" bIns="4566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9222" name="Rectangle 6"/>
          <p:cNvSpPr>
            <a:spLocks noGrp="1" noChangeArrowheads="1"/>
          </p:cNvSpPr>
          <p:nvPr>
            <p:ph type="ftr" sz="quarter" idx="4"/>
          </p:nvPr>
        </p:nvSpPr>
        <p:spPr bwMode="auto">
          <a:xfrm>
            <a:off x="0" y="8904290"/>
            <a:ext cx="3037735" cy="466712"/>
          </a:xfrm>
          <a:prstGeom prst="rect">
            <a:avLst/>
          </a:prstGeom>
          <a:noFill/>
          <a:ln w="9525">
            <a:noFill/>
            <a:miter lim="800000"/>
            <a:headEnd/>
            <a:tailEnd/>
          </a:ln>
          <a:effectLst/>
        </p:spPr>
        <p:txBody>
          <a:bodyPr vert="horz" wrap="square" lIns="91320" tIns="45660" rIns="91320" bIns="45660" numCol="1" anchor="b" anchorCtr="0" compatLnSpc="1">
            <a:prstTxWarp prst="textNoShape">
              <a:avLst/>
            </a:prstTxWarp>
          </a:bodyPr>
          <a:lstStyle>
            <a:lvl1pPr algn="l">
              <a:spcBef>
                <a:spcPct val="0"/>
              </a:spcBef>
              <a:defRPr sz="1200" b="0">
                <a:solidFill>
                  <a:schemeClr val="tx1"/>
                </a:solidFill>
              </a:defRPr>
            </a:lvl1pPr>
          </a:lstStyle>
          <a:p>
            <a:pPr>
              <a:defRPr/>
            </a:pPr>
            <a:endParaRPr lang="fr-FR" dirty="0"/>
          </a:p>
        </p:txBody>
      </p:sp>
      <p:sp>
        <p:nvSpPr>
          <p:cNvPr id="9223" name="Rectangle 7"/>
          <p:cNvSpPr>
            <a:spLocks noGrp="1" noChangeArrowheads="1"/>
          </p:cNvSpPr>
          <p:nvPr>
            <p:ph type="sldNum" sz="quarter" idx="5"/>
          </p:nvPr>
        </p:nvSpPr>
        <p:spPr bwMode="auto">
          <a:xfrm>
            <a:off x="3971081" y="8904290"/>
            <a:ext cx="3037735" cy="466712"/>
          </a:xfrm>
          <a:prstGeom prst="rect">
            <a:avLst/>
          </a:prstGeom>
          <a:noFill/>
          <a:ln w="9525">
            <a:noFill/>
            <a:miter lim="800000"/>
            <a:headEnd/>
            <a:tailEnd/>
          </a:ln>
          <a:effectLst/>
        </p:spPr>
        <p:txBody>
          <a:bodyPr vert="horz" wrap="square" lIns="91320" tIns="45660" rIns="91320" bIns="45660" numCol="1" anchor="b" anchorCtr="0" compatLnSpc="1">
            <a:prstTxWarp prst="textNoShape">
              <a:avLst/>
            </a:prstTxWarp>
          </a:bodyPr>
          <a:lstStyle>
            <a:lvl1pPr algn="r">
              <a:spcBef>
                <a:spcPct val="0"/>
              </a:spcBef>
              <a:defRPr sz="1200" b="0">
                <a:solidFill>
                  <a:schemeClr val="tx1"/>
                </a:solidFill>
              </a:defRPr>
            </a:lvl1pPr>
          </a:lstStyle>
          <a:p>
            <a:pPr>
              <a:defRPr/>
            </a:pPr>
            <a:fld id="{4F5FAC2B-B40B-422F-AF05-F90A67C617C0}" type="slidenum">
              <a:rPr lang="fr-FR"/>
              <a:pPr>
                <a:defRPr/>
              </a:pPr>
              <a:t>‹#›</a:t>
            </a:fld>
            <a:endParaRPr lang="fr-FR" dirty="0"/>
          </a:p>
        </p:txBody>
      </p:sp>
    </p:spTree>
    <p:extLst>
      <p:ext uri="{BB962C8B-B14F-4D97-AF65-F5344CB8AC3E}">
        <p14:creationId xmlns:p14="http://schemas.microsoft.com/office/powerpoint/2010/main" val="21236358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4406D70-4D50-42A7-849E-8E135200C9DC}" type="slidenum">
              <a:rPr lang="fr-FR" smtClean="0"/>
              <a:pPr/>
              <a:t>1</a:t>
            </a:fld>
            <a:endParaRPr lang="fr-FR"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ADBF0A54-4812-4204-9E1F-60311F38926B}" type="slidenum">
              <a:rPr lang="fr-FR" smtClean="0"/>
              <a:pPr/>
              <a:t>2</a:t>
            </a:fld>
            <a:endParaRPr lang="fr-FR" dirty="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F5FAC2B-B40B-422F-AF05-F90A67C617C0}" type="slidenum">
              <a:rPr lang="fr-FR" smtClean="0"/>
              <a:pPr>
                <a:defRPr/>
              </a:pPr>
              <a:t>11</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F5FAC2B-B40B-422F-AF05-F90A67C617C0}" type="slidenum">
              <a:rPr lang="fr-FR" smtClean="0"/>
              <a:pPr>
                <a:defRPr/>
              </a:pPr>
              <a:t>56</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54406D70-4D50-42A7-849E-8E135200C9DC}" type="slidenum">
              <a:rPr lang="fr-FR" smtClean="0"/>
              <a:pPr/>
              <a:t>64</a:t>
            </a:fld>
            <a:endParaRPr lang="fr-FR" dirty="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grpSp>
        <p:nvGrpSpPr>
          <p:cNvPr id="20" name="Group 17"/>
          <p:cNvGrpSpPr>
            <a:grpSpLocks noChangeAspect="1"/>
          </p:cNvGrpSpPr>
          <p:nvPr/>
        </p:nvGrpSpPr>
        <p:grpSpPr bwMode="auto">
          <a:xfrm>
            <a:off x="381000" y="3810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22"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23"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24"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25"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26"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27"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0"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1"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32"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33"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34"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35"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36"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37"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38" name="Picture 2" descr="Ipsos Public Affairs"/>
          <p:cNvPicPr>
            <a:picLocks noChangeAspect="1" noChangeArrowheads="1"/>
          </p:cNvPicPr>
          <p:nvPr/>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tx2"/>
        </a:solidFill>
        <a:effectLst/>
      </p:bgPr>
    </p:bg>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0" y="560388"/>
            <a:ext cx="9148763" cy="6300787"/>
            <a:chOff x="0" y="353"/>
            <a:chExt cx="5763" cy="3969"/>
          </a:xfrm>
        </p:grpSpPr>
        <p:sp>
          <p:nvSpPr>
            <p:cNvPr id="5" name="Freeform 4"/>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30000"/>
                </a:srgbClr>
              </a:solidFill>
              <a:round/>
              <a:headEnd/>
              <a:tailEnd/>
            </a:ln>
            <a:effectLst/>
            <a:extLst/>
          </p:spPr>
          <p:txBody>
            <a:bodyPr/>
            <a:lstStyle/>
            <a:p>
              <a:pPr>
                <a:defRPr/>
              </a:pPr>
              <a:endParaRPr lang="en-US" dirty="0"/>
            </a:p>
          </p:txBody>
        </p:sp>
        <p:sp>
          <p:nvSpPr>
            <p:cNvPr id="6" name="Freeform 5"/>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9" name="Freeform 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grpSp>
        <p:nvGrpSpPr>
          <p:cNvPr id="10" name="Group 18"/>
          <p:cNvGrpSpPr>
            <a:grpSpLocks noChangeAspect="1"/>
          </p:cNvGrpSpPr>
          <p:nvPr userDrawn="1"/>
        </p:nvGrpSpPr>
        <p:grpSpPr bwMode="auto">
          <a:xfrm>
            <a:off x="150813" y="150813"/>
            <a:ext cx="522287" cy="468312"/>
            <a:chOff x="1352" y="681"/>
            <a:chExt cx="3519" cy="3153"/>
          </a:xfrm>
        </p:grpSpPr>
        <p:sp>
          <p:nvSpPr>
            <p:cNvPr id="1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2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9644B71C-C1A5-43C6-A8F3-D6328893C3C9}" type="slidenum">
              <a:rPr lang="de-DE"/>
              <a:pPr>
                <a:defRPr/>
              </a:pPr>
              <a:t>‹#›</a:t>
            </a:fld>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tx2"/>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54DFC88B-E666-44C9-9BA9-D03DFEA80DC6}" type="slidenum">
              <a:rPr lang="de-DE"/>
              <a:pPr>
                <a:defRPr/>
              </a:pPr>
              <a:t>‹#›</a:t>
            </a:fld>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tx2"/>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2"/>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58595B">
                <a:alpha val="20000"/>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58595B">
                <a:alpha val="20000"/>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78127B2E-F263-42DD-B345-318F29594570}" type="slidenum">
              <a:rPr lang="de-DE"/>
              <a:pPr>
                <a:defRPr/>
              </a:pPr>
              <a:t>‹#›</a:t>
            </a:fld>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tx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1"/>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5E4DEE58-9EE5-4A8C-96CB-AF10F07CBD72}" type="slidenum">
              <a:rPr lang="de-DE"/>
              <a:pPr>
                <a:defRPr/>
              </a:pPr>
              <a:t>‹#›</a:t>
            </a:fld>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1"/>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865F4422-B836-444E-BA3B-0E4A1EC74B93}" type="slidenum">
              <a:rPr lang="de-DE"/>
              <a:pPr>
                <a:defRPr/>
              </a:pPr>
              <a:t>‹#›</a:t>
            </a:fld>
            <a:endParaRPr lang="de-D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1"/>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1"/>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rgbClr val="008E94">
                <a:alpha val="20000"/>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1"/>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rgbClr val="008E94">
                <a:alpha val="20000"/>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10737DD4-6D0F-4D47-BA48-C965EA994801}" type="slidenum">
              <a:rPr lang="de-DE"/>
              <a:pPr>
                <a:defRPr/>
              </a:pPr>
              <a:t>‹#›</a:t>
            </a:fld>
            <a:endParaRPr lang="de-D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1"/>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and Contact">
    <p:bg>
      <p:bgPr>
        <a:solidFill>
          <a:schemeClr val="bg2"/>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560388"/>
            <a:ext cx="9148763" cy="6300787"/>
            <a:chOff x="0" y="353"/>
            <a:chExt cx="5763" cy="3969"/>
          </a:xfrm>
        </p:grpSpPr>
        <p:sp>
          <p:nvSpPr>
            <p:cNvPr id="5" name="Freeform 4"/>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6" name="Freeform 5"/>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9" name="Freeform 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grpSp>
        <p:nvGrpSpPr>
          <p:cNvPr id="10" name="Group 18"/>
          <p:cNvGrpSpPr>
            <a:grpSpLocks noChangeAspect="1"/>
          </p:cNvGrpSpPr>
          <p:nvPr/>
        </p:nvGrpSpPr>
        <p:grpSpPr bwMode="auto">
          <a:xfrm>
            <a:off x="150813" y="150813"/>
            <a:ext cx="522287" cy="468312"/>
            <a:chOff x="1352" y="681"/>
            <a:chExt cx="3519" cy="3153"/>
          </a:xfrm>
        </p:grpSpPr>
        <p:sp>
          <p:nvSpPr>
            <p:cNvPr id="1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2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grpSp>
        <p:nvGrpSpPr>
          <p:cNvPr id="26" name="Group 25"/>
          <p:cNvGrpSpPr>
            <a:grpSpLocks/>
          </p:cNvGrpSpPr>
          <p:nvPr/>
        </p:nvGrpSpPr>
        <p:grpSpPr bwMode="auto">
          <a:xfrm>
            <a:off x="0" y="560388"/>
            <a:ext cx="9148763" cy="6300787"/>
            <a:chOff x="0" y="353"/>
            <a:chExt cx="5763" cy="3969"/>
          </a:xfrm>
        </p:grpSpPr>
        <p:sp>
          <p:nvSpPr>
            <p:cNvPr id="27" name="Freeform 26"/>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28" name="Freeform 27"/>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29" name="Freeform 2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grpSp>
        <p:nvGrpSpPr>
          <p:cNvPr id="30" name="Group 18"/>
          <p:cNvGrpSpPr>
            <a:grpSpLocks noChangeAspect="1"/>
          </p:cNvGrpSpPr>
          <p:nvPr/>
        </p:nvGrpSpPr>
        <p:grpSpPr bwMode="auto">
          <a:xfrm>
            <a:off x="150813" y="150813"/>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3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3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3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4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4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4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4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D3D5FBD1-7CE8-4CEB-A6E5-689B6AEC32D6}" type="slidenum">
              <a:rPr lang="en-US"/>
              <a:pPr>
                <a:defRPr/>
              </a:pPr>
              <a:t>‹#›</a:t>
            </a:fld>
            <a:endParaRPr lang="en-U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2"/>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2A04953C-CCC5-4498-9DEC-4B15C6EC4395}" type="slidenum">
              <a:rPr lang="de-DE"/>
              <a:pPr>
                <a:defRPr/>
              </a:pPr>
              <a:t>‹#›</a:t>
            </a:fld>
            <a:endParaRPr lang="de-D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2"/>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5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5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DF87C15D-18D9-4339-BFDD-ED22D918B584}" type="slidenum">
              <a:rPr lang="de-DE"/>
              <a:pPr>
                <a:defRPr/>
              </a:pPr>
              <a:t>‹#›</a:t>
            </a:fld>
            <a:endParaRPr lang="de-D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FBB040">
                <a:alpha val="5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FBB040">
                <a:alpha val="5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A34E257C-2C9F-4302-9398-446293E33090}" type="slidenum">
              <a:rPr lang="de-DE"/>
              <a:pPr>
                <a:defRPr/>
              </a:pPr>
              <a:t>‹#›</a:t>
            </a:fld>
            <a:endParaRPr lang="de-D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3"/>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7" name="Group 18"/>
          <p:cNvGrpSpPr>
            <a:grpSpLocks noChangeAspect="1"/>
          </p:cNvGrpSpPr>
          <p:nvPr userDrawn="1"/>
        </p:nvGrpSpPr>
        <p:grpSpPr bwMode="auto">
          <a:xfrm>
            <a:off x="150813" y="150813"/>
            <a:ext cx="522287" cy="468312"/>
            <a:chOff x="1352" y="681"/>
            <a:chExt cx="3519" cy="3153"/>
          </a:xfrm>
        </p:grpSpPr>
        <p:sp>
          <p:nvSpPr>
            <p:cNvPr id="8"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9"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0"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1"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2"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3"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4"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5"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6"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7"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8"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9"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0"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1"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2"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26"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3"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D6E9DF0E-4E8C-44CC-A252-9AAEE9FE240F}" type="slidenum">
              <a:rPr lang="de-DE"/>
              <a:pPr>
                <a:defRPr/>
              </a:pPr>
              <a:t>‹#›</a:t>
            </a:fld>
            <a:endParaRPr lang="de-DE"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3"/>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4558EC7F-64AA-4F58-ACB4-6FB3B727C171}" type="slidenum">
              <a:rPr lang="de-DE"/>
              <a:pPr>
                <a:defRPr/>
              </a:pPr>
              <a:t>‹#›</a:t>
            </a:fld>
            <a:endParaRPr lang="de-DE"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3"/>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3"/>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ED6737">
                <a:alpha val="3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3"/>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ED6737">
                <a:alpha val="3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A3C85FE2-BC1A-403F-8CF4-05DCCDD92B64}" type="slidenum">
              <a:rPr lang="de-DE"/>
              <a:pPr>
                <a:defRPr/>
              </a:pPr>
              <a:t>‹#›</a:t>
            </a:fld>
            <a:endParaRPr lang="de-DE"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3"/>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bg2"/>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a:defRPr/>
            </a:pPr>
            <a:endParaRPr lang="en-US" dirty="0"/>
          </a:p>
        </p:txBody>
      </p:sp>
      <p:sp>
        <p:nvSpPr>
          <p:cNvPr id="7"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a:defRPr/>
            </a:pPr>
            <a:endParaRPr lang="en-US" dirty="0"/>
          </a:p>
        </p:txBody>
      </p:sp>
      <p:sp>
        <p:nvSpPr>
          <p:cNvPr id="8"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5"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26"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27"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a:defRPr/>
            </a:pPr>
            <a:endParaRPr lang="en-US" dirty="0"/>
          </a:p>
        </p:txBody>
      </p:sp>
      <p:sp>
        <p:nvSpPr>
          <p:cNvPr id="28"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a:defRPr/>
            </a:pPr>
            <a:endParaRPr lang="en-US" dirty="0"/>
          </a:p>
        </p:txBody>
      </p:sp>
      <p:sp>
        <p:nvSpPr>
          <p:cNvPr id="29"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30" name="Group 18"/>
          <p:cNvGrpSpPr>
            <a:grpSpLocks noChangeAspect="1"/>
          </p:cNvGrpSpPr>
          <p:nvPr/>
        </p:nvGrpSpPr>
        <p:grpSpPr bwMode="auto">
          <a:xfrm>
            <a:off x="150813" y="150813"/>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3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3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3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4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4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4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4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46" name="Picture 2" descr="Public Affairs_white"/>
          <p:cNvPicPr>
            <a:picLocks noChangeAspect="1" noChangeArrowheads="1"/>
          </p:cNvPicPr>
          <p:nvPr/>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47"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B3103481-449F-45F1-932E-0FB2320DA900}" type="slidenum">
              <a:rPr lang="en-US"/>
              <a:pPr>
                <a:defRPr/>
              </a:pPr>
              <a:t>‹#›</a:t>
            </a:fld>
            <a:endParaRPr lang="en-US" dirty="0"/>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4"/>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DE92F4EF-E6D4-404E-A938-3534F9DB5A2C}" type="slidenum">
              <a:rPr lang="de-DE"/>
              <a:pPr>
                <a:defRPr/>
              </a:pPr>
              <a:t>‹#›</a:t>
            </a:fld>
            <a:endParaRPr lang="de-DE"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4"/>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E801BC89-F4B3-4A3A-9344-6770BF070DE7}" type="slidenum">
              <a:rPr lang="de-DE"/>
              <a:pPr>
                <a:defRPr/>
              </a:pPr>
              <a:t>‹#›</a:t>
            </a:fld>
            <a:endParaRPr lang="de-DE"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4"/>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4"/>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8CCDD">
                <a:alpha val="5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4"/>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8CCDD">
                <a:alpha val="5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90732160-B316-4434-B753-D70BF8F08611}" type="slidenum">
              <a:rPr lang="de-DE"/>
              <a:pPr>
                <a:defRPr/>
              </a:pPr>
              <a:t>‹#›</a:t>
            </a:fld>
            <a:endParaRPr lang="de-DE"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4"/>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5"/>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9525">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19B0A841-2E7A-4C9F-AA91-A14B2E4D6CCC}" type="slidenum">
              <a:rPr lang="de-DE"/>
              <a:pPr>
                <a:defRPr/>
              </a:pPr>
              <a:t>‹#›</a:t>
            </a:fld>
            <a:endParaRPr lang="de-D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5"/>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5123F192-E2A4-4A37-B410-AAF818A7EC6D}" type="slidenum">
              <a:rPr lang="de-DE"/>
              <a:pPr>
                <a:defRPr/>
              </a:pPr>
              <a:t>‹#›</a:t>
            </a:fld>
            <a:endParaRPr lang="de-DE"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5"/>
          </a:solidFill>
          <a:ln>
            <a:noFill/>
          </a:ln>
        </p:spPr>
        <p:txBody>
          <a:bodyPr/>
          <a:lstStyle/>
          <a:p>
            <a:pPr>
              <a:defRPr/>
            </a:pPr>
            <a:endParaRPr lang="en-US" dirty="0"/>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5"/>
          </a:solidFill>
          <a:ln>
            <a:noFill/>
          </a:ln>
        </p:spPr>
        <p:txBody>
          <a:bodyPr/>
          <a:lstStyle/>
          <a:p>
            <a:pPr>
              <a:defRPr/>
            </a:pPr>
            <a:endParaRPr lang="en-US" dirty="0"/>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1C46B">
                <a:alpha val="50196"/>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5"/>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1C46B">
                <a:alpha val="50196"/>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B8A7BC79-299B-4067-8260-A247CE7653D6}" type="slidenum">
              <a:rPr lang="de-DE"/>
              <a:pPr>
                <a:defRPr/>
              </a:pPr>
              <a:t>‹#›</a:t>
            </a:fld>
            <a:endParaRPr lang="de-DE"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5"/>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21"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22"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sp>
        <p:nvSpPr>
          <p:cNvPr id="23"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24"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grpSp>
        <p:nvGrpSpPr>
          <p:cNvPr id="25" name="Group 18"/>
          <p:cNvGrpSpPr>
            <a:grpSpLocks noChangeAspect="1"/>
          </p:cNvGrpSpPr>
          <p:nvPr/>
        </p:nvGrpSpPr>
        <p:grpSpPr bwMode="auto">
          <a:xfrm>
            <a:off x="150813" y="150813"/>
            <a:ext cx="522287"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1"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42"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43"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sp>
        <p:nvSpPr>
          <p:cNvPr id="44"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45"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a:defRPr/>
            </a:pPr>
            <a:endParaRPr lang="en-US" dirty="0"/>
          </a:p>
        </p:txBody>
      </p:sp>
      <p:pic>
        <p:nvPicPr>
          <p:cNvPr id="46" name="Picture 2" descr="Public Affairs"/>
          <p:cNvPicPr>
            <a:picLocks noChangeAspect="1" noChangeArrowheads="1"/>
          </p:cNvPicPr>
          <p:nvPr/>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7"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48"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E62D26FC-BA98-41D3-876A-4DAF0CE9D24B}" type="slidenum">
              <a:rPr lang="en-US"/>
              <a:pPr>
                <a:defRPr/>
              </a:pPr>
              <a:t>‹#›</a:t>
            </a:fld>
            <a:endParaRPr lang="en-US" dirty="0"/>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59263" y="377825"/>
            <a:ext cx="4725987" cy="539750"/>
          </a:xfrm>
          <a:prstGeom prst="rect">
            <a:avLst/>
          </a:prstGeom>
          <a:noFill/>
          <a:ln w="9525">
            <a:noFill/>
            <a:miter lim="800000"/>
            <a:headEnd/>
            <a:tailEnd/>
          </a:ln>
        </p:spPr>
      </p:pic>
      <p:pic>
        <p:nvPicPr>
          <p:cNvPr id="21" name="Picture 107" descr="Construction Hat and Plans"/>
          <p:cNvPicPr>
            <a:picLocks noChangeAspect="1" noChangeArrowheads="1"/>
          </p:cNvPicPr>
          <p:nvPr userDrawn="1"/>
        </p:nvPicPr>
        <p:blipFill>
          <a:blip r:embed="rId3" cstate="print"/>
          <a:srcRect/>
          <a:stretch>
            <a:fillRect/>
          </a:stretch>
        </p:blipFill>
        <p:spPr bwMode="auto">
          <a:xfrm>
            <a:off x="6670675" y="4519613"/>
            <a:ext cx="2473325" cy="1700212"/>
          </a:xfrm>
          <a:prstGeom prst="rect">
            <a:avLst/>
          </a:prstGeom>
          <a:noFill/>
          <a:ln w="9525">
            <a:noFill/>
            <a:miter lim="800000"/>
            <a:headEnd/>
            <a:tailEnd/>
          </a:ln>
        </p:spPr>
      </p:pic>
      <p:pic>
        <p:nvPicPr>
          <p:cNvPr id="22" name="Picture 108" descr="Architect at computer"/>
          <p:cNvPicPr>
            <a:picLocks noChangeAspect="1" noChangeArrowheads="1"/>
          </p:cNvPicPr>
          <p:nvPr userDrawn="1"/>
        </p:nvPicPr>
        <p:blipFill>
          <a:blip r:embed="rId4" cstate="print"/>
          <a:srcRect/>
          <a:stretch>
            <a:fillRect/>
          </a:stretch>
        </p:blipFill>
        <p:spPr bwMode="auto">
          <a:xfrm>
            <a:off x="2125663" y="4519613"/>
            <a:ext cx="2559050" cy="1700212"/>
          </a:xfrm>
          <a:prstGeom prst="rect">
            <a:avLst/>
          </a:prstGeom>
          <a:noFill/>
          <a:ln w="9525">
            <a:noFill/>
            <a:miter lim="800000"/>
            <a:headEnd/>
            <a:tailEnd/>
          </a:ln>
        </p:spPr>
      </p:pic>
      <p:pic>
        <p:nvPicPr>
          <p:cNvPr id="23" name="Picture 109" descr="Architecture Work"/>
          <p:cNvPicPr>
            <a:picLocks noChangeAspect="1" noChangeArrowheads="1"/>
          </p:cNvPicPr>
          <p:nvPr userDrawn="1"/>
        </p:nvPicPr>
        <p:blipFill>
          <a:blip r:embed="rId5" cstate="print"/>
          <a:srcRect/>
          <a:stretch>
            <a:fillRect/>
          </a:stretch>
        </p:blipFill>
        <p:spPr bwMode="auto">
          <a:xfrm>
            <a:off x="4556125" y="4519613"/>
            <a:ext cx="2273300" cy="1700212"/>
          </a:xfrm>
          <a:prstGeom prst="rect">
            <a:avLst/>
          </a:prstGeom>
          <a:noFill/>
          <a:ln w="9525">
            <a:noFill/>
            <a:miter lim="800000"/>
            <a:headEnd/>
            <a:tailEnd/>
          </a:ln>
        </p:spPr>
      </p:pic>
      <p:pic>
        <p:nvPicPr>
          <p:cNvPr id="24" name="Picture 110" descr="Architect at plans"/>
          <p:cNvPicPr>
            <a:picLocks noChangeAspect="1" noChangeArrowheads="1"/>
          </p:cNvPicPr>
          <p:nvPr userDrawn="1"/>
        </p:nvPicPr>
        <p:blipFill>
          <a:blip r:embed="rId6" cstate="print"/>
          <a:srcRect/>
          <a:stretch>
            <a:fillRect/>
          </a:stretch>
        </p:blipFill>
        <p:spPr bwMode="auto">
          <a:xfrm>
            <a:off x="0" y="4481513"/>
            <a:ext cx="2227263" cy="1700212"/>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en-US" noProof="0" smtClean="0"/>
              <a:t>Click to edit Master title style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6"/>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a:defRPr/>
            </a:pPr>
            <a:endParaRPr lang="en-US" dirty="0"/>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a:defRPr/>
            </a:pPr>
            <a:endParaRPr lang="en-US" dirty="0"/>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25"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669B28B0-A6CC-4D5B-B76F-BA2C86A0AB94}" type="slidenum">
              <a:rPr lang="de-DE"/>
              <a:pPr>
                <a:defRPr/>
              </a:pPr>
              <a:t>‹#›</a:t>
            </a:fld>
            <a:endParaRPr lang="de-DE"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6"/>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a:defRPr/>
            </a:pPr>
            <a:endParaRPr lang="en-US" dirty="0"/>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a:defRPr/>
            </a:pPr>
            <a:endParaRPr lang="en-US" dirty="0"/>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a:defRPr/>
            </a:pPr>
            <a:endParaRPr lang="en-US" dirty="0"/>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a:defRPr/>
            </a:pPr>
            <a:endParaRPr lang="en-US" dirty="0"/>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a:defRPr/>
            </a:pPr>
            <a:endParaRPr lang="en-US" dirty="0"/>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en-US" noProof="0" smtClean="0"/>
              <a:t>Click to edit Master title style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dirty="0" smtClean="0"/>
          </a:p>
        </p:txBody>
      </p:sp>
      <p:sp>
        <p:nvSpPr>
          <p:cNvPr id="26" name="Foliennummernplatzhalter 5"/>
          <p:cNvSpPr>
            <a:spLocks noGrp="1"/>
          </p:cNvSpPr>
          <p:nvPr>
            <p:ph type="sldNum" sz="quarter" idx="10"/>
          </p:nvPr>
        </p:nvSpPr>
        <p:spPr>
          <a:xfrm>
            <a:off x="8689975" y="6565900"/>
            <a:ext cx="290513" cy="185738"/>
          </a:xfrm>
          <a:prstGeom prst="rect">
            <a:avLst/>
          </a:prstGeom>
        </p:spPr>
        <p:txBody>
          <a:bodyPr wrap="none" lIns="0" tIns="0" rIns="0" bIns="0" anchor="b" anchorCtr="0">
            <a:spAutoFit/>
          </a:bodyPr>
          <a:lstStyle>
            <a:lvl1pPr algn="r">
              <a:defRPr sz="1200" b="1" smtClean="0">
                <a:solidFill>
                  <a:schemeClr val="bg1"/>
                </a:solidFill>
              </a:defRPr>
            </a:lvl1pPr>
          </a:lstStyle>
          <a:p>
            <a:pPr>
              <a:defRPr/>
            </a:pPr>
            <a:fld id="{96E869D2-AB59-4594-AF95-EA87204A3162}" type="slidenum">
              <a:rPr lang="de-DE"/>
              <a:pPr>
                <a:defRPr/>
              </a:pPr>
              <a:t>‹#›</a:t>
            </a:fld>
            <a:endParaRPr lang="de-DE"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p:spPr>
        <p:txBody>
          <a:bodyPr/>
          <a:lstStyle/>
          <a:p>
            <a:pPr>
              <a:defRPr/>
            </a:pPr>
            <a:endParaRPr lang="en-US" dirty="0"/>
          </a:p>
        </p:txBody>
      </p:sp>
      <p:sp>
        <p:nvSpPr>
          <p:cNvPr id="23" name="Freeform 37"/>
          <p:cNvSpPr>
            <a:spLocks/>
          </p:cNvSpPr>
          <p:nvPr userDrawn="1"/>
        </p:nvSpPr>
        <p:spPr bwMode="auto">
          <a:xfrm rot="5400000">
            <a:off x="-446882" y="6106319"/>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a:lstStyle/>
          <a:p>
            <a:pPr>
              <a:defRPr/>
            </a:pPr>
            <a:endParaRPr lang="en-US" dirty="0"/>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p:spPr>
        <p:txBody>
          <a:bodyPr/>
          <a:lstStyle/>
          <a:p>
            <a:pPr>
              <a:defRPr/>
            </a:pPr>
            <a:endParaRPr lang="en-US" dirty="0"/>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a:defRPr sz="1200" dirty="0">
                <a:solidFill>
                  <a:schemeClr val="tx1"/>
                </a:solidFill>
              </a:defRPr>
            </a:lvl1pPr>
          </a:lstStyle>
          <a:p>
            <a:pPr>
              <a:defRPr/>
            </a:pPr>
            <a:endParaRPr lang="de-DE"/>
          </a:p>
        </p:txBody>
      </p:sp>
      <p:sp>
        <p:nvSpPr>
          <p:cNvPr id="27" name="Foliennummernplatzhalter 5"/>
          <p:cNvSpPr>
            <a:spLocks noGrp="1"/>
          </p:cNvSpPr>
          <p:nvPr>
            <p:ph type="sldNum" sz="quarter" idx="11"/>
          </p:nvPr>
        </p:nvSpPr>
        <p:spPr>
          <a:xfrm>
            <a:off x="8689975" y="6565900"/>
            <a:ext cx="290513" cy="185738"/>
          </a:xfrm>
          <a:prstGeom prst="rect">
            <a:avLst/>
          </a:prstGeom>
        </p:spPr>
        <p:txBody>
          <a:bodyPr wrap="none" lIns="0" tIns="0" rIns="0" bIns="0" anchor="b" anchorCtr="0">
            <a:spAutoFit/>
          </a:bodyPr>
          <a:lstStyle>
            <a:lvl1pPr algn="r">
              <a:defRPr sz="1200" b="1" smtClean="0"/>
            </a:lvl1pPr>
          </a:lstStyle>
          <a:p>
            <a:pPr>
              <a:defRPr/>
            </a:pPr>
            <a:fld id="{8E216E33-72BB-408B-A925-6F1A3D483180}" type="slidenum">
              <a:rPr lang="de-DE"/>
              <a:pPr>
                <a:defRPr/>
              </a:pPr>
              <a:t>‹#›</a:t>
            </a:fld>
            <a:endParaRPr lang="de-DE" dirty="0"/>
          </a:p>
        </p:txBody>
      </p:sp>
      <p:sp>
        <p:nvSpPr>
          <p:cNvPr id="28" name="Freeform 37"/>
          <p:cNvSpPr>
            <a:spLocks/>
          </p:cNvSpPr>
          <p:nvPr userDrawn="1"/>
        </p:nvSpPr>
        <p:spPr bwMode="auto">
          <a:xfrm>
            <a:off x="4876800"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a:lstStyle/>
          <a:p>
            <a:pPr>
              <a:defRPr/>
            </a:pPr>
            <a:endParaRPr lang="en-US"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30" name="TextBox 29"/>
          <p:cNvSpPr txBox="1"/>
          <p:nvPr userDrawn="1"/>
        </p:nvSpPr>
        <p:spPr>
          <a:xfrm>
            <a:off x="7918708" y="152400"/>
            <a:ext cx="1054519" cy="400110"/>
          </a:xfrm>
          <a:prstGeom prst="rect">
            <a:avLst/>
          </a:prstGeom>
          <a:noFill/>
        </p:spPr>
        <p:txBody>
          <a:bodyPr wrap="none" rtlCol="0">
            <a:spAutoFit/>
          </a:bodyPr>
          <a:lstStyle/>
          <a:p>
            <a:r>
              <a:rPr lang="en-US" sz="2000" i="0" dirty="0" smtClean="0">
                <a:solidFill>
                  <a:schemeClr val="tx1"/>
                </a:solidFill>
                <a:effectLst/>
                <a:latin typeface="+mn-lt"/>
              </a:rPr>
              <a:t>QU</a:t>
            </a:r>
            <a:r>
              <a:rPr lang="en-US" sz="2000" i="0" dirty="0" smtClean="0">
                <a:solidFill>
                  <a:schemeClr val="tx1"/>
                </a:solidFill>
                <a:effectLst/>
                <a:latin typeface="Calibri"/>
              </a:rPr>
              <a:t>É</a:t>
            </a:r>
            <a:r>
              <a:rPr lang="en-US" sz="2000" i="0" dirty="0" smtClean="0">
                <a:solidFill>
                  <a:schemeClr val="tx1"/>
                </a:solidFill>
                <a:effectLst/>
                <a:latin typeface="+mn-lt"/>
              </a:rPr>
              <a:t>BEC</a:t>
            </a:r>
            <a:endParaRPr lang="en-US" sz="2000" i="0" dirty="0">
              <a:solidFill>
                <a:schemeClr val="tx1"/>
              </a:solidFill>
              <a:effectLst/>
              <a:latin typeface="+mn-lt"/>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6"/>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p:bg>
      <p:bgPr>
        <a:solidFill>
          <a:schemeClr val="bg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20"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21"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22"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sp>
        <p:nvSpPr>
          <p:cNvPr id="23"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24"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grpSp>
        <p:nvGrpSpPr>
          <p:cNvPr id="25" name="Group 18"/>
          <p:cNvGrpSpPr>
            <a:grpSpLocks noChangeAspect="1"/>
          </p:cNvGrpSpPr>
          <p:nvPr/>
        </p:nvGrpSpPr>
        <p:grpSpPr bwMode="auto">
          <a:xfrm>
            <a:off x="150813" y="150813"/>
            <a:ext cx="522287"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a:defRPr/>
              </a:pPr>
              <a:endParaRPr lang="en-US" dirty="0"/>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a:defRPr/>
              </a:pPr>
              <a:endParaRPr lang="en-US" dirty="0"/>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a:defRPr/>
              </a:pPr>
              <a:endParaRPr lang="en-US" dirty="0"/>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a:defRPr/>
              </a:pPr>
              <a:endParaRPr lang="en-US" dirty="0"/>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a:defRPr/>
              </a:pPr>
              <a:endParaRPr lang="en-US" dirty="0"/>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a:defRPr/>
              </a:pPr>
              <a:endParaRPr lang="en-US" dirty="0"/>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a:defRPr/>
              </a:pPr>
              <a:endParaRPr lang="en-US" dirty="0"/>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a:defRPr/>
              </a:pPr>
              <a:endParaRPr lang="en-US" dirty="0"/>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a:defRPr/>
              </a:pPr>
              <a:endParaRPr lang="en-US" dirty="0"/>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a:defRPr/>
              </a:pPr>
              <a:endParaRPr lang="en-US" dirty="0"/>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a:defRPr/>
              </a:pPr>
              <a:endParaRPr lang="en-US" dirty="0"/>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a:defRPr/>
              </a:pPr>
              <a:endParaRPr lang="en-US" dirty="0"/>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a:defRPr/>
              </a:pPr>
              <a:endParaRPr lang="en-US" dirty="0"/>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a:defRPr/>
              </a:pPr>
              <a:endParaRPr lang="en-US" dirty="0"/>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a:defRPr/>
              </a:pPr>
              <a:endParaRPr lang="en-US" dirty="0"/>
            </a:p>
          </p:txBody>
        </p:sp>
      </p:grpSp>
      <p:sp>
        <p:nvSpPr>
          <p:cNvPr id="41"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a:defRPr/>
            </a:pPr>
            <a:endParaRPr lang="en-US" dirty="0"/>
          </a:p>
        </p:txBody>
      </p:sp>
      <p:sp>
        <p:nvSpPr>
          <p:cNvPr id="42"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a:defRPr/>
            </a:pPr>
            <a:endParaRPr lang="en-US" dirty="0"/>
          </a:p>
        </p:txBody>
      </p:sp>
      <p:sp>
        <p:nvSpPr>
          <p:cNvPr id="43"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sp>
        <p:nvSpPr>
          <p:cNvPr id="44"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a:defRPr/>
            </a:pPr>
            <a:endParaRPr lang="en-US" dirty="0"/>
          </a:p>
        </p:txBody>
      </p:sp>
      <p:sp>
        <p:nvSpPr>
          <p:cNvPr id="47"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p:spPr>
        <p:txBody>
          <a:bodyPr/>
          <a:lstStyle/>
          <a:p>
            <a:pPr>
              <a:defRPr/>
            </a:pPr>
            <a:endParaRPr lang="en-US" dirty="0"/>
          </a:p>
        </p:txBody>
      </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en-US" noProof="0" smtClean="0"/>
              <a:t>Click to edit Master text styles</a:t>
            </a:r>
          </a:p>
          <a:p>
            <a:pPr lvl="1"/>
            <a:r>
              <a:rPr lang="en-US" noProof="0" smtClean="0"/>
              <a:t>Second level</a:t>
            </a:r>
          </a:p>
          <a:p>
            <a:pPr lvl="2"/>
            <a:r>
              <a:rPr lang="en-US" noProof="0" smtClean="0"/>
              <a:t>Third level</a:t>
            </a: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76263" y="1758950"/>
            <a:ext cx="3949700" cy="4572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758950"/>
            <a:ext cx="3949700" cy="4572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E84053F0-905C-40F1-B0FA-CC2BA2A7F625}"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76263" y="1758950"/>
            <a:ext cx="39497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758950"/>
            <a:ext cx="394970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45A2F933-03F7-4A04-B83C-55931E20F0A4}"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C1EE8A3A-636C-4E59-8253-007D35BDC8B6}"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1638" y="219075"/>
            <a:ext cx="7297737" cy="762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576263" y="1758950"/>
            <a:ext cx="8051800" cy="4572000"/>
          </a:xfrm>
          <a:prstGeom prst="rect">
            <a:avLst/>
          </a:prstGeom>
        </p:spPr>
        <p:txBody>
          <a:bodyPr/>
          <a:lstStyle/>
          <a:p>
            <a:pPr lvl="0"/>
            <a:endParaRPr lang="en-US" noProof="0" dirty="0" smtClean="0"/>
          </a:p>
        </p:txBody>
      </p:sp>
      <p:sp>
        <p:nvSpPr>
          <p:cNvPr id="4" name="Rectangle 11"/>
          <p:cNvSpPr>
            <a:spLocks noGrp="1" noChangeArrowheads="1"/>
          </p:cNvSpPr>
          <p:nvPr>
            <p:ph type="sldNum" sz="quarter" idx="10"/>
          </p:nvPr>
        </p:nvSpPr>
        <p:spPr>
          <a:xfrm>
            <a:off x="8610600" y="6559550"/>
            <a:ext cx="409575" cy="304800"/>
          </a:xfrm>
          <a:prstGeom prst="rect">
            <a:avLst/>
          </a:prstGeom>
        </p:spPr>
        <p:txBody>
          <a:bodyPr/>
          <a:lstStyle>
            <a:lvl1pPr>
              <a:defRPr/>
            </a:lvl1pPr>
          </a:lstStyle>
          <a:p>
            <a:pPr>
              <a:defRPr/>
            </a:pPr>
            <a:fld id="{CDF1FC41-D719-4071-9DC2-E2C74F4175CD}"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5.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6.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7.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8.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43.xml"/><Relationship Id="rId5" Type="http://schemas.openxmlformats.org/officeDocument/2006/relationships/chart" Target="../charts/chart37.xml"/><Relationship Id="rId4" Type="http://schemas.openxmlformats.org/officeDocument/2006/relationships/chart" Target="../charts/char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43.xml"/></Relationships>
</file>

<file path=ppt/slides/_rels/slide51.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8"/>
          <p:cNvSpPr>
            <a:spLocks noGrp="1" noChangeArrowheads="1"/>
          </p:cNvSpPr>
          <p:nvPr>
            <p:ph type="ctrTitle"/>
          </p:nvPr>
        </p:nvSpPr>
        <p:spPr bwMode="auto">
          <a:xfrm>
            <a:off x="406400" y="2616298"/>
            <a:ext cx="8434388" cy="1538883"/>
          </a:xfrm>
          <a:noFill/>
          <a:ln>
            <a:miter lim="800000"/>
            <a:headEnd/>
            <a:tailEnd/>
          </a:ln>
        </p:spPr>
        <p:txBody>
          <a:bodyPr vert="horz" numCol="1" compatLnSpc="1">
            <a:prstTxWarp prst="textNoShape">
              <a:avLst/>
            </a:prstTxWarp>
          </a:bodyPr>
          <a:lstStyle/>
          <a:p>
            <a:pPr>
              <a:lnSpc>
                <a:spcPct val="100000"/>
              </a:lnSpc>
            </a:pPr>
            <a:r>
              <a:rPr lang="en-US" dirty="0" smtClean="0"/>
              <a:t>2014 Final Year Engineering Student Survey </a:t>
            </a:r>
            <a:br>
              <a:rPr lang="en-US" dirty="0" smtClean="0"/>
            </a:br>
            <a:r>
              <a:rPr lang="en-US" dirty="0" smtClean="0"/>
              <a:t>- </a:t>
            </a:r>
            <a:r>
              <a:rPr lang="en-US" dirty="0"/>
              <a:t>Québec </a:t>
            </a:r>
            <a:r>
              <a:rPr lang="en-US" dirty="0" smtClean="0"/>
              <a:t>Report</a:t>
            </a:r>
            <a:br>
              <a:rPr lang="en-US" dirty="0" smtClean="0"/>
            </a:br>
            <a:r>
              <a:rPr lang="en-US" sz="2800" dirty="0" smtClean="0"/>
              <a:t>Conducted by Ipsos Reid on behalf of Engineers Canada</a:t>
            </a:r>
            <a:endParaRPr lang="en-US" sz="3200" dirty="0" smtClean="0"/>
          </a:p>
        </p:txBody>
      </p:sp>
      <p:sp>
        <p:nvSpPr>
          <p:cNvPr id="75779" name="TextBox 8"/>
          <p:cNvSpPr txBox="1">
            <a:spLocks noChangeArrowheads="1"/>
          </p:cNvSpPr>
          <p:nvPr/>
        </p:nvSpPr>
        <p:spPr bwMode="auto">
          <a:xfrm>
            <a:off x="406400" y="6375400"/>
            <a:ext cx="4546600" cy="307975"/>
          </a:xfrm>
          <a:prstGeom prst="rect">
            <a:avLst/>
          </a:prstGeom>
          <a:noFill/>
          <a:ln w="9525">
            <a:noFill/>
            <a:miter lim="800000"/>
            <a:headEnd/>
            <a:tailEnd/>
          </a:ln>
        </p:spPr>
        <p:txBody>
          <a:bodyPr>
            <a:spAutoFit/>
          </a:bodyPr>
          <a:lstStyle/>
          <a:p>
            <a:pPr algn="l"/>
            <a:r>
              <a:rPr lang="en-US" sz="1400" dirty="0" smtClean="0">
                <a:solidFill>
                  <a:schemeClr val="tx1"/>
                </a:solidFill>
              </a:rPr>
              <a:t>May 2014</a:t>
            </a:r>
            <a:endParaRPr lang="en-US" sz="1400" dirty="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ctrTitle"/>
          </p:nvPr>
        </p:nvSpPr>
        <p:spPr bwMode="auto">
          <a:xfrm>
            <a:off x="144463" y="2686050"/>
            <a:ext cx="4416425" cy="1495425"/>
          </a:xfrm>
          <a:noFill/>
          <a:ln>
            <a:miter lim="800000"/>
            <a:headEnd/>
            <a:tailEnd/>
          </a:ln>
        </p:spPr>
        <p:txBody>
          <a:bodyPr vert="horz" numCol="1" compatLnSpc="1">
            <a:prstTxWarp prst="textNoShape">
              <a:avLst/>
            </a:prstTxWarp>
          </a:bodyPr>
          <a:lstStyle/>
          <a:p>
            <a:r>
              <a:rPr lang="en-US" dirty="0" smtClean="0"/>
              <a:t>Future Plans</a:t>
            </a:r>
          </a:p>
        </p:txBody>
      </p:sp>
      <p:sp>
        <p:nvSpPr>
          <p:cNvPr id="84995"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14807A98-4956-443B-A52B-7CE4931C7152}" type="slidenum">
              <a:rPr lang="en-US"/>
              <a:pPr/>
              <a:t>10</a:t>
            </a:fld>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 name="Text Box 29"/>
          <p:cNvSpPr txBox="1">
            <a:spLocks noChangeArrowheads="1"/>
          </p:cNvSpPr>
          <p:nvPr/>
        </p:nvSpPr>
        <p:spPr bwMode="auto">
          <a:xfrm>
            <a:off x="4895850" y="1894494"/>
            <a:ext cx="3829050" cy="307777"/>
          </a:xfrm>
          <a:prstGeom prst="rect">
            <a:avLst/>
          </a:prstGeom>
          <a:noFill/>
          <a:ln w="25400" algn="ctr">
            <a:noFill/>
            <a:miter lim="800000"/>
            <a:headEnd/>
            <a:tailEnd/>
          </a:ln>
        </p:spPr>
        <p:txBody>
          <a:bodyPr>
            <a:spAutoFit/>
          </a:bodyPr>
          <a:lstStyle/>
          <a:p>
            <a:r>
              <a:rPr lang="en-CA" sz="1400" dirty="0">
                <a:solidFill>
                  <a:srgbClr val="003399"/>
                </a:solidFill>
                <a:latin typeface="+mj-lt"/>
              </a:rPr>
              <a:t>Educational Intentions</a:t>
            </a:r>
          </a:p>
        </p:txBody>
      </p:sp>
      <p:sp>
        <p:nvSpPr>
          <p:cNvPr id="1028" name="Rectangle 27"/>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Plans After Graduation</a:t>
            </a:r>
          </a:p>
        </p:txBody>
      </p:sp>
      <p:graphicFrame>
        <p:nvGraphicFramePr>
          <p:cNvPr id="44" name="Object 3"/>
          <p:cNvGraphicFramePr>
            <a:graphicFrameLocks noGrp="1" noChangeAspect="1"/>
          </p:cNvGraphicFramePr>
          <p:nvPr>
            <p:ph idx="1"/>
            <p:extLst>
              <p:ext uri="{D42A27DB-BD31-4B8C-83A1-F6EECF244321}">
                <p14:modId xmlns:p14="http://schemas.microsoft.com/office/powerpoint/2010/main" val="3554427392"/>
              </p:ext>
            </p:extLst>
          </p:nvPr>
        </p:nvGraphicFramePr>
        <p:xfrm>
          <a:off x="184150" y="1906280"/>
          <a:ext cx="4584700" cy="4276824"/>
        </p:xfrm>
        <a:graphic>
          <a:graphicData uri="http://schemas.openxmlformats.org/drawingml/2006/chart">
            <c:chart xmlns:c="http://schemas.openxmlformats.org/drawingml/2006/chart" xmlns:r="http://schemas.openxmlformats.org/officeDocument/2006/relationships" r:id="rId3"/>
          </a:graphicData>
        </a:graphic>
      </p:graphicFrame>
      <p:sp>
        <p:nvSpPr>
          <p:cNvPr id="1029"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F4B0E91A-52E4-46AE-BC5D-8269CCBD0B20}" type="slidenum">
              <a:rPr lang="en-US"/>
              <a:pPr/>
              <a:t>11</a:t>
            </a:fld>
            <a:endParaRPr lang="en-US" dirty="0"/>
          </a:p>
        </p:txBody>
      </p:sp>
      <p:graphicFrame>
        <p:nvGraphicFramePr>
          <p:cNvPr id="45" name="Object 13"/>
          <p:cNvGraphicFramePr>
            <a:graphicFrameLocks noGrp="1" noChangeAspect="1"/>
          </p:cNvGraphicFramePr>
          <p:nvPr>
            <p:ph sz="half" idx="4294967295"/>
            <p:extLst>
              <p:ext uri="{D42A27DB-BD31-4B8C-83A1-F6EECF244321}">
                <p14:modId xmlns:p14="http://schemas.microsoft.com/office/powerpoint/2010/main" val="2574493803"/>
              </p:ext>
            </p:extLst>
          </p:nvPr>
        </p:nvGraphicFramePr>
        <p:xfrm>
          <a:off x="5481929" y="1953231"/>
          <a:ext cx="3584575" cy="424780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 Box 11"/>
          <p:cNvSpPr txBox="1">
            <a:spLocks noChangeArrowheads="1"/>
          </p:cNvSpPr>
          <p:nvPr/>
        </p:nvSpPr>
        <p:spPr bwMode="auto">
          <a:xfrm>
            <a:off x="352424" y="6142038"/>
            <a:ext cx="8520113" cy="338554"/>
          </a:xfrm>
          <a:prstGeom prst="rect">
            <a:avLst/>
          </a:prstGeom>
          <a:noFill/>
          <a:ln w="25400" algn="ctr">
            <a:noFill/>
            <a:miter lim="800000"/>
            <a:headEnd/>
            <a:tailEnd/>
          </a:ln>
        </p:spPr>
        <p:txBody>
          <a:bodyPr wrap="square">
            <a:spAutoFit/>
          </a:bodyPr>
          <a:lstStyle/>
          <a:p>
            <a:pPr algn="l">
              <a:defRPr/>
            </a:pPr>
            <a:r>
              <a:rPr lang="en-US" sz="800" dirty="0">
                <a:solidFill>
                  <a:schemeClr val="tx1"/>
                </a:solidFill>
                <a:latin typeface="+mj-lt"/>
              </a:rPr>
              <a:t>Q12. Which of the following best describes your current plans after you graduate? Base: </a:t>
            </a:r>
            <a:r>
              <a:rPr lang="en-US" sz="800" dirty="0" smtClean="0">
                <a:solidFill>
                  <a:schemeClr val="tx1"/>
                </a:solidFill>
                <a:latin typeface="+mj-lt"/>
              </a:rPr>
              <a:t>All  respondents 2013 (n=743); 2014 (n=328) </a:t>
            </a:r>
            <a:br>
              <a:rPr lang="en-US" sz="800" dirty="0" smtClean="0">
                <a:solidFill>
                  <a:schemeClr val="tx1"/>
                </a:solidFill>
                <a:latin typeface="+mj-lt"/>
              </a:rPr>
            </a:br>
            <a:r>
              <a:rPr lang="en-US" sz="800" dirty="0" smtClean="0">
                <a:solidFill>
                  <a:schemeClr val="tx1"/>
                </a:solidFill>
                <a:latin typeface="+mj-lt"/>
              </a:rPr>
              <a:t>Q13</a:t>
            </a:r>
            <a:r>
              <a:rPr lang="en-US" sz="800" dirty="0">
                <a:solidFill>
                  <a:schemeClr val="tx1"/>
                </a:solidFill>
                <a:latin typeface="+mj-lt"/>
              </a:rPr>
              <a:t>. Which of the following best describes the education you plan to pursue? Base: </a:t>
            </a:r>
            <a:r>
              <a:rPr lang="en-US" sz="800" dirty="0" smtClean="0">
                <a:solidFill>
                  <a:schemeClr val="tx1"/>
                </a:solidFill>
                <a:latin typeface="+mj-lt"/>
              </a:rPr>
              <a:t> respondents </a:t>
            </a:r>
            <a:r>
              <a:rPr lang="en-US" sz="800" dirty="0">
                <a:solidFill>
                  <a:schemeClr val="tx1"/>
                </a:solidFill>
                <a:latin typeface="+mj-lt"/>
              </a:rPr>
              <a:t>who said “more education” in Q12, </a:t>
            </a:r>
            <a:r>
              <a:rPr lang="en-US" sz="800" dirty="0" smtClean="0">
                <a:solidFill>
                  <a:schemeClr val="tx1"/>
                </a:solidFill>
                <a:latin typeface="+mj-lt"/>
              </a:rPr>
              <a:t>2013 (n=130); 2014 (n=77)</a:t>
            </a:r>
            <a:endParaRPr lang="en-CA" sz="800" dirty="0">
              <a:solidFill>
                <a:schemeClr val="tx1"/>
              </a:solidFill>
              <a:latin typeface="+mj-lt"/>
            </a:endParaRPr>
          </a:p>
        </p:txBody>
      </p:sp>
      <p:sp>
        <p:nvSpPr>
          <p:cNvPr id="1048" name="Text Box 28"/>
          <p:cNvSpPr txBox="1">
            <a:spLocks noChangeArrowheads="1"/>
          </p:cNvSpPr>
          <p:nvPr/>
        </p:nvSpPr>
        <p:spPr bwMode="auto">
          <a:xfrm>
            <a:off x="592137" y="1906280"/>
            <a:ext cx="3829050" cy="307777"/>
          </a:xfrm>
          <a:prstGeom prst="rect">
            <a:avLst/>
          </a:prstGeom>
          <a:noFill/>
          <a:ln w="25400" algn="ctr">
            <a:noFill/>
            <a:miter lim="800000"/>
            <a:headEnd/>
            <a:tailEnd/>
          </a:ln>
        </p:spPr>
        <p:txBody>
          <a:bodyPr>
            <a:spAutoFit/>
          </a:bodyPr>
          <a:lstStyle/>
          <a:p>
            <a:r>
              <a:rPr lang="en-CA" sz="1400" dirty="0">
                <a:solidFill>
                  <a:srgbClr val="003399"/>
                </a:solidFill>
                <a:latin typeface="+mj-lt"/>
              </a:rPr>
              <a:t>Current Plans After Graduation</a:t>
            </a:r>
          </a:p>
        </p:txBody>
      </p:sp>
      <p:sp>
        <p:nvSpPr>
          <p:cNvPr id="43" name="Content Placeholder 25"/>
          <p:cNvSpPr txBox="1">
            <a:spLocks/>
          </p:cNvSpPr>
          <p:nvPr/>
        </p:nvSpPr>
        <p:spPr>
          <a:xfrm>
            <a:off x="365125" y="739598"/>
            <a:ext cx="8683872" cy="938719"/>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600"/>
              </a:spcBef>
              <a:spcAft>
                <a:spcPts val="0"/>
              </a:spcAft>
              <a:buFont typeface="Wingdings" pitchFamily="2" charset="2"/>
              <a:buChar char="§"/>
              <a:defRPr/>
            </a:pPr>
            <a:r>
              <a:rPr lang="en-US" sz="1400" b="0" dirty="0" smtClean="0">
                <a:solidFill>
                  <a:schemeClr val="tx1"/>
                </a:solidFill>
                <a:latin typeface="+mj-lt"/>
              </a:rPr>
              <a:t>Two thirds of students intend on going into the workforce after graduation, lower than in 2013, while one quarter plan to pursue more education, higher than in 2013.  </a:t>
            </a:r>
          </a:p>
          <a:p>
            <a:pPr marL="182563" indent="-182563" algn="l" fontAlgn="auto">
              <a:spcBef>
                <a:spcPts val="600"/>
              </a:spcBef>
              <a:spcAft>
                <a:spcPts val="0"/>
              </a:spcAft>
              <a:buFont typeface="Wingdings" pitchFamily="2" charset="2"/>
              <a:buChar char="§"/>
              <a:defRPr/>
            </a:pPr>
            <a:r>
              <a:rPr lang="en-US" sz="1400" b="0" dirty="0" smtClean="0">
                <a:solidFill>
                  <a:srgbClr val="1F497D"/>
                </a:solidFill>
                <a:latin typeface="Calibri"/>
              </a:rPr>
              <a:t>Among those who plan to further their education, eight in ten plan to pursue a graduate degree in engineering, while less than one in ten plan to pursue a graduate degree in another area, an MBA or another professional degree. </a:t>
            </a:r>
            <a:endParaRPr lang="en-US" sz="1400" b="0" dirty="0">
              <a:solidFill>
                <a:schemeClr val="tx1"/>
              </a:solidFill>
              <a:latin typeface="+mj-lt"/>
            </a:endParaRPr>
          </a:p>
        </p:txBody>
      </p:sp>
      <p:sp>
        <p:nvSpPr>
          <p:cNvPr id="47" name="Pentagon 46"/>
          <p:cNvSpPr/>
          <p:nvPr/>
        </p:nvSpPr>
        <p:spPr>
          <a:xfrm>
            <a:off x="247919" y="3555056"/>
            <a:ext cx="3702289" cy="1325880"/>
          </a:xfrm>
          <a:prstGeom prst="homePlate">
            <a:avLst/>
          </a:prstGeom>
          <a:noFill/>
          <a:ln w="1270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3" name="Table 22"/>
          <p:cNvGraphicFramePr>
            <a:graphicFrameLocks noGrp="1"/>
          </p:cNvGraphicFramePr>
          <p:nvPr>
            <p:extLst>
              <p:ext uri="{D42A27DB-BD31-4B8C-83A1-F6EECF244321}">
                <p14:modId xmlns:p14="http://schemas.microsoft.com/office/powerpoint/2010/main" val="711726498"/>
              </p:ext>
            </p:extLst>
          </p:nvPr>
        </p:nvGraphicFramePr>
        <p:xfrm>
          <a:off x="-166255" y="2408854"/>
          <a:ext cx="1372238" cy="3733140"/>
        </p:xfrm>
        <a:graphic>
          <a:graphicData uri="http://schemas.openxmlformats.org/drawingml/2006/table">
            <a:tbl>
              <a:tblPr/>
              <a:tblGrid>
                <a:gridCol w="1372238"/>
              </a:tblGrid>
              <a:tr h="622190">
                <a:tc>
                  <a:txBody>
                    <a:bodyPr/>
                    <a:lstStyle/>
                    <a:p>
                      <a:pPr algn="r" fontAlgn="b"/>
                      <a:r>
                        <a:rPr lang="en-US" sz="1300" b="1" i="0" u="none" strike="noStrike" dirty="0" smtClean="0">
                          <a:latin typeface="+mn-lt"/>
                        </a:rPr>
                        <a:t>Go</a:t>
                      </a:r>
                      <a:r>
                        <a:rPr lang="en-US" sz="1300" b="1" i="0" u="none" strike="noStrike" baseline="0" dirty="0" smtClean="0">
                          <a:latin typeface="+mn-lt"/>
                        </a:rPr>
                        <a:t> into the workforce</a:t>
                      </a:r>
                      <a:endParaRPr lang="en-US" sz="1300" b="1" i="0" u="none" strike="noStrike" dirty="0">
                        <a:latin typeface="+mn-lt"/>
                      </a:endParaRPr>
                    </a:p>
                  </a:txBody>
                  <a:tcPr marL="5644" marR="5644" marT="5644" marB="0" anchor="b">
                    <a:lnL>
                      <a:noFill/>
                    </a:lnL>
                    <a:lnR>
                      <a:noFill/>
                    </a:lnR>
                    <a:lnT>
                      <a:noFill/>
                    </a:lnT>
                    <a:lnB>
                      <a:noFill/>
                    </a:lnB>
                    <a:lnTlToBr w="12700" cmpd="sng">
                      <a:noFill/>
                      <a:prstDash val="solid"/>
                    </a:lnTlToBr>
                    <a:lnBlToTr w="12700" cmpd="sng">
                      <a:noFill/>
                      <a:prstDash val="solid"/>
                    </a:lnBlToTr>
                  </a:tcPr>
                </a:tc>
              </a:tr>
              <a:tr h="622190">
                <a:tc>
                  <a:txBody>
                    <a:bodyPr/>
                    <a:lstStyle/>
                    <a:p>
                      <a:pPr algn="r" fontAlgn="b"/>
                      <a:r>
                        <a:rPr lang="en-US" sz="900" b="0" i="0" u="none" strike="noStrike" dirty="0" smtClean="0">
                          <a:solidFill>
                            <a:schemeClr val="tx2"/>
                          </a:solidFill>
                          <a:latin typeface="Arial Narrow" pitchFamily="34" charset="0"/>
                        </a:rPr>
                        <a:t>(n=217)</a:t>
                      </a:r>
                    </a:p>
                    <a:p>
                      <a:pPr marL="0" marR="0" indent="0" algn="r" defTabSz="914400" rtl="0" eaLnBrk="1" fontAlgn="b" latinLnBrk="0" hangingPunct="1">
                        <a:lnSpc>
                          <a:spcPct val="100000"/>
                        </a:lnSpc>
                        <a:spcBef>
                          <a:spcPts val="0"/>
                        </a:spcBef>
                        <a:spcAft>
                          <a:spcPts val="0"/>
                        </a:spcAft>
                        <a:buClrTx/>
                        <a:buSzTx/>
                        <a:buFontTx/>
                        <a:buNone/>
                        <a:tabLst/>
                        <a:defRPr/>
                      </a:pPr>
                      <a:r>
                        <a:rPr lang="en-US" sz="900" b="0" i="0" u="none" strike="noStrike" dirty="0" smtClean="0">
                          <a:solidFill>
                            <a:schemeClr val="tx2"/>
                          </a:solidFill>
                          <a:latin typeface="Arial Narrow" pitchFamily="34" charset="0"/>
                        </a:rPr>
                        <a:t>(n=562)</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22190">
                <a:tc>
                  <a:txBody>
                    <a:bodyPr/>
                    <a:lstStyle/>
                    <a:p>
                      <a:pPr algn="r" fontAlgn="b"/>
                      <a:r>
                        <a:rPr lang="en-US" sz="1300" b="1" i="0" u="none" strike="noStrike" dirty="0" smtClean="0">
                          <a:latin typeface="+mn-lt"/>
                        </a:rPr>
                        <a:t>Pursue more education</a:t>
                      </a:r>
                      <a:endParaRPr lang="en-US" sz="1300" b="1" i="0" u="none" strike="noStrike"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622190">
                <a:tc>
                  <a:txBody>
                    <a:bodyPr/>
                    <a:lstStyle/>
                    <a:p>
                      <a:pPr algn="r" fontAlgn="b"/>
                      <a:r>
                        <a:rPr lang="en-US" sz="900" b="0" i="0" u="none" strike="noStrike" dirty="0" smtClean="0">
                          <a:solidFill>
                            <a:schemeClr val="tx2"/>
                          </a:solidFill>
                          <a:latin typeface="Arial Narrow" pitchFamily="34" charset="0"/>
                        </a:rPr>
                        <a:t>(n=77)</a:t>
                      </a:r>
                    </a:p>
                    <a:p>
                      <a:pPr marL="0" marR="0" indent="0" algn="r" defTabSz="914400" rtl="0" eaLnBrk="1" fontAlgn="b" latinLnBrk="0" hangingPunct="1">
                        <a:lnSpc>
                          <a:spcPct val="100000"/>
                        </a:lnSpc>
                        <a:spcBef>
                          <a:spcPts val="0"/>
                        </a:spcBef>
                        <a:spcAft>
                          <a:spcPts val="0"/>
                        </a:spcAft>
                        <a:buClrTx/>
                        <a:buSzTx/>
                        <a:buFontTx/>
                        <a:buNone/>
                        <a:tabLst/>
                        <a:defRPr/>
                      </a:pPr>
                      <a:r>
                        <a:rPr lang="en-US" sz="900" b="0" i="0" u="none" strike="noStrike" dirty="0" smtClean="0">
                          <a:latin typeface="Arial Narrow" pitchFamily="34" charset="0"/>
                        </a:rPr>
                        <a:t> </a:t>
                      </a:r>
                      <a:r>
                        <a:rPr lang="en-US" sz="900" b="0" i="0" u="none" strike="noStrike" dirty="0" smtClean="0">
                          <a:solidFill>
                            <a:schemeClr val="tx2"/>
                          </a:solidFill>
                          <a:latin typeface="Arial Narrow" pitchFamily="34" charset="0"/>
                        </a:rPr>
                        <a:t>(n=132)</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22190">
                <a:tc>
                  <a:txBody>
                    <a:bodyPr/>
                    <a:lstStyle/>
                    <a:p>
                      <a:pPr algn="r" fontAlgn="b"/>
                      <a:r>
                        <a:rPr lang="en-US" sz="1300" b="1" i="0" u="none" strike="noStrike" dirty="0" smtClean="0">
                          <a:latin typeface="+mn-lt"/>
                        </a:rPr>
                        <a:t>Don’t know/ Unsure</a:t>
                      </a:r>
                      <a:endParaRPr lang="en-US" sz="1300" b="1" i="0" u="none" strike="noStrike"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622190">
                <a:tc>
                  <a:txBody>
                    <a:bodyPr/>
                    <a:lstStyle/>
                    <a:p>
                      <a:pPr algn="r" fontAlgn="b"/>
                      <a:r>
                        <a:rPr lang="en-US" sz="900" b="0" i="0" u="none" strike="noStrike" dirty="0">
                          <a:solidFill>
                            <a:schemeClr val="tx2"/>
                          </a:solidFill>
                          <a:latin typeface="Arial Narrow" pitchFamily="34" charset="0"/>
                        </a:rPr>
                        <a:t> </a:t>
                      </a:r>
                      <a:r>
                        <a:rPr lang="en-US" sz="900" b="0" i="0" u="none" strike="noStrike" dirty="0" smtClean="0">
                          <a:solidFill>
                            <a:schemeClr val="tx2"/>
                          </a:solidFill>
                          <a:latin typeface="Arial Narrow" pitchFamily="34" charset="0"/>
                        </a:rPr>
                        <a:t>(n=27)</a:t>
                      </a:r>
                    </a:p>
                    <a:p>
                      <a:pPr marL="0" marR="0" indent="0" algn="r" defTabSz="914400" rtl="0" eaLnBrk="1" fontAlgn="b" latinLnBrk="0" hangingPunct="1">
                        <a:lnSpc>
                          <a:spcPct val="100000"/>
                        </a:lnSpc>
                        <a:spcBef>
                          <a:spcPts val="0"/>
                        </a:spcBef>
                        <a:spcAft>
                          <a:spcPts val="0"/>
                        </a:spcAft>
                        <a:buClrTx/>
                        <a:buSzTx/>
                        <a:buFontTx/>
                        <a:buNone/>
                        <a:tabLst/>
                        <a:defRPr/>
                      </a:pPr>
                      <a:r>
                        <a:rPr lang="en-US" sz="900" b="0" i="0" u="none" strike="noStrike" dirty="0" smtClean="0">
                          <a:solidFill>
                            <a:schemeClr val="tx2"/>
                          </a:solidFill>
                          <a:latin typeface="Arial Narrow" pitchFamily="34" charset="0"/>
                        </a:rPr>
                        <a:t>(n=35)</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4078608233"/>
              </p:ext>
            </p:extLst>
          </p:nvPr>
        </p:nvGraphicFramePr>
        <p:xfrm>
          <a:off x="3955124" y="2342845"/>
          <a:ext cx="3288291" cy="3836202"/>
        </p:xfrm>
        <a:graphic>
          <a:graphicData uri="http://schemas.openxmlformats.org/drawingml/2006/table">
            <a:tbl>
              <a:tblPr/>
              <a:tblGrid>
                <a:gridCol w="3288291"/>
              </a:tblGrid>
              <a:tr h="386500">
                <a:tc>
                  <a:txBody>
                    <a:bodyPr/>
                    <a:lstStyle/>
                    <a:p>
                      <a:pPr algn="r" fontAlgn="ctr"/>
                      <a:r>
                        <a:rPr lang="en-US" sz="1200" b="1" i="0" u="none" strike="noStrike" kern="1200" dirty="0">
                          <a:solidFill>
                            <a:schemeClr val="tx1"/>
                          </a:solidFill>
                          <a:latin typeface="+mn-lt"/>
                          <a:ea typeface="+mn-ea"/>
                          <a:cs typeface="+mn-cs"/>
                        </a:rPr>
                        <a:t>Pursue a graduate degree in engineering</a:t>
                      </a:r>
                    </a:p>
                  </a:txBody>
                  <a:tcPr marL="9525" marR="9525" marT="9525" marB="0" anchor="ctr">
                    <a:lnL>
                      <a:noFill/>
                    </a:lnL>
                    <a:lnR>
                      <a:noFill/>
                    </a:lnR>
                    <a:lnT>
                      <a:noFill/>
                    </a:lnT>
                    <a:lnB>
                      <a:noFill/>
                    </a:lnB>
                    <a:lnTlToBr w="12700" cmpd="sng">
                      <a:noFill/>
                      <a:prstDash val="solid"/>
                    </a:lnTlToBr>
                    <a:lnBlToTr w="12700" cmpd="sng">
                      <a:noFill/>
                      <a:prstDash val="solid"/>
                    </a:lnBlToTr>
                  </a:tcPr>
                </a:tc>
              </a:tr>
              <a:tr h="334062">
                <a:tc>
                  <a:txBody>
                    <a:bodyPr/>
                    <a:lstStyle/>
                    <a:p>
                      <a:pPr algn="r" fontAlgn="b"/>
                      <a:r>
                        <a:rPr lang="en-US" sz="800" b="0" i="0" u="none" strike="noStrike" dirty="0" smtClean="0">
                          <a:solidFill>
                            <a:schemeClr val="tx2"/>
                          </a:solidFill>
                          <a:latin typeface="Arial Narrow" pitchFamily="34" charset="0"/>
                        </a:rPr>
                        <a:t>(n=61)</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(n=90)</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0518">
                <a:tc>
                  <a:txBody>
                    <a:bodyPr/>
                    <a:lstStyle/>
                    <a:p>
                      <a:pPr algn="r" fontAlgn="b"/>
                      <a:r>
                        <a:rPr lang="en-US" sz="1200" b="1" i="0" u="none" strike="noStrike" dirty="0" smtClean="0">
                          <a:latin typeface="+mn-lt"/>
                        </a:rPr>
                        <a:t>Pursue a graduate degree in  another area of study</a:t>
                      </a:r>
                      <a:endParaRPr lang="en-US" sz="1200" b="1" i="0" u="none" strike="noStrike"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83529">
                <a:tc>
                  <a:txBody>
                    <a:bodyPr/>
                    <a:lstStyle/>
                    <a:p>
                      <a:pPr algn="r" fontAlgn="b"/>
                      <a:r>
                        <a:rPr lang="en-US" sz="800" b="0" i="0" u="none" strike="noStrike" dirty="0" smtClean="0">
                          <a:solidFill>
                            <a:schemeClr val="tx2"/>
                          </a:solidFill>
                          <a:latin typeface="Arial Narrow" pitchFamily="34" charset="0"/>
                        </a:rPr>
                        <a:t>(n=5)</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latin typeface="Arial Narrow" pitchFamily="34" charset="0"/>
                        </a:rPr>
                        <a:t> </a:t>
                      </a:r>
                      <a:r>
                        <a:rPr lang="en-US" sz="800" b="0" i="0" u="none" strike="noStrike" dirty="0" smtClean="0">
                          <a:solidFill>
                            <a:schemeClr val="tx2"/>
                          </a:solidFill>
                          <a:latin typeface="Arial Narrow" pitchFamily="34" charset="0"/>
                        </a:rPr>
                        <a:t>(n=5)</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69219">
                <a:tc>
                  <a:txBody>
                    <a:bodyPr/>
                    <a:lstStyle/>
                    <a:p>
                      <a:pPr algn="r" fontAlgn="b"/>
                      <a:r>
                        <a:rPr lang="en-US" sz="1200" b="1" i="0" u="none" strike="noStrike" dirty="0" smtClean="0">
                          <a:latin typeface="+mn-lt"/>
                        </a:rPr>
                        <a:t>Pursue an MBA</a:t>
                      </a:r>
                      <a:endParaRPr lang="en-US" sz="1200" b="1" i="0" u="none" strike="noStrike"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89144">
                <a:tc>
                  <a:txBody>
                    <a:bodyPr/>
                    <a:lstStyle/>
                    <a:p>
                      <a:pPr algn="r" fontAlgn="b"/>
                      <a:r>
                        <a:rPr lang="en-US" sz="800" b="0" i="0" u="none" strike="noStrike" dirty="0" smtClean="0">
                          <a:solidFill>
                            <a:schemeClr val="tx2"/>
                          </a:solidFill>
                          <a:latin typeface="Arial Narrow" pitchFamily="34" charset="0"/>
                        </a:rPr>
                        <a:t>(n=4)</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 (n=11)</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05280">
                <a:tc>
                  <a:txBody>
                    <a:bodyPr/>
                    <a:lstStyle/>
                    <a:p>
                      <a:pPr algn="r" fontAlgn="b"/>
                      <a:r>
                        <a:rPr lang="en-US" sz="1200" b="1" i="0" u="none" strike="noStrike" dirty="0" smtClean="0">
                          <a:latin typeface="+mn-lt"/>
                        </a:rPr>
                        <a:t>Pursue</a:t>
                      </a:r>
                      <a:r>
                        <a:rPr lang="en-US" sz="1200" b="1" i="0" u="none" strike="noStrike" baseline="0" dirty="0" smtClean="0">
                          <a:latin typeface="+mn-lt"/>
                        </a:rPr>
                        <a:t> another professional degree</a:t>
                      </a:r>
                      <a:endParaRPr lang="en-US" sz="1200" b="1" i="0" u="none" strike="noStrike"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89144">
                <a:tc>
                  <a:txBody>
                    <a:bodyPr/>
                    <a:lstStyle/>
                    <a:p>
                      <a:pPr algn="r" fontAlgn="b"/>
                      <a:r>
                        <a:rPr lang="en-US" sz="800" b="0" i="0" u="none" strike="noStrike" dirty="0" smtClean="0">
                          <a:solidFill>
                            <a:schemeClr val="tx2"/>
                          </a:solidFill>
                          <a:latin typeface="Arial Narrow" pitchFamily="34" charset="0"/>
                        </a:rPr>
                        <a:t>(n=3)</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 (n=8)</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9144">
                <a:tc>
                  <a:txBody>
                    <a:bodyPr/>
                    <a:lstStyle/>
                    <a:p>
                      <a:pPr algn="r" fontAlgn="b"/>
                      <a:endParaRPr lang="en-US" sz="800" b="0" i="0" u="none" strike="noStrike" dirty="0" smtClean="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50518">
                <a:tc>
                  <a:txBody>
                    <a:bodyPr/>
                    <a:lstStyle/>
                    <a:p>
                      <a:pPr algn="r" fontAlgn="b"/>
                      <a:r>
                        <a:rPr lang="en-US" sz="1200" b="1" i="0" u="none" strike="noStrike" dirty="0" smtClean="0">
                          <a:latin typeface="+mn-lt"/>
                        </a:rPr>
                        <a:t>Don’t know/ Unsure</a:t>
                      </a:r>
                      <a:endParaRPr lang="en-US" sz="1200" b="1" i="0" u="none" strike="noStrike" dirty="0">
                        <a:latin typeface="+mn-lt"/>
                      </a:endParaRPr>
                    </a:p>
                  </a:txBody>
                  <a:tcPr marL="5644" marR="5644" marT="5644"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9144">
                <a:tc>
                  <a:txBody>
                    <a:bodyPr/>
                    <a:lstStyle/>
                    <a:p>
                      <a:pPr algn="r" fontAlgn="b"/>
                      <a:r>
                        <a:rPr lang="en-US" sz="800" b="0" i="0" u="none" strike="noStrike" dirty="0" smtClean="0">
                          <a:solidFill>
                            <a:schemeClr val="tx2"/>
                          </a:solidFill>
                          <a:latin typeface="Arial Narrow" pitchFamily="34" charset="0"/>
                        </a:rPr>
                        <a:t>(n=4)</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(n=14)</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Isosceles Triangle 14"/>
          <p:cNvSpPr/>
          <p:nvPr/>
        </p:nvSpPr>
        <p:spPr>
          <a:xfrm rot="10800000">
            <a:off x="3757613" y="2781300"/>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6" name="Isosceles Triangle 15"/>
          <p:cNvSpPr/>
          <p:nvPr/>
        </p:nvSpPr>
        <p:spPr>
          <a:xfrm rot="10800000" flipV="1">
            <a:off x="2454276" y="4038600"/>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7"/>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Location of Anticipated Graduate Education</a:t>
            </a:r>
          </a:p>
        </p:txBody>
      </p:sp>
      <p:sp>
        <p:nvSpPr>
          <p:cNvPr id="1029"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F4B0E91A-52E4-46AE-BC5D-8269CCBD0B20}" type="slidenum">
              <a:rPr lang="en-US"/>
              <a:pPr/>
              <a:t>12</a:t>
            </a:fld>
            <a:endParaRPr lang="en-US" dirty="0"/>
          </a:p>
        </p:txBody>
      </p:sp>
      <p:graphicFrame>
        <p:nvGraphicFramePr>
          <p:cNvPr id="45" name="Object 13"/>
          <p:cNvGraphicFramePr>
            <a:graphicFrameLocks noGrp="1" noChangeAspect="1"/>
          </p:cNvGraphicFramePr>
          <p:nvPr>
            <p:ph sz="half" idx="4294967295"/>
            <p:extLst>
              <p:ext uri="{D42A27DB-BD31-4B8C-83A1-F6EECF244321}">
                <p14:modId xmlns:p14="http://schemas.microsoft.com/office/powerpoint/2010/main" val="1858051288"/>
              </p:ext>
            </p:extLst>
          </p:nvPr>
        </p:nvGraphicFramePr>
        <p:xfrm>
          <a:off x="1866900" y="1689336"/>
          <a:ext cx="5695950" cy="454077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Box 11"/>
          <p:cNvSpPr txBox="1">
            <a:spLocks noChangeArrowheads="1"/>
          </p:cNvSpPr>
          <p:nvPr/>
        </p:nvSpPr>
        <p:spPr bwMode="auto">
          <a:xfrm>
            <a:off x="352424" y="6332538"/>
            <a:ext cx="8520113" cy="215444"/>
          </a:xfrm>
          <a:prstGeom prst="rect">
            <a:avLst/>
          </a:prstGeom>
          <a:noFill/>
          <a:ln w="25400" algn="ctr">
            <a:noFill/>
            <a:miter lim="800000"/>
            <a:headEnd/>
            <a:tailEnd/>
          </a:ln>
        </p:spPr>
        <p:txBody>
          <a:bodyPr wrap="square">
            <a:spAutoFit/>
          </a:bodyPr>
          <a:lstStyle/>
          <a:p>
            <a:pPr algn="l">
              <a:defRPr/>
            </a:pPr>
            <a:r>
              <a:rPr lang="en-US" sz="800" dirty="0" smtClean="0">
                <a:solidFill>
                  <a:schemeClr val="tx1"/>
                </a:solidFill>
                <a:latin typeface="+mj-lt"/>
              </a:rPr>
              <a:t>Q13B. Where do you plan to pursue graduate education? </a:t>
            </a:r>
            <a:r>
              <a:rPr lang="en-US" sz="800" dirty="0">
                <a:solidFill>
                  <a:schemeClr val="tx1"/>
                </a:solidFill>
                <a:latin typeface="+mj-lt"/>
              </a:rPr>
              <a:t>Base: </a:t>
            </a:r>
            <a:r>
              <a:rPr lang="en-US" sz="800" dirty="0" smtClean="0">
                <a:solidFill>
                  <a:schemeClr val="tx1"/>
                </a:solidFill>
                <a:latin typeface="+mj-lt"/>
              </a:rPr>
              <a:t>Pursue more education after graduation -  2013 (n=130); 2014 (n=77)</a:t>
            </a:r>
            <a:endParaRPr lang="en-CA" sz="800" dirty="0">
              <a:solidFill>
                <a:schemeClr val="tx1"/>
              </a:solidFill>
              <a:latin typeface="+mj-lt"/>
            </a:endParaRPr>
          </a:p>
        </p:txBody>
      </p:sp>
      <p:sp>
        <p:nvSpPr>
          <p:cNvPr id="1049" name="Text Box 29"/>
          <p:cNvSpPr txBox="1">
            <a:spLocks noChangeArrowheads="1"/>
          </p:cNvSpPr>
          <p:nvPr/>
        </p:nvSpPr>
        <p:spPr bwMode="auto">
          <a:xfrm>
            <a:off x="2399435" y="1381559"/>
            <a:ext cx="3829050" cy="307777"/>
          </a:xfrm>
          <a:prstGeom prst="rect">
            <a:avLst/>
          </a:prstGeom>
          <a:noFill/>
          <a:ln w="25400" algn="ctr">
            <a:noFill/>
            <a:miter lim="800000"/>
            <a:headEnd/>
            <a:tailEnd/>
          </a:ln>
        </p:spPr>
        <p:txBody>
          <a:bodyPr>
            <a:spAutoFit/>
          </a:bodyPr>
          <a:lstStyle/>
          <a:p>
            <a:r>
              <a:rPr lang="en-CA" sz="1400" dirty="0" smtClean="0">
                <a:solidFill>
                  <a:srgbClr val="003399"/>
                </a:solidFill>
                <a:latin typeface="+mj-lt"/>
              </a:rPr>
              <a:t>Location of Graduate Intentions</a:t>
            </a:r>
            <a:endParaRPr lang="en-CA" sz="1400" dirty="0">
              <a:solidFill>
                <a:srgbClr val="003399"/>
              </a:solidFill>
              <a:latin typeface="+mj-lt"/>
            </a:endParaRPr>
          </a:p>
        </p:txBody>
      </p:sp>
      <p:sp>
        <p:nvSpPr>
          <p:cNvPr id="43" name="Content Placeholder 25"/>
          <p:cNvSpPr txBox="1">
            <a:spLocks/>
          </p:cNvSpPr>
          <p:nvPr/>
        </p:nvSpPr>
        <p:spPr>
          <a:xfrm>
            <a:off x="365125" y="739598"/>
            <a:ext cx="8444338"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600"/>
              </a:spcBef>
              <a:spcAft>
                <a:spcPts val="0"/>
              </a:spcAft>
              <a:buFont typeface="Wingdings" pitchFamily="2" charset="2"/>
              <a:buChar char="§"/>
              <a:defRPr/>
            </a:pPr>
            <a:r>
              <a:rPr lang="en-US" sz="1400" b="0" dirty="0" smtClean="0">
                <a:solidFill>
                  <a:srgbClr val="1F497D"/>
                </a:solidFill>
                <a:latin typeface="Calibri"/>
              </a:rPr>
              <a:t>Among those students who plan to pursue more education, three quarters intend to study in Quebec, followed by one in ten who plan to go outside of Canada and 4% who think they will go to Ontario.</a:t>
            </a:r>
            <a:endParaRPr lang="en-US" sz="1400" b="0" dirty="0">
              <a:solidFill>
                <a:srgbClr val="1F497D"/>
              </a:solidFill>
              <a:latin typeface="Calibri"/>
            </a:endParaRPr>
          </a:p>
        </p:txBody>
      </p:sp>
      <p:graphicFrame>
        <p:nvGraphicFramePr>
          <p:cNvPr id="8" name="Table 7"/>
          <p:cNvGraphicFramePr>
            <a:graphicFrameLocks noGrp="1"/>
          </p:cNvGraphicFramePr>
          <p:nvPr>
            <p:extLst>
              <p:ext uri="{D42A27DB-BD31-4B8C-83A1-F6EECF244321}">
                <p14:modId xmlns:p14="http://schemas.microsoft.com/office/powerpoint/2010/main" val="2775022756"/>
              </p:ext>
            </p:extLst>
          </p:nvPr>
        </p:nvGraphicFramePr>
        <p:xfrm>
          <a:off x="1257300" y="1689343"/>
          <a:ext cx="2057048" cy="4433536"/>
        </p:xfrm>
        <a:graphic>
          <a:graphicData uri="http://schemas.openxmlformats.org/drawingml/2006/table">
            <a:tbl>
              <a:tblPr/>
              <a:tblGrid>
                <a:gridCol w="2057048"/>
              </a:tblGrid>
              <a:tr h="335871">
                <a:tc>
                  <a:txBody>
                    <a:bodyPr/>
                    <a:lstStyle/>
                    <a:p>
                      <a:pPr algn="r" fontAlgn="b"/>
                      <a:r>
                        <a:rPr lang="en-US" sz="1050" b="1" i="0" u="none" strike="noStrike" dirty="0" smtClean="0">
                          <a:latin typeface="+mn-lt"/>
                        </a:rPr>
                        <a:t>Quebec</a:t>
                      </a:r>
                      <a:endParaRPr lang="en-US" sz="1050" b="1" i="0" u="none" strike="noStrike" dirty="0">
                        <a:latin typeface="+mn-lt"/>
                      </a:endParaRPr>
                    </a:p>
                  </a:txBody>
                  <a:tcPr marL="5644" marR="5644" marT="5644" marB="0" anchor="b">
                    <a:lnL>
                      <a:noFill/>
                    </a:lnL>
                    <a:lnR>
                      <a:noFill/>
                    </a:lnR>
                    <a:lnT>
                      <a:noFill/>
                    </a:lnT>
                    <a:lnB>
                      <a:noFill/>
                    </a:lnB>
                    <a:lnTlToBr w="12700" cmpd="sng">
                      <a:noFill/>
                      <a:prstDash val="solid"/>
                    </a:lnTlToBr>
                    <a:lnBlToTr w="12700" cmpd="sng">
                      <a:noFill/>
                      <a:prstDash val="solid"/>
                    </a:lnBlToTr>
                  </a:tcPr>
                </a:tc>
              </a:tr>
              <a:tr h="549106">
                <a:tc>
                  <a:txBody>
                    <a:bodyPr/>
                    <a:lstStyle/>
                    <a:p>
                      <a:pPr algn="r" fontAlgn="b"/>
                      <a:r>
                        <a:rPr lang="en-US" sz="1000" b="0" i="0" u="none" strike="noStrike" dirty="0" smtClean="0">
                          <a:solidFill>
                            <a:schemeClr val="tx2"/>
                          </a:solidFill>
                          <a:latin typeface="Arial Narrow" pitchFamily="34" charset="0"/>
                        </a:rPr>
                        <a:t>(n=56)</a:t>
                      </a:r>
                    </a:p>
                    <a:p>
                      <a:pPr marL="0" marR="0" indent="0" algn="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chemeClr val="tx2"/>
                          </a:solidFill>
                          <a:latin typeface="Arial Narrow" pitchFamily="34" charset="0"/>
                        </a:rPr>
                        <a:t>(n=106)</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5871">
                <a:tc>
                  <a:txBody>
                    <a:bodyPr/>
                    <a:lstStyle/>
                    <a:p>
                      <a:pPr algn="r" fontAlgn="b"/>
                      <a:r>
                        <a:rPr lang="en-US" sz="1050" b="1" i="0" u="none" strike="noStrike" dirty="0" smtClean="0">
                          <a:latin typeface="+mn-lt"/>
                        </a:rPr>
                        <a:t>Outside</a:t>
                      </a:r>
                      <a:r>
                        <a:rPr lang="en-US" sz="1050" b="1" i="0" u="none" strike="noStrike" baseline="0" dirty="0" smtClean="0">
                          <a:latin typeface="+mn-lt"/>
                        </a:rPr>
                        <a:t> of Canada</a:t>
                      </a:r>
                      <a:endParaRPr lang="en-US" sz="1050" b="1" i="0" u="none" strike="noStrike"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549106">
                <a:tc>
                  <a:txBody>
                    <a:bodyPr/>
                    <a:lstStyle/>
                    <a:p>
                      <a:pPr algn="r" fontAlgn="b"/>
                      <a:r>
                        <a:rPr lang="en-US" sz="1000" b="0" i="0" u="none" strike="noStrike" dirty="0" smtClean="0">
                          <a:solidFill>
                            <a:schemeClr val="tx2"/>
                          </a:solidFill>
                          <a:latin typeface="Arial Narrow" pitchFamily="34" charset="0"/>
                        </a:rPr>
                        <a:t>(n=9)</a:t>
                      </a:r>
                    </a:p>
                    <a:p>
                      <a:pPr marL="0" marR="0" indent="0" algn="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latin typeface="Arial Narrow" pitchFamily="34" charset="0"/>
                        </a:rPr>
                        <a:t> </a:t>
                      </a:r>
                      <a:r>
                        <a:rPr lang="en-US" sz="1000" b="0" i="0" u="none" strike="noStrike" dirty="0" smtClean="0">
                          <a:solidFill>
                            <a:schemeClr val="tx2"/>
                          </a:solidFill>
                          <a:latin typeface="Arial Narrow" pitchFamily="34" charset="0"/>
                        </a:rPr>
                        <a:t>(n=11)</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5871">
                <a:tc>
                  <a:txBody>
                    <a:bodyPr/>
                    <a:lstStyle/>
                    <a:p>
                      <a:pPr algn="r" fontAlgn="b"/>
                      <a:r>
                        <a:rPr lang="en-US" sz="1050" b="1" i="0" u="none" strike="noStrike" dirty="0" smtClean="0">
                          <a:latin typeface="+mn-lt"/>
                        </a:rPr>
                        <a:t>Ontario</a:t>
                      </a:r>
                      <a:endParaRPr lang="en-US" sz="1050" b="1" i="0" u="none" strike="noStrike"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557757">
                <a:tc>
                  <a:txBody>
                    <a:bodyPr/>
                    <a:lstStyle/>
                    <a:p>
                      <a:pPr algn="r" fontAlgn="b"/>
                      <a:r>
                        <a:rPr lang="en-US" sz="1000" b="0" i="0" u="none" strike="noStrike" dirty="0" smtClean="0">
                          <a:solidFill>
                            <a:schemeClr val="tx2"/>
                          </a:solidFill>
                          <a:latin typeface="Arial Narrow" pitchFamily="34" charset="0"/>
                        </a:rPr>
                        <a:t>(n=3</a:t>
                      </a:r>
                      <a:r>
                        <a:rPr lang="en-US" sz="1100" b="0" i="0" u="none" strike="noStrike" dirty="0" smtClean="0">
                          <a:solidFill>
                            <a:schemeClr val="tx2"/>
                          </a:solidFill>
                          <a:latin typeface="Arial Narrow" pitchFamily="34" charset="0"/>
                        </a:rPr>
                        <a:t>)</a:t>
                      </a:r>
                    </a:p>
                    <a:p>
                      <a:pPr marL="0" marR="0" indent="0" algn="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chemeClr val="tx2"/>
                          </a:solidFill>
                          <a:latin typeface="Arial Narrow" pitchFamily="34" charset="0"/>
                        </a:rPr>
                        <a:t> (</a:t>
                      </a:r>
                      <a:r>
                        <a:rPr lang="en-US" sz="1000" b="0" i="0" u="none" strike="noStrike" kern="1200" dirty="0" smtClean="0">
                          <a:solidFill>
                            <a:schemeClr val="tx2"/>
                          </a:solidFill>
                          <a:latin typeface="Arial Narrow" pitchFamily="34" charset="0"/>
                          <a:ea typeface="+mn-ea"/>
                          <a:cs typeface="+mn-cs"/>
                        </a:rPr>
                        <a:t>n=4)</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5871">
                <a:tc>
                  <a:txBody>
                    <a:bodyPr/>
                    <a:lstStyle/>
                    <a:p>
                      <a:pPr algn="r" fontAlgn="b"/>
                      <a:r>
                        <a:rPr lang="en-US" sz="1050" b="1" i="0" u="none" strike="noStrike" dirty="0" smtClean="0">
                          <a:latin typeface="+mn-lt"/>
                        </a:rPr>
                        <a:t>British Columbia</a:t>
                      </a:r>
                      <a:endParaRPr lang="en-US" sz="1050" b="1" i="0" u="none" strike="noStrike"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549106">
                <a:tc>
                  <a:txBody>
                    <a:bodyPr/>
                    <a:lstStyle/>
                    <a:p>
                      <a:pPr algn="r" fontAlgn="b"/>
                      <a:r>
                        <a:rPr lang="en-US" sz="1000" b="0" i="0" u="none" strike="noStrike" dirty="0" smtClean="0">
                          <a:solidFill>
                            <a:schemeClr val="tx2"/>
                          </a:solidFill>
                          <a:latin typeface="Arial Narrow" pitchFamily="34" charset="0"/>
                        </a:rPr>
                        <a:t>(n=1)</a:t>
                      </a:r>
                    </a:p>
                    <a:p>
                      <a:pPr marL="0" marR="0" indent="0" algn="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chemeClr val="tx2"/>
                          </a:solidFill>
                          <a:latin typeface="Arial Narrow" pitchFamily="34" charset="0"/>
                        </a:rPr>
                        <a:t> </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5871">
                <a:tc>
                  <a:txBody>
                    <a:bodyPr/>
                    <a:lstStyle/>
                    <a:p>
                      <a:pPr algn="r" fontAlgn="b"/>
                      <a:r>
                        <a:rPr lang="en-US" sz="1050" b="1" i="0" u="none" strike="noStrike" dirty="0" smtClean="0">
                          <a:latin typeface="+mn-lt"/>
                        </a:rPr>
                        <a:t>Don’t know/ Unsure</a:t>
                      </a:r>
                      <a:endParaRPr lang="en-US" sz="1050" b="1" i="0" u="none" strike="noStrike"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549106">
                <a:tc>
                  <a:txBody>
                    <a:bodyPr/>
                    <a:lstStyle/>
                    <a:p>
                      <a:pPr algn="r" fontAlgn="b"/>
                      <a:r>
                        <a:rPr lang="en-US" sz="1000" b="0" i="0" u="none" strike="noStrike" dirty="0" smtClean="0">
                          <a:solidFill>
                            <a:schemeClr val="tx2"/>
                          </a:solidFill>
                          <a:latin typeface="Arial Narrow" pitchFamily="34" charset="0"/>
                        </a:rPr>
                        <a:t>(n=8)</a:t>
                      </a:r>
                    </a:p>
                    <a:p>
                      <a:pPr marL="0" marR="0" indent="0" algn="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chemeClr val="tx2"/>
                          </a:solidFill>
                          <a:latin typeface="Arial Narrow" pitchFamily="34" charset="0"/>
                        </a:rPr>
                        <a:t>(n=9)</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Intention to Pursue Engineering Career </a:t>
            </a:r>
          </a:p>
        </p:txBody>
      </p:sp>
      <p:graphicFrame>
        <p:nvGraphicFramePr>
          <p:cNvPr id="57" name="Object 4"/>
          <p:cNvGraphicFramePr>
            <a:graphicFrameLocks noGrp="1" noChangeAspect="1"/>
          </p:cNvGraphicFramePr>
          <p:nvPr>
            <p:ph idx="1"/>
            <p:extLst>
              <p:ext uri="{D42A27DB-BD31-4B8C-83A1-F6EECF244321}">
                <p14:modId xmlns:p14="http://schemas.microsoft.com/office/powerpoint/2010/main" val="1758730518"/>
              </p:ext>
            </p:extLst>
          </p:nvPr>
        </p:nvGraphicFramePr>
        <p:xfrm>
          <a:off x="403225" y="1527175"/>
          <a:ext cx="8238970" cy="4394200"/>
        </p:xfrm>
        <a:graphic>
          <a:graphicData uri="http://schemas.openxmlformats.org/drawingml/2006/chart">
            <c:chart xmlns:c="http://schemas.openxmlformats.org/drawingml/2006/chart" xmlns:r="http://schemas.openxmlformats.org/officeDocument/2006/relationships" r:id="rId2"/>
          </a:graphicData>
        </a:graphic>
      </p:graphicFrame>
      <p:sp>
        <p:nvSpPr>
          <p:cNvPr id="205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12596CE-3726-44FE-AA23-3D2BD64A8BAE}" type="slidenum">
              <a:rPr lang="en-US"/>
              <a:pPr/>
              <a:t>13</a:t>
            </a:fld>
            <a:endParaRPr lang="en-US" dirty="0"/>
          </a:p>
        </p:txBody>
      </p:sp>
      <p:sp>
        <p:nvSpPr>
          <p:cNvPr id="2053" name="Text Box 3"/>
          <p:cNvSpPr txBox="1">
            <a:spLocks noChangeArrowheads="1"/>
          </p:cNvSpPr>
          <p:nvPr/>
        </p:nvSpPr>
        <p:spPr bwMode="auto">
          <a:xfrm>
            <a:off x="384175" y="6124691"/>
            <a:ext cx="8759825" cy="215900"/>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Q14. When you complete your education, do you plan to pursue a career in the engineering field? Base: </a:t>
            </a:r>
            <a:r>
              <a:rPr lang="en-US" sz="800" dirty="0" smtClean="0">
                <a:solidFill>
                  <a:schemeClr val="tx1"/>
                </a:solidFill>
                <a:latin typeface="+mj-lt"/>
              </a:rPr>
              <a:t>All  </a:t>
            </a:r>
            <a:r>
              <a:rPr lang="en-US" sz="800" dirty="0">
                <a:solidFill>
                  <a:schemeClr val="tx1"/>
                </a:solidFill>
                <a:latin typeface="+mj-lt"/>
              </a:rPr>
              <a:t>respondents </a:t>
            </a:r>
            <a:r>
              <a:rPr lang="en-US" sz="800" dirty="0" smtClean="0">
                <a:solidFill>
                  <a:schemeClr val="tx1"/>
                </a:solidFill>
                <a:latin typeface="+mj-lt"/>
              </a:rPr>
              <a:t>2013 (n=743); 2014 (n=328)</a:t>
            </a:r>
            <a:endParaRPr lang="en-US" sz="800" dirty="0">
              <a:solidFill>
                <a:schemeClr val="tx1"/>
              </a:solidFill>
              <a:latin typeface="+mj-lt"/>
            </a:endParaRPr>
          </a:p>
        </p:txBody>
      </p:sp>
      <p:sp>
        <p:nvSpPr>
          <p:cNvPr id="2059" name="Text Box 14"/>
          <p:cNvSpPr txBox="1">
            <a:spLocks noChangeArrowheads="1"/>
          </p:cNvSpPr>
          <p:nvPr/>
        </p:nvSpPr>
        <p:spPr bwMode="auto">
          <a:xfrm>
            <a:off x="6145655" y="3443118"/>
            <a:ext cx="931863" cy="430887"/>
          </a:xfrm>
          <a:prstGeom prst="rect">
            <a:avLst/>
          </a:prstGeom>
          <a:noFill/>
          <a:ln w="25400" algn="ctr">
            <a:noFill/>
            <a:miter lim="800000"/>
            <a:headEnd/>
            <a:tailEnd/>
          </a:ln>
        </p:spPr>
        <p:txBody>
          <a:bodyPr>
            <a:spAutoFit/>
          </a:bodyPr>
          <a:lstStyle/>
          <a:p>
            <a:r>
              <a:rPr lang="en-CA" sz="1400" dirty="0"/>
              <a:t>No</a:t>
            </a:r>
            <a:br>
              <a:rPr lang="en-CA" sz="1400" dirty="0"/>
            </a:br>
            <a:r>
              <a:rPr lang="en-CA" sz="800" dirty="0"/>
              <a:t>(Low 2 Box)</a:t>
            </a:r>
            <a:endParaRPr lang="en-CA" sz="700" dirty="0"/>
          </a:p>
        </p:txBody>
      </p:sp>
      <p:sp>
        <p:nvSpPr>
          <p:cNvPr id="2062" name="Text Box 22"/>
          <p:cNvSpPr txBox="1">
            <a:spLocks noChangeArrowheads="1"/>
          </p:cNvSpPr>
          <p:nvPr/>
        </p:nvSpPr>
        <p:spPr bwMode="auto">
          <a:xfrm>
            <a:off x="1074097" y="1385929"/>
            <a:ext cx="6992938" cy="307777"/>
          </a:xfrm>
          <a:prstGeom prst="rect">
            <a:avLst/>
          </a:prstGeom>
          <a:noFill/>
          <a:ln w="25400" algn="ctr">
            <a:noFill/>
            <a:miter lim="800000"/>
            <a:headEnd/>
            <a:tailEnd/>
          </a:ln>
        </p:spPr>
        <p:txBody>
          <a:bodyPr>
            <a:spAutoFit/>
          </a:bodyPr>
          <a:lstStyle/>
          <a:p>
            <a:r>
              <a:rPr lang="en-CA" sz="1400" dirty="0">
                <a:solidFill>
                  <a:srgbClr val="003399"/>
                </a:solidFill>
                <a:latin typeface="+mj-lt"/>
              </a:rPr>
              <a:t>Do You Plan to Pursue a Career in the Engineering Field?</a:t>
            </a:r>
          </a:p>
        </p:txBody>
      </p:sp>
      <p:sp>
        <p:nvSpPr>
          <p:cNvPr id="56" name="Content Placeholder 25"/>
          <p:cNvSpPr txBox="1">
            <a:spLocks/>
          </p:cNvSpPr>
          <p:nvPr/>
        </p:nvSpPr>
        <p:spPr>
          <a:xfrm>
            <a:off x="384175" y="739597"/>
            <a:ext cx="8410885"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Over nine in ten students intend on pursuing a career in the engineering field after completing their education.</a:t>
            </a:r>
          </a:p>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Compared to 2013, the proportion who definitely will pursue a career in engineering has declined and the proportion who say they probably will or probably won’t has increased.</a:t>
            </a:r>
            <a:endParaRPr lang="en-US" sz="1400" b="0" dirty="0">
              <a:solidFill>
                <a:schemeClr val="tx1"/>
              </a:solidFill>
              <a:latin typeface="+mj-lt"/>
            </a:endParaRPr>
          </a:p>
        </p:txBody>
      </p:sp>
      <p:sp>
        <p:nvSpPr>
          <p:cNvPr id="88" name="Text Box 11"/>
          <p:cNvSpPr txBox="1">
            <a:spLocks noChangeArrowheads="1"/>
          </p:cNvSpPr>
          <p:nvPr/>
        </p:nvSpPr>
        <p:spPr bwMode="auto">
          <a:xfrm>
            <a:off x="1865375" y="2026217"/>
            <a:ext cx="1293459" cy="977191"/>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93%</a:t>
            </a:r>
            <a:endParaRPr lang="en-CA" sz="900" dirty="0" smtClean="0"/>
          </a:p>
          <a:p>
            <a:r>
              <a:rPr lang="en-CA" sz="900" dirty="0" smtClean="0"/>
              <a:t>(n=306)</a:t>
            </a:r>
          </a:p>
          <a:p>
            <a:r>
              <a:rPr lang="en-CA" sz="1100" dirty="0" smtClean="0"/>
              <a:t>2013: 97%</a:t>
            </a:r>
          </a:p>
          <a:p>
            <a:r>
              <a:rPr lang="en-CA" sz="900" dirty="0"/>
              <a:t>(</a:t>
            </a:r>
            <a:r>
              <a:rPr lang="en-CA" sz="900" dirty="0" smtClean="0"/>
              <a:t>n=717)</a:t>
            </a:r>
            <a:endParaRPr lang="en-CA" sz="900" dirty="0"/>
          </a:p>
        </p:txBody>
      </p:sp>
      <p:sp>
        <p:nvSpPr>
          <p:cNvPr id="89" name="Text Box 11"/>
          <p:cNvSpPr txBox="1">
            <a:spLocks noChangeArrowheads="1"/>
          </p:cNvSpPr>
          <p:nvPr/>
        </p:nvSpPr>
        <p:spPr bwMode="auto">
          <a:xfrm>
            <a:off x="6127119" y="3846160"/>
            <a:ext cx="1199955" cy="931024"/>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7%</a:t>
            </a:r>
          </a:p>
          <a:p>
            <a:r>
              <a:rPr lang="en-CA" sz="800" dirty="0"/>
              <a:t>(</a:t>
            </a:r>
            <a:r>
              <a:rPr lang="en-CA" sz="800" dirty="0" smtClean="0"/>
              <a:t>n=22)</a:t>
            </a:r>
          </a:p>
          <a:p>
            <a:r>
              <a:rPr lang="en-CA" sz="1100" dirty="0" smtClean="0"/>
              <a:t>2013: 3%</a:t>
            </a:r>
          </a:p>
          <a:p>
            <a:r>
              <a:rPr lang="en-CA" sz="800" dirty="0" smtClean="0"/>
              <a:t>(n=23)</a:t>
            </a:r>
            <a:endParaRPr lang="en-CA" sz="800" dirty="0"/>
          </a:p>
        </p:txBody>
      </p:sp>
      <p:sp>
        <p:nvSpPr>
          <p:cNvPr id="27" name="Right Brace 26"/>
          <p:cNvSpPr/>
          <p:nvPr/>
        </p:nvSpPr>
        <p:spPr>
          <a:xfrm rot="16200000">
            <a:off x="2353480" y="1171234"/>
            <a:ext cx="148858" cy="3827717"/>
          </a:xfrm>
          <a:prstGeom prst="rightBrace">
            <a:avLst>
              <a:gd name="adj1" fmla="val 61232"/>
              <a:gd name="adj2" fmla="val 4907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e 27"/>
          <p:cNvSpPr/>
          <p:nvPr/>
        </p:nvSpPr>
        <p:spPr>
          <a:xfrm rot="16200000">
            <a:off x="6489398" y="3055233"/>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29" name="Table 28"/>
          <p:cNvGraphicFramePr>
            <a:graphicFrameLocks noGrp="1"/>
          </p:cNvGraphicFramePr>
          <p:nvPr>
            <p:extLst>
              <p:ext uri="{D42A27DB-BD31-4B8C-83A1-F6EECF244321}">
                <p14:modId xmlns:p14="http://schemas.microsoft.com/office/powerpoint/2010/main" val="267526184"/>
              </p:ext>
            </p:extLst>
          </p:nvPr>
        </p:nvGraphicFramePr>
        <p:xfrm>
          <a:off x="415633" y="5634841"/>
          <a:ext cx="8360232" cy="457200"/>
        </p:xfrm>
        <a:graphic>
          <a:graphicData uri="http://schemas.openxmlformats.org/drawingml/2006/table">
            <a:tbl>
              <a:tblPr/>
              <a:tblGrid>
                <a:gridCol w="2090058"/>
                <a:gridCol w="2090058"/>
                <a:gridCol w="2090058"/>
                <a:gridCol w="2090058"/>
              </a:tblGrid>
              <a:tr h="457200">
                <a:tc>
                  <a:txBody>
                    <a:bodyPr/>
                    <a:lstStyle/>
                    <a:p>
                      <a:pPr algn="ctr" fontAlgn="ctr"/>
                      <a:r>
                        <a:rPr lang="en-US" sz="1200" b="1" i="0" u="none" strike="noStrike" dirty="0">
                          <a:latin typeface="+mn-lt"/>
                        </a:rPr>
                        <a:t>Yes, I definitely </a:t>
                      </a:r>
                      <a:r>
                        <a:rPr lang="en-US" sz="1200" b="1" i="0" u="none" strike="noStrike" dirty="0" smtClean="0">
                          <a:latin typeface="+mn-lt"/>
                        </a:rPr>
                        <a:t>will</a:t>
                      </a:r>
                    </a:p>
                    <a:p>
                      <a:pPr marL="0" marR="0" indent="0" algn="l" defTabSz="914400" rtl="0" eaLnBrk="1" fontAlgn="b"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(n=183)</a:t>
                      </a:r>
                      <a:r>
                        <a:rPr lang="en-US" sz="900" b="0" i="0" u="none" strike="noStrike" kern="1200" baseline="0" dirty="0" smtClean="0">
                          <a:solidFill>
                            <a:schemeClr val="tx2"/>
                          </a:solidFill>
                          <a:latin typeface="Arial Narrow" pitchFamily="34" charset="0"/>
                          <a:ea typeface="+mn-ea"/>
                          <a:cs typeface="+mn-cs"/>
                        </a:rPr>
                        <a:t>               </a:t>
                      </a:r>
                      <a:r>
                        <a:rPr lang="en-US" sz="900" b="0" i="0" u="none" strike="noStrike" kern="1200" dirty="0" smtClean="0">
                          <a:solidFill>
                            <a:schemeClr val="tx2"/>
                          </a:solidFill>
                          <a:latin typeface="Arial Narrow" pitchFamily="34" charset="0"/>
                          <a:ea typeface="+mn-ea"/>
                          <a:cs typeface="+mn-cs"/>
                        </a:rPr>
                        <a:t>   (n=505)</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Yes, I probably </a:t>
                      </a:r>
                      <a:r>
                        <a:rPr lang="en-US" sz="1200" b="1" i="0" u="none" strike="noStrike" dirty="0" smtClean="0">
                          <a:latin typeface="+mn-lt"/>
                        </a:rPr>
                        <a:t>will</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(n=123)                     (n=212)</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latin typeface="+mn-lt"/>
                        </a:rPr>
                        <a:t>No, I probably </a:t>
                      </a:r>
                      <a:r>
                        <a:rPr lang="en-US" sz="1200" b="1" i="0" u="none" strike="noStrike" dirty="0" smtClean="0">
                          <a:latin typeface="+mn-lt"/>
                        </a:rPr>
                        <a:t>won‘t</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(n=20)                 (n=23) </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No, I definitely </a:t>
                      </a:r>
                      <a:r>
                        <a:rPr lang="en-US" sz="1200" b="1" i="0" u="none" strike="noStrike" dirty="0" smtClean="0">
                          <a:latin typeface="+mn-lt"/>
                        </a:rPr>
                        <a:t>won't</a:t>
                      </a:r>
                    </a:p>
                    <a:p>
                      <a:pPr algn="l" fontAlgn="ctr"/>
                      <a:r>
                        <a:rPr lang="en-US" sz="900" b="0" i="0" u="none" strike="noStrike" kern="1200" dirty="0" smtClean="0">
                          <a:solidFill>
                            <a:schemeClr val="tx2"/>
                          </a:solidFill>
                          <a:latin typeface="Arial Narrow" pitchFamily="34" charset="0"/>
                          <a:ea typeface="+mn-ea"/>
                          <a:cs typeface="+mn-cs"/>
                        </a:rPr>
                        <a:t>                  (n=2)                  (n=0) </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30" name="Text Box 14"/>
          <p:cNvSpPr txBox="1">
            <a:spLocks noChangeArrowheads="1"/>
          </p:cNvSpPr>
          <p:nvPr/>
        </p:nvSpPr>
        <p:spPr bwMode="auto">
          <a:xfrm>
            <a:off x="1961978" y="1631339"/>
            <a:ext cx="931863" cy="430887"/>
          </a:xfrm>
          <a:prstGeom prst="rect">
            <a:avLst/>
          </a:prstGeom>
          <a:noFill/>
          <a:ln w="25400" algn="ctr">
            <a:noFill/>
            <a:miter lim="800000"/>
            <a:headEnd/>
            <a:tailEnd/>
          </a:ln>
        </p:spPr>
        <p:txBody>
          <a:bodyPr>
            <a:spAutoFit/>
          </a:bodyPr>
          <a:lstStyle/>
          <a:p>
            <a:r>
              <a:rPr lang="en-CA" sz="1400" dirty="0" smtClean="0"/>
              <a:t>Yes</a:t>
            </a:r>
            <a:r>
              <a:rPr lang="en-CA" sz="1400" dirty="0"/>
              <a:t/>
            </a:r>
            <a:br>
              <a:rPr lang="en-CA" sz="1400" dirty="0"/>
            </a:br>
            <a:r>
              <a:rPr lang="en-CA" sz="800" dirty="0" smtClean="0"/>
              <a:t>(Top </a:t>
            </a:r>
            <a:r>
              <a:rPr lang="en-CA" sz="800" dirty="0"/>
              <a:t>2 Box)</a:t>
            </a:r>
            <a:endParaRPr lang="en-CA" sz="700" dirty="0"/>
          </a:p>
        </p:txBody>
      </p:sp>
      <p:sp>
        <p:nvSpPr>
          <p:cNvPr id="15" name="Isosceles Triangle 14"/>
          <p:cNvSpPr/>
          <p:nvPr/>
        </p:nvSpPr>
        <p:spPr>
          <a:xfrm rot="10800000">
            <a:off x="1218272" y="3524593"/>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6" name="Isosceles Triangle 15"/>
          <p:cNvSpPr/>
          <p:nvPr/>
        </p:nvSpPr>
        <p:spPr>
          <a:xfrm rot="10800000" flipV="1">
            <a:off x="3260863" y="4136612"/>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7" name="Isosceles Triangle 16"/>
          <p:cNvSpPr/>
          <p:nvPr/>
        </p:nvSpPr>
        <p:spPr>
          <a:xfrm rot="10800000">
            <a:off x="2982811" y="2155867"/>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Isosceles Triangle 17"/>
          <p:cNvSpPr/>
          <p:nvPr/>
        </p:nvSpPr>
        <p:spPr>
          <a:xfrm rot="10800000" flipV="1">
            <a:off x="7157537" y="3942411"/>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9" name="Isosceles Triangle 18"/>
          <p:cNvSpPr/>
          <p:nvPr/>
        </p:nvSpPr>
        <p:spPr>
          <a:xfrm rot="10800000" flipV="1">
            <a:off x="5335229" y="5196251"/>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Reasons for Not Pursuing Engineering</a:t>
            </a:r>
          </a:p>
        </p:txBody>
      </p:sp>
      <p:sp>
        <p:nvSpPr>
          <p:cNvPr id="3077"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C2F284CA-8D79-4BB3-9891-C6539A0EB24D}" type="slidenum">
              <a:rPr lang="en-US"/>
              <a:pPr/>
              <a:t>14</a:t>
            </a:fld>
            <a:endParaRPr lang="en-US" dirty="0"/>
          </a:p>
        </p:txBody>
      </p:sp>
      <p:sp>
        <p:nvSpPr>
          <p:cNvPr id="3078" name="Text Box 4"/>
          <p:cNvSpPr txBox="1">
            <a:spLocks noChangeArrowheads="1"/>
          </p:cNvSpPr>
          <p:nvPr/>
        </p:nvSpPr>
        <p:spPr bwMode="auto">
          <a:xfrm>
            <a:off x="383822" y="6247709"/>
            <a:ext cx="8291866" cy="215444"/>
          </a:xfrm>
          <a:prstGeom prst="rect">
            <a:avLst/>
          </a:prstGeom>
          <a:noFill/>
          <a:ln w="25400">
            <a:noFill/>
            <a:miter lim="800000"/>
            <a:headEnd/>
            <a:tailEnd/>
          </a:ln>
        </p:spPr>
        <p:txBody>
          <a:bodyPr wrap="square">
            <a:spAutoFit/>
          </a:bodyPr>
          <a:lstStyle/>
          <a:p>
            <a:pPr algn="l">
              <a:spcBef>
                <a:spcPts val="0"/>
              </a:spcBef>
              <a:defRPr/>
            </a:pPr>
            <a:r>
              <a:rPr lang="en-US" sz="800" dirty="0" smtClean="0">
                <a:solidFill>
                  <a:schemeClr val="tx1"/>
                </a:solidFill>
                <a:latin typeface="+mj-lt"/>
              </a:rPr>
              <a:t>Q16</a:t>
            </a:r>
            <a:r>
              <a:rPr lang="en-US" sz="800" dirty="0">
                <a:solidFill>
                  <a:schemeClr val="tx1"/>
                </a:solidFill>
                <a:latin typeface="+mj-lt"/>
              </a:rPr>
              <a:t>. What is the primary reason you decided to pursue a career outside of Engineering? Base: Respondents who said No (definitely /probably) in Q14 </a:t>
            </a:r>
            <a:r>
              <a:rPr lang="en-US" sz="800" dirty="0" smtClean="0">
                <a:solidFill>
                  <a:schemeClr val="tx1"/>
                </a:solidFill>
                <a:latin typeface="+mj-lt"/>
              </a:rPr>
              <a:t> 2013 n=26; 2014 (n=22) </a:t>
            </a:r>
            <a:endParaRPr lang="en-US" sz="800" dirty="0">
              <a:solidFill>
                <a:schemeClr val="tx1"/>
              </a:solidFill>
              <a:latin typeface="+mj-lt"/>
            </a:endParaRPr>
          </a:p>
        </p:txBody>
      </p:sp>
      <p:graphicFrame>
        <p:nvGraphicFramePr>
          <p:cNvPr id="11" name="Object 47"/>
          <p:cNvGraphicFramePr>
            <a:graphicFrameLocks noChangeAspect="1"/>
          </p:cNvGraphicFramePr>
          <p:nvPr>
            <p:extLst>
              <p:ext uri="{D42A27DB-BD31-4B8C-83A1-F6EECF244321}">
                <p14:modId xmlns:p14="http://schemas.microsoft.com/office/powerpoint/2010/main" val="2315506097"/>
              </p:ext>
            </p:extLst>
          </p:nvPr>
        </p:nvGraphicFramePr>
        <p:xfrm>
          <a:off x="985208" y="1800978"/>
          <a:ext cx="6741745" cy="4350698"/>
        </p:xfrm>
        <a:graphic>
          <a:graphicData uri="http://schemas.openxmlformats.org/drawingml/2006/chart">
            <c:chart xmlns:c="http://schemas.openxmlformats.org/drawingml/2006/chart" xmlns:r="http://schemas.openxmlformats.org/officeDocument/2006/relationships" r:id="rId2"/>
          </a:graphicData>
        </a:graphic>
      </p:graphicFrame>
      <p:sp>
        <p:nvSpPr>
          <p:cNvPr id="3081" name="Text Box 22"/>
          <p:cNvSpPr txBox="1">
            <a:spLocks noChangeArrowheads="1"/>
          </p:cNvSpPr>
          <p:nvPr/>
        </p:nvSpPr>
        <p:spPr bwMode="auto">
          <a:xfrm>
            <a:off x="1093790" y="1493201"/>
            <a:ext cx="6992938" cy="307777"/>
          </a:xfrm>
          <a:prstGeom prst="rect">
            <a:avLst/>
          </a:prstGeom>
          <a:noFill/>
          <a:ln w="25400" algn="ctr">
            <a:noFill/>
            <a:miter lim="800000"/>
            <a:headEnd/>
            <a:tailEnd/>
          </a:ln>
        </p:spPr>
        <p:txBody>
          <a:bodyPr>
            <a:spAutoFit/>
          </a:bodyPr>
          <a:lstStyle/>
          <a:p>
            <a:r>
              <a:rPr lang="en-US" sz="1400" dirty="0">
                <a:solidFill>
                  <a:srgbClr val="003399"/>
                </a:solidFill>
                <a:latin typeface="+mj-lt"/>
              </a:rPr>
              <a:t>Reasons for Not Pursuing Engineering</a:t>
            </a:r>
            <a:endParaRPr lang="en-CA" sz="1400" dirty="0">
              <a:solidFill>
                <a:srgbClr val="003399"/>
              </a:solidFill>
              <a:latin typeface="+mj-lt"/>
            </a:endParaRPr>
          </a:p>
        </p:txBody>
      </p:sp>
      <p:sp>
        <p:nvSpPr>
          <p:cNvPr id="12" name="Content Placeholder 25"/>
          <p:cNvSpPr txBox="1">
            <a:spLocks/>
          </p:cNvSpPr>
          <p:nvPr/>
        </p:nvSpPr>
        <p:spPr>
          <a:xfrm>
            <a:off x="365124" y="717020"/>
            <a:ext cx="8535807"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The </a:t>
            </a:r>
            <a:r>
              <a:rPr lang="en-US" sz="1400" b="0" dirty="0">
                <a:solidFill>
                  <a:schemeClr val="tx1"/>
                </a:solidFill>
                <a:latin typeface="+mj-lt"/>
              </a:rPr>
              <a:t>top reason for </a:t>
            </a:r>
            <a:r>
              <a:rPr lang="en-US" sz="1400" b="0" u="sng" dirty="0">
                <a:solidFill>
                  <a:schemeClr val="tx1"/>
                </a:solidFill>
                <a:latin typeface="+mj-lt"/>
              </a:rPr>
              <a:t>not</a:t>
            </a:r>
            <a:r>
              <a:rPr lang="en-US" sz="1400" b="0" dirty="0">
                <a:solidFill>
                  <a:schemeClr val="tx1"/>
                </a:solidFill>
                <a:latin typeface="+mj-lt"/>
              </a:rPr>
              <a:t> pursuing a career in </a:t>
            </a:r>
            <a:r>
              <a:rPr lang="en-US" sz="1400" b="0" dirty="0" smtClean="0">
                <a:solidFill>
                  <a:schemeClr val="tx1"/>
                </a:solidFill>
                <a:latin typeface="+mj-lt"/>
              </a:rPr>
              <a:t>engineering is that engineering is </a:t>
            </a:r>
            <a:r>
              <a:rPr lang="en-US" sz="1400" b="0" dirty="0">
                <a:solidFill>
                  <a:schemeClr val="tx1"/>
                </a:solidFill>
                <a:latin typeface="+mj-lt"/>
              </a:rPr>
              <a:t>not what </a:t>
            </a:r>
            <a:r>
              <a:rPr lang="en-US" sz="1400" b="0" dirty="0" smtClean="0">
                <a:solidFill>
                  <a:schemeClr val="tx1"/>
                </a:solidFill>
                <a:latin typeface="+mj-lt"/>
              </a:rPr>
              <a:t>they </a:t>
            </a:r>
            <a:r>
              <a:rPr lang="en-US" sz="1400" b="0" dirty="0">
                <a:solidFill>
                  <a:schemeClr val="tx1"/>
                </a:solidFill>
                <a:latin typeface="+mj-lt"/>
              </a:rPr>
              <a:t>thought it would </a:t>
            </a:r>
            <a:r>
              <a:rPr lang="en-US" sz="1400" b="0" dirty="0" smtClean="0">
                <a:solidFill>
                  <a:schemeClr val="tx1"/>
                </a:solidFill>
                <a:latin typeface="+mj-lt"/>
              </a:rPr>
              <a:t>be. Other common mentions include that there are better </a:t>
            </a:r>
            <a:r>
              <a:rPr lang="en-US" sz="1400" b="0" dirty="0">
                <a:solidFill>
                  <a:schemeClr val="tx1"/>
                </a:solidFill>
                <a:latin typeface="+mj-lt"/>
              </a:rPr>
              <a:t>employment opportunities </a:t>
            </a:r>
            <a:r>
              <a:rPr lang="en-US" sz="1400" b="0" dirty="0" smtClean="0">
                <a:solidFill>
                  <a:schemeClr val="tx1"/>
                </a:solidFill>
                <a:latin typeface="+mj-lt"/>
              </a:rPr>
              <a:t>elsewhere and that </a:t>
            </a:r>
            <a:r>
              <a:rPr lang="en-US" sz="1400" b="0" dirty="0">
                <a:solidFill>
                  <a:schemeClr val="tx1"/>
                </a:solidFill>
                <a:latin typeface="+mj-lt"/>
              </a:rPr>
              <a:t>there are opportunities to earn more money </a:t>
            </a:r>
            <a:r>
              <a:rPr lang="en-US" sz="1400" b="0" dirty="0" smtClean="0">
                <a:solidFill>
                  <a:schemeClr val="tx1"/>
                </a:solidFill>
                <a:latin typeface="+mj-lt"/>
              </a:rPr>
              <a:t>elsewhere.</a:t>
            </a:r>
            <a:endParaRPr lang="en-US" sz="1400" b="0" dirty="0">
              <a:solidFill>
                <a:schemeClr val="tx1"/>
              </a:solidFill>
              <a:latin typeface="+mj-lt"/>
            </a:endParaRPr>
          </a:p>
        </p:txBody>
      </p:sp>
      <p:graphicFrame>
        <p:nvGraphicFramePr>
          <p:cNvPr id="19" name="Table 18"/>
          <p:cNvGraphicFramePr>
            <a:graphicFrameLocks noGrp="1"/>
          </p:cNvGraphicFramePr>
          <p:nvPr>
            <p:extLst>
              <p:ext uri="{D42A27DB-BD31-4B8C-83A1-F6EECF244321}">
                <p14:modId xmlns:p14="http://schemas.microsoft.com/office/powerpoint/2010/main" val="1851274232"/>
              </p:ext>
            </p:extLst>
          </p:nvPr>
        </p:nvGraphicFramePr>
        <p:xfrm>
          <a:off x="-824531" y="1865998"/>
          <a:ext cx="5128791" cy="4245876"/>
        </p:xfrm>
        <a:graphic>
          <a:graphicData uri="http://schemas.openxmlformats.org/drawingml/2006/table">
            <a:tbl>
              <a:tblPr/>
              <a:tblGrid>
                <a:gridCol w="5128791"/>
              </a:tblGrid>
              <a:tr h="283850">
                <a:tc>
                  <a:txBody>
                    <a:bodyPr/>
                    <a:lstStyle/>
                    <a:p>
                      <a:pPr marL="0" algn="r" defTabSz="914400" rtl="0" eaLnBrk="1" fontAlgn="ctr" latinLnBrk="0" hangingPunct="1"/>
                      <a:r>
                        <a:rPr lang="en-US" sz="1050" b="1" i="0" u="none" strike="noStrike" kern="1200" dirty="0">
                          <a:solidFill>
                            <a:schemeClr val="tx1"/>
                          </a:solidFill>
                          <a:latin typeface="+mn-lt"/>
                          <a:ea typeface="+mn-ea"/>
                          <a:cs typeface="+mn-cs"/>
                        </a:rPr>
                        <a:t>Engineering is not what I thought it was going to be</a:t>
                      </a:r>
                    </a:p>
                  </a:txBody>
                  <a:tcPr marL="9525" marR="9525" marT="9525" marB="0" anchor="b">
                    <a:lnL>
                      <a:noFill/>
                    </a:lnL>
                    <a:lnR>
                      <a:noFill/>
                    </a:lnR>
                    <a:lnT>
                      <a:noFill/>
                    </a:lnT>
                    <a:lnB>
                      <a:noFill/>
                    </a:lnB>
                    <a:lnTlToBr w="12700" cmpd="sng">
                      <a:noFill/>
                      <a:prstDash val="solid"/>
                    </a:lnTlToBr>
                    <a:lnBlToTr w="12700" cmpd="sng">
                      <a:noFill/>
                      <a:prstDash val="solid"/>
                    </a:lnBlToTr>
                  </a:tcPr>
                </a:tc>
              </a:tr>
              <a:tr h="423796">
                <a:tc>
                  <a:txBody>
                    <a:bodyPr/>
                    <a:lstStyle/>
                    <a:p>
                      <a:pPr algn="r" fontAlgn="b"/>
                      <a:r>
                        <a:rPr lang="en-US" sz="900" b="0" i="0" u="none" strike="noStrike" dirty="0" smtClean="0">
                          <a:solidFill>
                            <a:schemeClr val="tx2"/>
                          </a:solidFill>
                          <a:latin typeface="Arial Narrow" pitchFamily="34" charset="0"/>
                        </a:rPr>
                        <a:t>(n=10)</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a:t>
                      </a:r>
                      <a:r>
                        <a:rPr lang="en-US" sz="900" b="0" i="0" u="none" strike="noStrike" dirty="0" smtClean="0">
                          <a:solidFill>
                            <a:schemeClr val="tx2"/>
                          </a:solidFill>
                          <a:latin typeface="Arial Narrow" pitchFamily="34" charset="0"/>
                        </a:rPr>
                        <a:t>n=11)</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3850">
                <a:tc>
                  <a:txBody>
                    <a:bodyPr/>
                    <a:lstStyle/>
                    <a:p>
                      <a:pPr algn="r" fontAlgn="ctr"/>
                      <a:r>
                        <a:rPr lang="en-US" sz="1050" b="1" i="0" u="none" strike="noStrike" kern="1200" dirty="0">
                          <a:solidFill>
                            <a:schemeClr val="tx1"/>
                          </a:solidFill>
                          <a:latin typeface="+mn-lt"/>
                          <a:ea typeface="+mn-ea"/>
                          <a:cs typeface="+mn-cs"/>
                        </a:rPr>
                        <a:t>Better employment opportunities in another field</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23796">
                <a:tc>
                  <a:txBody>
                    <a:bodyPr/>
                    <a:lstStyle/>
                    <a:p>
                      <a:pPr algn="r" fontAlgn="b"/>
                      <a:r>
                        <a:rPr lang="en-US" sz="900" b="0" i="0" u="none" strike="noStrike" dirty="0" smtClean="0">
                          <a:solidFill>
                            <a:schemeClr val="tx2"/>
                          </a:solidFill>
                          <a:latin typeface="Arial Narrow" pitchFamily="34" charset="0"/>
                        </a:rPr>
                        <a:t>(n=3)</a:t>
                      </a:r>
                    </a:p>
                    <a:p>
                      <a:pPr marL="0" marR="0" indent="0" algn="r" defTabSz="914400" rtl="0" eaLnBrk="1" fontAlgn="b" latinLnBrk="0" hangingPunct="1">
                        <a:lnSpc>
                          <a:spcPct val="100000"/>
                        </a:lnSpc>
                        <a:spcBef>
                          <a:spcPts val="0"/>
                        </a:spcBef>
                        <a:spcAft>
                          <a:spcPts val="0"/>
                        </a:spcAft>
                        <a:buClrTx/>
                        <a:buSzTx/>
                        <a:buFontTx/>
                        <a:buNone/>
                        <a:tabLst/>
                        <a:defRPr/>
                      </a:pPr>
                      <a:r>
                        <a:rPr lang="en-US" sz="900" b="0" i="0" u="none" strike="noStrike" dirty="0" smtClean="0">
                          <a:solidFill>
                            <a:schemeClr val="tx2"/>
                          </a:solidFill>
                          <a:latin typeface="Arial Narrow" pitchFamily="34" charset="0"/>
                        </a:rPr>
                        <a:t> (n=4)</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3850">
                <a:tc>
                  <a:txBody>
                    <a:bodyPr/>
                    <a:lstStyle/>
                    <a:p>
                      <a:pPr algn="r" fontAlgn="ctr"/>
                      <a:r>
                        <a:rPr lang="en-US" sz="1050" b="1" i="0" u="none" strike="noStrike" kern="1200" dirty="0" smtClean="0">
                          <a:solidFill>
                            <a:schemeClr val="tx1"/>
                          </a:solidFill>
                          <a:latin typeface="+mn-lt"/>
                          <a:ea typeface="+mn-ea"/>
                          <a:cs typeface="+mn-cs"/>
                        </a:rPr>
                        <a:t>Opportunities to earn more money in another field</a:t>
                      </a:r>
                      <a:endParaRPr lang="en-US" sz="1050" b="1" i="0" u="none" strike="noStrike" kern="120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23796">
                <a:tc>
                  <a:txBody>
                    <a:bodyPr/>
                    <a:lstStyle/>
                    <a:p>
                      <a:pPr algn="r" fontAlgn="b"/>
                      <a:r>
                        <a:rPr lang="en-US" sz="900" b="0" i="0" u="none" strike="noStrike" dirty="0" smtClean="0">
                          <a:solidFill>
                            <a:schemeClr val="tx2"/>
                          </a:solidFill>
                          <a:latin typeface="Arial Narrow" pitchFamily="34" charset="0"/>
                        </a:rPr>
                        <a:t>(n=3)</a:t>
                      </a:r>
                    </a:p>
                    <a:p>
                      <a:pPr marL="0" marR="0" indent="0" algn="r" defTabSz="914400" rtl="0" eaLnBrk="1" fontAlgn="b" latinLnBrk="0" hangingPunct="1">
                        <a:lnSpc>
                          <a:spcPct val="100000"/>
                        </a:lnSpc>
                        <a:spcBef>
                          <a:spcPts val="0"/>
                        </a:spcBef>
                        <a:spcAft>
                          <a:spcPts val="0"/>
                        </a:spcAft>
                        <a:buClrTx/>
                        <a:buSzTx/>
                        <a:buFontTx/>
                        <a:buNone/>
                        <a:tabLst/>
                        <a:defRPr/>
                      </a:pPr>
                      <a:r>
                        <a:rPr lang="en-US" sz="900" b="0" i="0" u="none" strike="noStrike" dirty="0" smtClean="0">
                          <a:solidFill>
                            <a:schemeClr val="tx2"/>
                          </a:solidFill>
                          <a:latin typeface="Arial Narrow" pitchFamily="34" charset="0"/>
                        </a:rPr>
                        <a:t> (n=3)</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3850">
                <a:tc>
                  <a:txBody>
                    <a:bodyPr/>
                    <a:lstStyle/>
                    <a:p>
                      <a:pPr algn="r" fontAlgn="ctr"/>
                      <a:r>
                        <a:rPr lang="en-US" sz="1050" b="1" i="0" u="none" strike="noStrike" kern="1200" dirty="0" smtClean="0">
                          <a:solidFill>
                            <a:schemeClr val="tx1"/>
                          </a:solidFill>
                          <a:latin typeface="+mn-lt"/>
                          <a:ea typeface="+mn-ea"/>
                          <a:cs typeface="+mn-cs"/>
                        </a:rPr>
                        <a:t>Interested in other things</a:t>
                      </a:r>
                      <a:endParaRPr lang="en-US" sz="1050" b="1" i="0" u="none" strike="noStrike" kern="120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23796">
                <a:tc>
                  <a:txBody>
                    <a:bodyPr/>
                    <a:lstStyle/>
                    <a:p>
                      <a:pPr algn="r" fontAlgn="b"/>
                      <a:r>
                        <a:rPr lang="en-US" sz="900" b="0" i="0" u="none" strike="noStrike" dirty="0" smtClean="0">
                          <a:solidFill>
                            <a:schemeClr val="tx2"/>
                          </a:solidFill>
                          <a:latin typeface="Arial Narrow" pitchFamily="34" charset="0"/>
                        </a:rPr>
                        <a:t>(n=2)</a:t>
                      </a:r>
                    </a:p>
                    <a:p>
                      <a:pPr marL="0" marR="0" indent="0" algn="r" defTabSz="914400" rtl="0" eaLnBrk="1" fontAlgn="b" latinLnBrk="0" hangingPunct="1">
                        <a:lnSpc>
                          <a:spcPct val="100000"/>
                        </a:lnSpc>
                        <a:spcBef>
                          <a:spcPts val="0"/>
                        </a:spcBef>
                        <a:spcAft>
                          <a:spcPts val="0"/>
                        </a:spcAft>
                        <a:buClrTx/>
                        <a:buSzTx/>
                        <a:buFontTx/>
                        <a:buNone/>
                        <a:tabLst/>
                        <a:defRPr/>
                      </a:pPr>
                      <a:r>
                        <a:rPr lang="en-US" sz="900" b="0" i="0" u="none" strike="noStrike" dirty="0" smtClean="0">
                          <a:solidFill>
                            <a:schemeClr val="tx2"/>
                          </a:solidFill>
                          <a:latin typeface="Arial Narrow" pitchFamily="34" charset="0"/>
                        </a:rPr>
                        <a:t>(n=1)</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3850">
                <a:tc>
                  <a:txBody>
                    <a:bodyPr/>
                    <a:lstStyle/>
                    <a:p>
                      <a:pPr algn="r" fontAlgn="ctr"/>
                      <a:r>
                        <a:rPr lang="en-US" sz="1050" b="1" i="0" u="none" strike="noStrike" kern="1200" dirty="0" smtClean="0">
                          <a:solidFill>
                            <a:schemeClr val="tx1"/>
                          </a:solidFill>
                          <a:latin typeface="+mn-lt"/>
                          <a:ea typeface="+mn-ea"/>
                          <a:cs typeface="+mn-cs"/>
                        </a:rPr>
                        <a:t>To learn other skills/be multidisciplinary</a:t>
                      </a:r>
                      <a:endParaRPr lang="en-US" sz="1050" b="1" i="0" u="none" strike="noStrike" kern="120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23796">
                <a:tc>
                  <a:txBody>
                    <a:bodyPr/>
                    <a:lstStyle/>
                    <a:p>
                      <a:pPr algn="r" fontAlgn="b"/>
                      <a:r>
                        <a:rPr lang="en-US" sz="900" b="0" i="0" u="none" strike="noStrike" dirty="0" smtClean="0">
                          <a:solidFill>
                            <a:schemeClr val="tx2"/>
                          </a:solidFill>
                          <a:latin typeface="Arial Narrow" pitchFamily="34" charset="0"/>
                        </a:rPr>
                        <a:t>(n=1)</a:t>
                      </a:r>
                    </a:p>
                    <a:p>
                      <a:pPr marL="0" marR="0" indent="0" algn="r" defTabSz="914400" rtl="0" eaLnBrk="1" fontAlgn="b" latinLnBrk="0" hangingPunct="1">
                        <a:lnSpc>
                          <a:spcPct val="100000"/>
                        </a:lnSpc>
                        <a:spcBef>
                          <a:spcPts val="0"/>
                        </a:spcBef>
                        <a:spcAft>
                          <a:spcPts val="0"/>
                        </a:spcAft>
                        <a:buClrTx/>
                        <a:buSzTx/>
                        <a:buFontTx/>
                        <a:buNone/>
                        <a:tabLst/>
                        <a:defRPr/>
                      </a:pPr>
                      <a:r>
                        <a:rPr lang="en-US" sz="900" b="0" i="0" u="none" strike="noStrike" dirty="0" smtClean="0">
                          <a:solidFill>
                            <a:schemeClr val="tx2"/>
                          </a:solidFill>
                          <a:latin typeface="Arial Narrow" pitchFamily="34" charset="0"/>
                        </a:rPr>
                        <a:t>(n=2)</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83850">
                <a:tc>
                  <a:txBody>
                    <a:bodyPr/>
                    <a:lstStyle/>
                    <a:p>
                      <a:pPr algn="r" fontAlgn="ctr"/>
                      <a:r>
                        <a:rPr lang="en-US" sz="1050" b="1" i="0" u="none" strike="noStrike" kern="1200" dirty="0" smtClean="0">
                          <a:solidFill>
                            <a:schemeClr val="tx1"/>
                          </a:solidFill>
                          <a:latin typeface="+mn-lt"/>
                          <a:ea typeface="+mn-ea"/>
                          <a:cs typeface="+mn-cs"/>
                        </a:rPr>
                        <a:t>Other mentions</a:t>
                      </a:r>
                      <a:endParaRPr lang="en-US" sz="1050" b="1" i="0" u="none" strike="noStrike" kern="120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23796">
                <a:tc>
                  <a:txBody>
                    <a:bodyPr/>
                    <a:lstStyle/>
                    <a:p>
                      <a:pPr algn="r" fontAlgn="b"/>
                      <a:r>
                        <a:rPr lang="en-US" sz="900" b="0" i="0" u="none" strike="noStrike" dirty="0" smtClean="0">
                          <a:solidFill>
                            <a:schemeClr val="tx2"/>
                          </a:solidFill>
                          <a:latin typeface="Arial Narrow" pitchFamily="34" charset="0"/>
                        </a:rPr>
                        <a:t>(n=3)</a:t>
                      </a:r>
                    </a:p>
                    <a:p>
                      <a:pPr marL="0" marR="0" indent="0" algn="r" defTabSz="914400" rtl="0" eaLnBrk="1" fontAlgn="b" latinLnBrk="0" hangingPunct="1">
                        <a:lnSpc>
                          <a:spcPct val="100000"/>
                        </a:lnSpc>
                        <a:spcBef>
                          <a:spcPts val="0"/>
                        </a:spcBef>
                        <a:spcAft>
                          <a:spcPts val="0"/>
                        </a:spcAft>
                        <a:buClrTx/>
                        <a:buSzTx/>
                        <a:buFontTx/>
                        <a:buNone/>
                        <a:tabLst/>
                        <a:defRPr/>
                      </a:pPr>
                      <a:r>
                        <a:rPr lang="en-US" sz="900" b="0" i="0" u="none" strike="noStrike" dirty="0" smtClean="0">
                          <a:solidFill>
                            <a:schemeClr val="tx2"/>
                          </a:solidFill>
                          <a:latin typeface="Arial Narrow" pitchFamily="34" charset="0"/>
                        </a:rPr>
                        <a:t>(n=1)</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Intended Career Outside of Engineering</a:t>
            </a:r>
          </a:p>
        </p:txBody>
      </p:sp>
      <p:sp>
        <p:nvSpPr>
          <p:cNvPr id="37" name="Content Placeholder 36"/>
          <p:cNvSpPr>
            <a:spLocks noGrp="1"/>
          </p:cNvSpPr>
          <p:nvPr>
            <p:ph idx="1"/>
          </p:nvPr>
        </p:nvSpPr>
        <p:spPr>
          <a:xfrm>
            <a:off x="352424" y="701850"/>
            <a:ext cx="8509353" cy="748923"/>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en-US" sz="1400" dirty="0" smtClean="0">
                <a:latin typeface="+mj-lt"/>
              </a:rPr>
              <a:t>Among those who do </a:t>
            </a:r>
            <a:r>
              <a:rPr lang="en-US" sz="1400" u="sng" dirty="0" smtClean="0">
                <a:latin typeface="+mj-lt"/>
              </a:rPr>
              <a:t>not</a:t>
            </a:r>
            <a:r>
              <a:rPr lang="en-US" sz="1400" dirty="0" smtClean="0">
                <a:latin typeface="+mj-lt"/>
              </a:rPr>
              <a:t> intend to pursue a career in Engineering, medicine, management/planning, IT and education represent the top career options.   </a:t>
            </a:r>
          </a:p>
          <a:p>
            <a:pPr fontAlgn="auto">
              <a:lnSpc>
                <a:spcPct val="100000"/>
              </a:lnSpc>
              <a:spcAft>
                <a:spcPts val="0"/>
              </a:spcAft>
              <a:defRPr/>
            </a:pPr>
            <a:r>
              <a:rPr lang="en-US" sz="1400" dirty="0" smtClean="0">
                <a:latin typeface="+mj-lt"/>
              </a:rPr>
              <a:t>Compared to 2013 there has been an increase in the proportion who cite other mentions.</a:t>
            </a:r>
            <a:endParaRPr lang="en-US" sz="1400" dirty="0"/>
          </a:p>
        </p:txBody>
      </p:sp>
      <p:sp>
        <p:nvSpPr>
          <p:cNvPr id="4101"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15AAB7C8-1FFA-402A-88E7-319E8D20AE09}" type="slidenum">
              <a:rPr lang="en-US"/>
              <a:pPr/>
              <a:t>15</a:t>
            </a:fld>
            <a:endParaRPr lang="en-US" dirty="0"/>
          </a:p>
        </p:txBody>
      </p:sp>
      <p:sp>
        <p:nvSpPr>
          <p:cNvPr id="2" name="Text Box 3"/>
          <p:cNvSpPr txBox="1">
            <a:spLocks noChangeArrowheads="1"/>
          </p:cNvSpPr>
          <p:nvPr/>
        </p:nvSpPr>
        <p:spPr bwMode="auto">
          <a:xfrm>
            <a:off x="307093" y="6253516"/>
            <a:ext cx="8675688" cy="33855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Q17. What type of career do you plan to pursue?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a:t>
            </a:r>
            <a:r>
              <a:rPr lang="en-US" sz="800" dirty="0">
                <a:solidFill>
                  <a:schemeClr val="tx1"/>
                </a:solidFill>
                <a:latin typeface="+mj-lt"/>
              </a:rPr>
              <a:t>: </a:t>
            </a:r>
            <a:r>
              <a:rPr lang="en-US" sz="800" dirty="0" smtClean="0">
                <a:solidFill>
                  <a:schemeClr val="tx1"/>
                </a:solidFill>
                <a:latin typeface="+mj-lt"/>
              </a:rPr>
              <a:t>Respondents </a:t>
            </a:r>
            <a:r>
              <a:rPr lang="en-US" sz="800" dirty="0">
                <a:solidFill>
                  <a:schemeClr val="tx1"/>
                </a:solidFill>
                <a:latin typeface="+mj-lt"/>
              </a:rPr>
              <a:t>who said No (definitely /probably) in </a:t>
            </a:r>
            <a:r>
              <a:rPr lang="en-US" sz="800" dirty="0" smtClean="0">
                <a:solidFill>
                  <a:schemeClr val="tx1"/>
                </a:solidFill>
                <a:latin typeface="+mj-lt"/>
              </a:rPr>
              <a:t>Q14,2013 (n=26); 2014 (n=22)  </a:t>
            </a:r>
            <a:endParaRPr lang="en-US" sz="800" dirty="0">
              <a:solidFill>
                <a:schemeClr val="tx1"/>
              </a:solidFill>
              <a:latin typeface="+mj-lt"/>
            </a:endParaRPr>
          </a:p>
        </p:txBody>
      </p:sp>
      <p:sp>
        <p:nvSpPr>
          <p:cNvPr id="4103" name="Text Box 17"/>
          <p:cNvSpPr txBox="1">
            <a:spLocks noChangeArrowheads="1"/>
          </p:cNvSpPr>
          <p:nvPr/>
        </p:nvSpPr>
        <p:spPr bwMode="auto">
          <a:xfrm>
            <a:off x="0" y="1421271"/>
            <a:ext cx="9144000" cy="523220"/>
          </a:xfrm>
          <a:prstGeom prst="rect">
            <a:avLst/>
          </a:prstGeom>
          <a:noFill/>
          <a:ln w="25400" algn="ctr">
            <a:noFill/>
            <a:miter lim="800000"/>
            <a:headEnd/>
            <a:tailEnd/>
          </a:ln>
        </p:spPr>
        <p:txBody>
          <a:bodyPr>
            <a:spAutoFit/>
          </a:bodyPr>
          <a:lstStyle/>
          <a:p>
            <a:r>
              <a:rPr lang="en-CA" sz="1400" dirty="0">
                <a:solidFill>
                  <a:srgbClr val="003399"/>
                </a:solidFill>
                <a:latin typeface="+mj-lt"/>
              </a:rPr>
              <a:t>Intended Career Outside of </a:t>
            </a:r>
            <a:r>
              <a:rPr lang="en-CA" sz="1400" dirty="0" smtClean="0">
                <a:solidFill>
                  <a:srgbClr val="003399"/>
                </a:solidFill>
                <a:latin typeface="+mj-lt"/>
              </a:rPr>
              <a:t>Engineering</a:t>
            </a:r>
            <a:br>
              <a:rPr lang="en-CA" sz="1400" dirty="0" smtClean="0">
                <a:solidFill>
                  <a:srgbClr val="003399"/>
                </a:solidFill>
                <a:latin typeface="+mj-lt"/>
              </a:rPr>
            </a:br>
            <a:r>
              <a:rPr lang="en-CA" sz="1400" dirty="0" smtClean="0">
                <a:solidFill>
                  <a:srgbClr val="003399"/>
                </a:solidFill>
                <a:latin typeface="+mj-lt"/>
              </a:rPr>
              <a:t>(</a:t>
            </a:r>
            <a:r>
              <a:rPr lang="en-US" sz="1400" dirty="0">
                <a:solidFill>
                  <a:srgbClr val="003399"/>
                </a:solidFill>
                <a:latin typeface="+mj-lt"/>
              </a:rPr>
              <a:t>Does Not Plan to Pursue Engineering Career)</a:t>
            </a:r>
            <a:endParaRPr lang="en-CA" sz="1400" dirty="0">
              <a:solidFill>
                <a:srgbClr val="003399"/>
              </a:solidFill>
              <a:latin typeface="+mj-lt"/>
            </a:endParaRPr>
          </a:p>
        </p:txBody>
      </p:sp>
      <p:sp>
        <p:nvSpPr>
          <p:cNvPr id="4104" name="Text Box 19"/>
          <p:cNvSpPr txBox="1">
            <a:spLocks noChangeArrowheads="1"/>
          </p:cNvSpPr>
          <p:nvPr/>
        </p:nvSpPr>
        <p:spPr bwMode="auto">
          <a:xfrm>
            <a:off x="307093" y="6553200"/>
            <a:ext cx="4592285" cy="200055"/>
          </a:xfrm>
          <a:prstGeom prst="rect">
            <a:avLst/>
          </a:prstGeom>
          <a:noFill/>
          <a:ln w="25400" algn="ctr">
            <a:noFill/>
            <a:miter lim="800000"/>
            <a:headEnd/>
            <a:tailEnd/>
          </a:ln>
        </p:spPr>
        <p:txBody>
          <a:bodyPr wrap="square">
            <a:spAutoFit/>
          </a:bodyPr>
          <a:lstStyle/>
          <a:p>
            <a:pPr algn="l"/>
            <a:r>
              <a:rPr lang="en-CA" sz="700" i="1" dirty="0"/>
              <a:t>Mentions may add to more than 100% as </a:t>
            </a:r>
            <a:r>
              <a:rPr lang="en-CA" sz="700" i="1" dirty="0" smtClean="0"/>
              <a:t>respondents </a:t>
            </a:r>
            <a:r>
              <a:rPr lang="en-CA" sz="700" i="1" dirty="0"/>
              <a:t>were able to provide more than one response</a:t>
            </a:r>
          </a:p>
        </p:txBody>
      </p:sp>
      <p:graphicFrame>
        <p:nvGraphicFramePr>
          <p:cNvPr id="11" name="Object 47"/>
          <p:cNvGraphicFramePr>
            <a:graphicFrameLocks noChangeAspect="1"/>
          </p:cNvGraphicFramePr>
          <p:nvPr>
            <p:extLst>
              <p:ext uri="{D42A27DB-BD31-4B8C-83A1-F6EECF244321}">
                <p14:modId xmlns:p14="http://schemas.microsoft.com/office/powerpoint/2010/main" val="2967131009"/>
              </p:ext>
            </p:extLst>
          </p:nvPr>
        </p:nvGraphicFramePr>
        <p:xfrm>
          <a:off x="3617844" y="1889878"/>
          <a:ext cx="4212476" cy="44525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54349808"/>
              </p:ext>
            </p:extLst>
          </p:nvPr>
        </p:nvGraphicFramePr>
        <p:xfrm>
          <a:off x="1884459" y="1877947"/>
          <a:ext cx="1855258" cy="4464468"/>
        </p:xfrm>
        <a:graphic>
          <a:graphicData uri="http://schemas.openxmlformats.org/drawingml/2006/table">
            <a:tbl>
              <a:tblPr/>
              <a:tblGrid>
                <a:gridCol w="1855258"/>
              </a:tblGrid>
              <a:tr h="298463">
                <a:tc>
                  <a:txBody>
                    <a:bodyPr/>
                    <a:lstStyle/>
                    <a:p>
                      <a:pPr marL="0" algn="r" defTabSz="914400" rtl="0" eaLnBrk="1" fontAlgn="ctr" latinLnBrk="0" hangingPunct="1"/>
                      <a:r>
                        <a:rPr lang="en-US" sz="900" b="1" i="0" u="none" strike="noStrike" kern="1200" dirty="0" smtClean="0">
                          <a:solidFill>
                            <a:schemeClr val="tx1"/>
                          </a:solidFill>
                          <a:latin typeface="+mn-lt"/>
                          <a:ea typeface="+mn-ea"/>
                          <a:cs typeface="+mn-cs"/>
                        </a:rPr>
                        <a:t>Medicine</a:t>
                      </a:r>
                      <a:endParaRPr lang="en-US" sz="900" b="1" i="0" u="none" strike="noStrike" kern="1200" dirty="0">
                        <a:solidFill>
                          <a:schemeClr val="tx1"/>
                        </a:solidFill>
                        <a:latin typeface="+mn-lt"/>
                        <a:ea typeface="+mn-ea"/>
                        <a:cs typeface="+mn-cs"/>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445615">
                <a:tc>
                  <a:txBody>
                    <a:bodyPr/>
                    <a:lstStyle/>
                    <a:p>
                      <a:pPr algn="r" fontAlgn="b"/>
                      <a:r>
                        <a:rPr lang="en-US" sz="700" b="0" i="0" u="none" strike="noStrike" dirty="0" smtClean="0">
                          <a:solidFill>
                            <a:schemeClr val="tx2"/>
                          </a:solidFill>
                          <a:latin typeface="Arial Narrow" pitchFamily="34" charset="0"/>
                        </a:rPr>
                        <a:t>(n=2)</a:t>
                      </a:r>
                    </a:p>
                    <a:p>
                      <a:pPr marL="0" marR="0" indent="0" algn="r" defTabSz="914400" rtl="0" eaLnBrk="1" fontAlgn="b" latinLnBrk="0" hangingPunct="1">
                        <a:lnSpc>
                          <a:spcPct val="100000"/>
                        </a:lnSpc>
                        <a:spcBef>
                          <a:spcPts val="0"/>
                        </a:spcBef>
                        <a:spcAft>
                          <a:spcPts val="0"/>
                        </a:spcAft>
                        <a:buClrTx/>
                        <a:buSzTx/>
                        <a:buFontTx/>
                        <a:buNone/>
                        <a:tabLst/>
                        <a:defRPr/>
                      </a:pPr>
                      <a:r>
                        <a:rPr lang="en-US" sz="600" b="0" i="0" u="none" strike="noStrike" dirty="0" smtClean="0">
                          <a:solidFill>
                            <a:schemeClr val="tx2"/>
                          </a:solidFill>
                          <a:latin typeface="Arial Narrow" pitchFamily="34" charset="0"/>
                        </a:rPr>
                        <a:t>(</a:t>
                      </a:r>
                      <a:r>
                        <a:rPr lang="en-US" sz="700" b="0" i="0" u="none" strike="noStrike" dirty="0" smtClean="0">
                          <a:solidFill>
                            <a:schemeClr val="tx2"/>
                          </a:solidFill>
                          <a:latin typeface="Arial Narrow" pitchFamily="34" charset="0"/>
                        </a:rPr>
                        <a:t>n=4)</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8463">
                <a:tc>
                  <a:txBody>
                    <a:bodyPr/>
                    <a:lstStyle/>
                    <a:p>
                      <a:pPr algn="r" fontAlgn="ctr"/>
                      <a:r>
                        <a:rPr lang="en-US" sz="900" b="1" i="0" u="none" strike="noStrike" kern="1200" dirty="0" smtClean="0">
                          <a:solidFill>
                            <a:schemeClr val="tx1"/>
                          </a:solidFill>
                          <a:latin typeface="+mn-lt"/>
                          <a:ea typeface="+mn-ea"/>
                          <a:cs typeface="+mn-cs"/>
                        </a:rPr>
                        <a:t>Management/Planning</a:t>
                      </a:r>
                      <a:r>
                        <a:rPr lang="en-US" sz="900" b="1" i="0" u="none" strike="noStrike" kern="1200" baseline="0" dirty="0" smtClean="0">
                          <a:solidFill>
                            <a:schemeClr val="tx1"/>
                          </a:solidFill>
                          <a:latin typeface="+mn-lt"/>
                          <a:ea typeface="+mn-ea"/>
                          <a:cs typeface="+mn-cs"/>
                        </a:rPr>
                        <a:t> (NET)</a:t>
                      </a:r>
                      <a:endParaRPr lang="en-US" sz="900" b="1" i="0" u="none" strike="noStrike" kern="120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45615">
                <a:tc>
                  <a:txBody>
                    <a:bodyPr/>
                    <a:lstStyle/>
                    <a:p>
                      <a:pPr algn="r" fontAlgn="b"/>
                      <a:r>
                        <a:rPr lang="en-US" sz="700" b="0" i="0" u="none" strike="noStrike" dirty="0" smtClean="0">
                          <a:solidFill>
                            <a:schemeClr val="tx2"/>
                          </a:solidFill>
                          <a:latin typeface="Arial Narrow" pitchFamily="34" charset="0"/>
                        </a:rPr>
                        <a:t>(n=1)</a:t>
                      </a:r>
                    </a:p>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2"/>
                          </a:solidFill>
                          <a:latin typeface="Arial Narrow" pitchFamily="34" charset="0"/>
                        </a:rPr>
                        <a:t> (n=3)</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8463">
                <a:tc>
                  <a:txBody>
                    <a:bodyPr/>
                    <a:lstStyle/>
                    <a:p>
                      <a:pPr algn="r" fontAlgn="ctr"/>
                      <a:r>
                        <a:rPr lang="en-US" sz="900" b="1" i="0" u="none" strike="noStrike" kern="1200" dirty="0" smtClean="0">
                          <a:solidFill>
                            <a:schemeClr val="tx1"/>
                          </a:solidFill>
                          <a:latin typeface="+mn-lt"/>
                          <a:ea typeface="+mn-ea"/>
                          <a:cs typeface="+mn-cs"/>
                        </a:rPr>
                        <a:t>IT/Information</a:t>
                      </a:r>
                      <a:r>
                        <a:rPr lang="en-US" sz="900" b="1" i="0" u="none" strike="noStrike" kern="1200" baseline="0" dirty="0" smtClean="0">
                          <a:solidFill>
                            <a:schemeClr val="tx1"/>
                          </a:solidFill>
                          <a:latin typeface="+mn-lt"/>
                          <a:ea typeface="+mn-ea"/>
                          <a:cs typeface="+mn-cs"/>
                        </a:rPr>
                        <a:t> Technology (NET)</a:t>
                      </a:r>
                      <a:endParaRPr lang="en-US" sz="900" b="1" i="0" u="none" strike="noStrike" kern="120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45615">
                <a:tc>
                  <a:txBody>
                    <a:bodyPr/>
                    <a:lstStyle/>
                    <a:p>
                      <a:pPr algn="r" fontAlgn="b"/>
                      <a:r>
                        <a:rPr lang="en-US" sz="700" b="0" i="0" u="none" strike="noStrike" dirty="0" smtClean="0">
                          <a:solidFill>
                            <a:schemeClr val="tx2"/>
                          </a:solidFill>
                          <a:latin typeface="Arial Narrow" pitchFamily="34" charset="0"/>
                        </a:rPr>
                        <a:t>(n=1)</a:t>
                      </a:r>
                    </a:p>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2"/>
                          </a:solidFill>
                          <a:latin typeface="Arial Narrow" pitchFamily="34" charset="0"/>
                        </a:rPr>
                        <a:t> </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8463">
                <a:tc>
                  <a:txBody>
                    <a:bodyPr/>
                    <a:lstStyle/>
                    <a:p>
                      <a:pPr algn="r" fontAlgn="ctr"/>
                      <a:r>
                        <a:rPr lang="en-US" sz="900" b="1" i="0" u="none" strike="noStrike" kern="1200" dirty="0" smtClean="0">
                          <a:solidFill>
                            <a:schemeClr val="tx1"/>
                          </a:solidFill>
                          <a:latin typeface="+mn-lt"/>
                          <a:ea typeface="+mn-ea"/>
                          <a:cs typeface="+mn-cs"/>
                        </a:rPr>
                        <a:t>Education</a:t>
                      </a:r>
                      <a:endParaRPr lang="en-US" sz="900" b="1" i="0" u="none" strike="noStrike" kern="120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45615">
                <a:tc>
                  <a:txBody>
                    <a:bodyPr/>
                    <a:lstStyle/>
                    <a:p>
                      <a:pPr algn="r" fontAlgn="b"/>
                      <a:r>
                        <a:rPr lang="en-US" sz="700" b="0" i="0" u="none" strike="noStrike" dirty="0" smtClean="0">
                          <a:solidFill>
                            <a:schemeClr val="tx2"/>
                          </a:solidFill>
                          <a:latin typeface="Arial Narrow" pitchFamily="34" charset="0"/>
                        </a:rPr>
                        <a:t>(n=1)</a:t>
                      </a:r>
                    </a:p>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2"/>
                          </a:solidFill>
                          <a:latin typeface="Arial Narrow" pitchFamily="34" charset="0"/>
                        </a:rPr>
                        <a:t>(n=2)</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8463">
                <a:tc>
                  <a:txBody>
                    <a:bodyPr/>
                    <a:lstStyle/>
                    <a:p>
                      <a:pPr algn="r" fontAlgn="ctr"/>
                      <a:r>
                        <a:rPr lang="en-US" sz="900" b="1" i="0" u="none" strike="noStrike" kern="1200" dirty="0" smtClean="0">
                          <a:solidFill>
                            <a:schemeClr val="tx1"/>
                          </a:solidFill>
                          <a:latin typeface="+mn-lt"/>
                          <a:ea typeface="+mn-ea"/>
                          <a:cs typeface="+mn-cs"/>
                        </a:rPr>
                        <a:t>Other</a:t>
                      </a:r>
                      <a:r>
                        <a:rPr lang="en-US" sz="900" b="1" i="0" u="none" strike="noStrike" kern="1200" baseline="0" dirty="0" smtClean="0">
                          <a:solidFill>
                            <a:schemeClr val="tx1"/>
                          </a:solidFill>
                          <a:latin typeface="+mn-lt"/>
                          <a:ea typeface="+mn-ea"/>
                          <a:cs typeface="+mn-cs"/>
                        </a:rPr>
                        <a:t> mentions</a:t>
                      </a:r>
                      <a:endParaRPr lang="en-US" sz="900" b="1" i="0" u="none" strike="noStrike" kern="120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45615">
                <a:tc>
                  <a:txBody>
                    <a:bodyPr/>
                    <a:lstStyle/>
                    <a:p>
                      <a:pPr algn="r" fontAlgn="b"/>
                      <a:r>
                        <a:rPr lang="en-US" sz="700" b="0" i="0" u="none" strike="noStrike" dirty="0" smtClean="0">
                          <a:solidFill>
                            <a:schemeClr val="tx2"/>
                          </a:solidFill>
                          <a:latin typeface="Arial Narrow" pitchFamily="34" charset="0"/>
                        </a:rPr>
                        <a:t>(n=15)</a:t>
                      </a:r>
                    </a:p>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2"/>
                          </a:solidFill>
                          <a:latin typeface="Arial Narrow" pitchFamily="34" charset="0"/>
                        </a:rPr>
                        <a:t>(n=2)</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98463">
                <a:tc>
                  <a:txBody>
                    <a:bodyPr/>
                    <a:lstStyle/>
                    <a:p>
                      <a:pPr algn="r" fontAlgn="ctr"/>
                      <a:r>
                        <a:rPr lang="en-US" sz="900" b="1" i="0" u="none" strike="noStrike" kern="1200" dirty="0" smtClean="0">
                          <a:solidFill>
                            <a:schemeClr val="tx1"/>
                          </a:solidFill>
                          <a:latin typeface="+mn-lt"/>
                          <a:ea typeface="+mn-ea"/>
                          <a:cs typeface="+mn-cs"/>
                        </a:rPr>
                        <a:t>DK/NS</a:t>
                      </a:r>
                      <a:endParaRPr lang="en-US" sz="900" b="1" i="0" u="none" strike="noStrike" kern="1200" dirty="0">
                        <a:solidFill>
                          <a:schemeClr val="tx1"/>
                        </a:solidFill>
                        <a:latin typeface="+mn-lt"/>
                        <a:ea typeface="+mn-ea"/>
                        <a:cs typeface="+mn-cs"/>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45615">
                <a:tc>
                  <a:txBody>
                    <a:bodyPr/>
                    <a:lstStyle/>
                    <a:p>
                      <a:pPr algn="r" fontAlgn="b"/>
                      <a:r>
                        <a:rPr lang="en-US" sz="700" b="0" i="0" u="none" strike="noStrike" dirty="0" smtClean="0">
                          <a:solidFill>
                            <a:schemeClr val="tx2"/>
                          </a:solidFill>
                          <a:latin typeface="Arial Narrow" pitchFamily="34" charset="0"/>
                        </a:rPr>
                        <a:t>(n=2)</a:t>
                      </a:r>
                    </a:p>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2"/>
                          </a:solidFill>
                          <a:latin typeface="Arial Narrow" pitchFamily="34" charset="0"/>
                        </a:rPr>
                        <a:t>(n=2)</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Isosceles Triangle 9"/>
          <p:cNvSpPr/>
          <p:nvPr/>
        </p:nvSpPr>
        <p:spPr>
          <a:xfrm rot="10800000" flipV="1">
            <a:off x="6091238" y="5027612"/>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Career Plans When Studies Commenced </a:t>
            </a:r>
          </a:p>
        </p:txBody>
      </p:sp>
      <p:sp>
        <p:nvSpPr>
          <p:cNvPr id="5125"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6AF9876-6AC2-478A-82D6-A3D59548DA1B}" type="slidenum">
              <a:rPr lang="en-US"/>
              <a:pPr/>
              <a:t>16</a:t>
            </a:fld>
            <a:endParaRPr lang="en-US" dirty="0"/>
          </a:p>
        </p:txBody>
      </p:sp>
      <p:sp>
        <p:nvSpPr>
          <p:cNvPr id="2" name="Text Box 3"/>
          <p:cNvSpPr txBox="1">
            <a:spLocks noChangeArrowheads="1"/>
          </p:cNvSpPr>
          <p:nvPr/>
        </p:nvSpPr>
        <p:spPr bwMode="auto">
          <a:xfrm>
            <a:off x="383822" y="6302728"/>
            <a:ext cx="8305800" cy="33855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Q18. When you began your studies, did you plan to practice engineering when you completed your program? </a:t>
            </a:r>
            <a:r>
              <a:rPr lang="en-US" sz="800" dirty="0" smtClean="0">
                <a:solidFill>
                  <a:schemeClr val="tx1"/>
                </a:solidFill>
                <a:latin typeface="+mj-lt"/>
              </a:rPr>
              <a:t> </a:t>
            </a:r>
            <a:br>
              <a:rPr lang="en-US" sz="800" dirty="0" smtClean="0">
                <a:solidFill>
                  <a:schemeClr val="tx1"/>
                </a:solidFill>
                <a:latin typeface="+mj-lt"/>
              </a:rPr>
            </a:br>
            <a:r>
              <a:rPr lang="en-US" sz="800" dirty="0" smtClean="0">
                <a:solidFill>
                  <a:schemeClr val="tx1"/>
                </a:solidFill>
                <a:latin typeface="+mj-lt"/>
              </a:rPr>
              <a:t>Base</a:t>
            </a:r>
            <a:r>
              <a:rPr lang="en-US" sz="800" dirty="0">
                <a:solidFill>
                  <a:schemeClr val="tx1"/>
                </a:solidFill>
                <a:latin typeface="+mj-lt"/>
              </a:rPr>
              <a:t>:  All </a:t>
            </a:r>
            <a:r>
              <a:rPr lang="en-US" sz="800" dirty="0" smtClean="0">
                <a:solidFill>
                  <a:schemeClr val="tx1"/>
                </a:solidFill>
                <a:latin typeface="+mj-lt"/>
              </a:rPr>
              <a:t> respondents 2013 (n=743); 2014 (n=328)</a:t>
            </a:r>
            <a:endParaRPr lang="en-US" sz="800" dirty="0">
              <a:solidFill>
                <a:schemeClr val="tx1"/>
              </a:solidFill>
              <a:latin typeface="+mj-lt"/>
            </a:endParaRPr>
          </a:p>
        </p:txBody>
      </p:sp>
      <p:sp>
        <p:nvSpPr>
          <p:cNvPr id="5127" name="Text Box 18"/>
          <p:cNvSpPr txBox="1">
            <a:spLocks noChangeArrowheads="1"/>
          </p:cNvSpPr>
          <p:nvPr/>
        </p:nvSpPr>
        <p:spPr bwMode="auto">
          <a:xfrm>
            <a:off x="1237544" y="1721964"/>
            <a:ext cx="6992938" cy="307777"/>
          </a:xfrm>
          <a:prstGeom prst="rect">
            <a:avLst/>
          </a:prstGeom>
          <a:noFill/>
          <a:ln w="25400" algn="ctr">
            <a:noFill/>
            <a:miter lim="800000"/>
            <a:headEnd/>
            <a:tailEnd/>
          </a:ln>
        </p:spPr>
        <p:txBody>
          <a:bodyPr>
            <a:spAutoFit/>
          </a:bodyPr>
          <a:lstStyle/>
          <a:p>
            <a:r>
              <a:rPr lang="en-CA" sz="1400" dirty="0">
                <a:solidFill>
                  <a:srgbClr val="003399"/>
                </a:solidFill>
                <a:latin typeface="+mj-lt"/>
              </a:rPr>
              <a:t>Did You Plan to Practice Engineering When You Began Your Studies?</a:t>
            </a:r>
          </a:p>
        </p:txBody>
      </p:sp>
      <p:graphicFrame>
        <p:nvGraphicFramePr>
          <p:cNvPr id="27" name="Object 4"/>
          <p:cNvGraphicFramePr>
            <a:graphicFrameLocks noChangeAspect="1"/>
          </p:cNvGraphicFramePr>
          <p:nvPr>
            <p:extLst>
              <p:ext uri="{D42A27DB-BD31-4B8C-83A1-F6EECF244321}">
                <p14:modId xmlns:p14="http://schemas.microsoft.com/office/powerpoint/2010/main" val="2803887831"/>
              </p:ext>
            </p:extLst>
          </p:nvPr>
        </p:nvGraphicFramePr>
        <p:xfrm>
          <a:off x="797443" y="2084576"/>
          <a:ext cx="7784054" cy="3904614"/>
        </p:xfrm>
        <a:graphic>
          <a:graphicData uri="http://schemas.openxmlformats.org/drawingml/2006/chart">
            <c:chart xmlns:c="http://schemas.openxmlformats.org/drawingml/2006/chart" xmlns:r="http://schemas.openxmlformats.org/officeDocument/2006/relationships" r:id="rId2"/>
          </a:graphicData>
        </a:graphic>
      </p:graphicFrame>
      <p:sp>
        <p:nvSpPr>
          <p:cNvPr id="5128" name="AutoShape 10"/>
          <p:cNvSpPr>
            <a:spLocks/>
          </p:cNvSpPr>
          <p:nvPr/>
        </p:nvSpPr>
        <p:spPr bwMode="auto">
          <a:xfrm rot="5400000">
            <a:off x="2519143" y="1948919"/>
            <a:ext cx="274320" cy="30175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5129" name="Text Box 11"/>
          <p:cNvSpPr txBox="1">
            <a:spLocks noChangeArrowheads="1"/>
          </p:cNvSpPr>
          <p:nvPr/>
        </p:nvSpPr>
        <p:spPr bwMode="auto">
          <a:xfrm>
            <a:off x="2111519" y="2487864"/>
            <a:ext cx="1089567" cy="78483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90%</a:t>
            </a:r>
            <a:r>
              <a:rPr lang="en-CA" dirty="0" smtClean="0"/>
              <a:t>     </a:t>
            </a:r>
            <a:r>
              <a:rPr lang="en-CA" sz="800" dirty="0"/>
              <a:t>(</a:t>
            </a:r>
            <a:r>
              <a:rPr lang="en-CA" sz="800" dirty="0" smtClean="0"/>
              <a:t>n=295)</a:t>
            </a:r>
            <a:endParaRPr lang="en-CA" sz="800" dirty="0"/>
          </a:p>
          <a:p>
            <a:r>
              <a:rPr lang="en-CA" sz="1000" dirty="0" smtClean="0"/>
              <a:t>2013: 88%</a:t>
            </a:r>
            <a:r>
              <a:rPr lang="en-CA" sz="800" dirty="0"/>
              <a:t/>
            </a:r>
            <a:br>
              <a:rPr lang="en-CA" sz="800" dirty="0"/>
            </a:br>
            <a:r>
              <a:rPr lang="en-CA" sz="800" dirty="0" smtClean="0"/>
              <a:t>(n=652)</a:t>
            </a:r>
          </a:p>
        </p:txBody>
      </p:sp>
      <p:sp>
        <p:nvSpPr>
          <p:cNvPr id="5130" name="Text Box 12"/>
          <p:cNvSpPr txBox="1">
            <a:spLocks noChangeArrowheads="1"/>
          </p:cNvSpPr>
          <p:nvPr/>
        </p:nvSpPr>
        <p:spPr bwMode="auto">
          <a:xfrm>
            <a:off x="2269161" y="2084575"/>
            <a:ext cx="841022" cy="415498"/>
          </a:xfrm>
          <a:prstGeom prst="rect">
            <a:avLst/>
          </a:prstGeom>
          <a:noFill/>
          <a:ln w="25400" algn="ctr">
            <a:noFill/>
            <a:miter lim="800000"/>
            <a:headEnd/>
            <a:tailEnd/>
          </a:ln>
        </p:spPr>
        <p:txBody>
          <a:bodyPr wrap="square">
            <a:spAutoFit/>
          </a:bodyPr>
          <a:lstStyle/>
          <a:p>
            <a:r>
              <a:rPr lang="en-CA" sz="1400" dirty="0"/>
              <a:t>Yes</a:t>
            </a:r>
            <a:br>
              <a:rPr lang="en-CA" sz="1400" dirty="0"/>
            </a:br>
            <a:r>
              <a:rPr lang="en-CA" sz="700" dirty="0"/>
              <a:t>(Top 2 Box)</a:t>
            </a:r>
          </a:p>
        </p:txBody>
      </p:sp>
      <p:sp>
        <p:nvSpPr>
          <p:cNvPr id="5133" name="Text Box 32"/>
          <p:cNvSpPr txBox="1">
            <a:spLocks noChangeArrowheads="1"/>
          </p:cNvSpPr>
          <p:nvPr/>
        </p:nvSpPr>
        <p:spPr bwMode="auto">
          <a:xfrm>
            <a:off x="6000315" y="3457679"/>
            <a:ext cx="1080536" cy="78483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10%</a:t>
            </a:r>
            <a:r>
              <a:rPr lang="en-CA" dirty="0" smtClean="0"/>
              <a:t>     </a:t>
            </a:r>
            <a:r>
              <a:rPr lang="en-CA" sz="800" dirty="0"/>
              <a:t>(</a:t>
            </a:r>
            <a:r>
              <a:rPr lang="en-CA" sz="800" dirty="0" smtClean="0"/>
              <a:t>n=33)</a:t>
            </a:r>
          </a:p>
          <a:p>
            <a:r>
              <a:rPr lang="en-CA" sz="1000" dirty="0" smtClean="0"/>
              <a:t>2013: 12%</a:t>
            </a:r>
            <a:r>
              <a:rPr lang="en-CA" sz="800" dirty="0"/>
              <a:t/>
            </a:r>
            <a:br>
              <a:rPr lang="en-CA" sz="800" dirty="0"/>
            </a:br>
            <a:r>
              <a:rPr lang="en-CA" sz="800" dirty="0" smtClean="0"/>
              <a:t>(n=91)</a:t>
            </a:r>
          </a:p>
        </p:txBody>
      </p:sp>
      <p:sp>
        <p:nvSpPr>
          <p:cNvPr id="5134" name="Text Box 33"/>
          <p:cNvSpPr txBox="1">
            <a:spLocks noChangeArrowheads="1"/>
          </p:cNvSpPr>
          <p:nvPr/>
        </p:nvSpPr>
        <p:spPr bwMode="auto">
          <a:xfrm>
            <a:off x="6098200" y="3031636"/>
            <a:ext cx="884767" cy="415498"/>
          </a:xfrm>
          <a:prstGeom prst="rect">
            <a:avLst/>
          </a:prstGeom>
          <a:noFill/>
          <a:ln w="25400" algn="ctr">
            <a:noFill/>
            <a:miter lim="800000"/>
            <a:headEnd/>
            <a:tailEnd/>
          </a:ln>
        </p:spPr>
        <p:txBody>
          <a:bodyPr wrap="square">
            <a:spAutoFit/>
          </a:bodyPr>
          <a:lstStyle/>
          <a:p>
            <a:r>
              <a:rPr lang="en-CA" sz="1400" dirty="0"/>
              <a:t>No</a:t>
            </a:r>
            <a:br>
              <a:rPr lang="en-CA" sz="1400" dirty="0"/>
            </a:br>
            <a:r>
              <a:rPr lang="en-CA" sz="700" dirty="0"/>
              <a:t>(Low 2 Box)</a:t>
            </a:r>
          </a:p>
        </p:txBody>
      </p:sp>
      <p:sp>
        <p:nvSpPr>
          <p:cNvPr id="28" name="AutoShape 10"/>
          <p:cNvSpPr>
            <a:spLocks/>
          </p:cNvSpPr>
          <p:nvPr/>
        </p:nvSpPr>
        <p:spPr bwMode="auto">
          <a:xfrm rot="5400000">
            <a:off x="6293976" y="3001542"/>
            <a:ext cx="274320" cy="30175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167440361"/>
              </p:ext>
            </p:extLst>
          </p:nvPr>
        </p:nvGraphicFramePr>
        <p:xfrm>
          <a:off x="581749" y="5630709"/>
          <a:ext cx="7711648" cy="457200"/>
        </p:xfrm>
        <a:graphic>
          <a:graphicData uri="http://schemas.openxmlformats.org/drawingml/2006/table">
            <a:tbl>
              <a:tblPr/>
              <a:tblGrid>
                <a:gridCol w="1927912"/>
                <a:gridCol w="1927912"/>
                <a:gridCol w="1927912"/>
                <a:gridCol w="1927912"/>
              </a:tblGrid>
              <a:tr h="457200">
                <a:tc>
                  <a:txBody>
                    <a:bodyPr/>
                    <a:lstStyle/>
                    <a:p>
                      <a:pPr algn="ctr" fontAlgn="ctr"/>
                      <a:r>
                        <a:rPr lang="en-US" sz="1200" b="1" i="0" u="none" strike="noStrike" dirty="0">
                          <a:latin typeface="+mn-lt"/>
                        </a:rPr>
                        <a:t>Yes, </a:t>
                      </a:r>
                      <a:r>
                        <a:rPr lang="en-US" sz="1200" b="1" i="0" u="none" strike="noStrike" dirty="0" smtClean="0">
                          <a:latin typeface="+mn-lt"/>
                        </a:rPr>
                        <a:t>definitely</a:t>
                      </a:r>
                    </a:p>
                    <a:p>
                      <a:pPr marL="0" algn="l" defTabSz="914400" rtl="0" eaLnBrk="1" fontAlgn="b" latinLnBrk="0" hangingPunct="1"/>
                      <a:r>
                        <a:rPr lang="en-US" sz="900" b="0" i="0" u="none" strike="noStrike" kern="1200" dirty="0" smtClean="0">
                          <a:solidFill>
                            <a:schemeClr val="tx2"/>
                          </a:solidFill>
                          <a:latin typeface="Arial Narrow" pitchFamily="34" charset="0"/>
                          <a:ea typeface="+mn-ea"/>
                          <a:cs typeface="+mn-cs"/>
                        </a:rPr>
                        <a:t>                 (n=170)                 (n=462)</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Yes, </a:t>
                      </a:r>
                      <a:r>
                        <a:rPr lang="en-US" sz="1200" b="1" i="0" u="none" strike="noStrike" dirty="0" smtClean="0">
                          <a:latin typeface="+mn-lt"/>
                        </a:rPr>
                        <a:t>it</a:t>
                      </a:r>
                      <a:r>
                        <a:rPr lang="en-US" sz="1200" b="1" i="0" u="none" strike="noStrike" baseline="0" dirty="0" smtClean="0">
                          <a:latin typeface="+mn-lt"/>
                        </a:rPr>
                        <a:t> was likely</a:t>
                      </a:r>
                      <a:endParaRPr lang="en-US" sz="1200" b="1" i="0" u="none" strike="noStrike" dirty="0" smtClean="0">
                        <a:latin typeface="+mn-lt"/>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(n=125)                 (n=190)</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latin typeface="+mn-lt"/>
                        </a:rPr>
                        <a:t>No, </a:t>
                      </a:r>
                      <a:r>
                        <a:rPr lang="en-US" sz="1200" b="1" i="0" u="none" strike="noStrike" dirty="0" smtClean="0">
                          <a:latin typeface="+mn-lt"/>
                        </a:rPr>
                        <a:t>it</a:t>
                      </a:r>
                      <a:r>
                        <a:rPr lang="en-US" sz="1200" b="1" i="0" u="none" strike="noStrike" baseline="0" dirty="0" smtClean="0">
                          <a:latin typeface="+mn-lt"/>
                        </a:rPr>
                        <a:t> was unlikely</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(n=22)               (n=64)</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No, I </a:t>
                      </a:r>
                      <a:r>
                        <a:rPr lang="en-US" sz="1200" b="1" i="0" u="none" strike="noStrike" dirty="0" smtClean="0">
                          <a:latin typeface="+mn-lt"/>
                        </a:rPr>
                        <a:t>definitely</a:t>
                      </a:r>
                      <a:r>
                        <a:rPr lang="en-US" sz="1200" b="1" i="0" u="none" strike="noStrike" baseline="0" dirty="0" smtClean="0">
                          <a:latin typeface="+mn-lt"/>
                        </a:rPr>
                        <a:t> did not</a:t>
                      </a:r>
                      <a:endParaRPr lang="en-US" sz="1200" b="1" i="0" u="none" strike="noStrike" dirty="0" smtClean="0">
                        <a:latin typeface="+mn-lt"/>
                      </a:endParaRPr>
                    </a:p>
                    <a:p>
                      <a:pPr algn="l" fontAlgn="ctr"/>
                      <a:r>
                        <a:rPr lang="en-US" sz="900" b="0" i="0" u="none" strike="noStrike" kern="1200" dirty="0" smtClean="0">
                          <a:solidFill>
                            <a:schemeClr val="tx2"/>
                          </a:solidFill>
                          <a:latin typeface="Arial Narrow" pitchFamily="34" charset="0"/>
                          <a:ea typeface="+mn-ea"/>
                          <a:cs typeface="+mn-cs"/>
                        </a:rPr>
                        <a:t>                 (n=11)                (n=27)</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20" name="Isosceles Triangle 19"/>
          <p:cNvSpPr/>
          <p:nvPr/>
        </p:nvSpPr>
        <p:spPr>
          <a:xfrm rot="10800000">
            <a:off x="1547813" y="3832225"/>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1" name="Isosceles Triangle 20"/>
          <p:cNvSpPr/>
          <p:nvPr/>
        </p:nvSpPr>
        <p:spPr>
          <a:xfrm rot="10800000" flipV="1">
            <a:off x="3386138" y="4242509"/>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2" name="Content Placeholder 25"/>
          <p:cNvSpPr txBox="1">
            <a:spLocks/>
          </p:cNvSpPr>
          <p:nvPr/>
        </p:nvSpPr>
        <p:spPr>
          <a:xfrm>
            <a:off x="352424" y="688797"/>
            <a:ext cx="8543219" cy="96436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lvl1pPr marL="182563" indent="-182563" algn="l" rtl="0" fontAlgn="base">
              <a:lnSpc>
                <a:spcPct val="90000"/>
              </a:lnSpc>
              <a:spcBef>
                <a:spcPts val="800"/>
              </a:spcBef>
              <a:spcAft>
                <a:spcPct val="0"/>
              </a:spcAft>
              <a:buFont typeface="Wingdings" pitchFamily="2" charset="2"/>
              <a:buChar char="§"/>
              <a:defRPr sz="1800" kern="1200">
                <a:solidFill>
                  <a:schemeClr val="tx1"/>
                </a:solidFill>
                <a:latin typeface="+mn-lt"/>
                <a:ea typeface="+mn-ea"/>
                <a:cs typeface="+mn-cs"/>
              </a:defRPr>
            </a:lvl1pPr>
            <a:lvl2pPr marL="539750" indent="-274638" algn="l" rtl="0" fontAlgn="base">
              <a:lnSpc>
                <a:spcPct val="90000"/>
              </a:lnSpc>
              <a:spcBef>
                <a:spcPts val="800"/>
              </a:spcBef>
              <a:spcAft>
                <a:spcPct val="0"/>
              </a:spcAft>
              <a:buClr>
                <a:schemeClr val="tx1"/>
              </a:buClr>
              <a:buFont typeface="Wingdings" pitchFamily="2" charset="2"/>
              <a:buChar char="ð"/>
              <a:defRPr sz="1600" kern="1200">
                <a:solidFill>
                  <a:schemeClr val="tx1"/>
                </a:solidFill>
                <a:latin typeface="+mn-lt"/>
                <a:ea typeface="+mn-ea"/>
                <a:cs typeface="+mn-cs"/>
              </a:defRPr>
            </a:lvl2pPr>
            <a:lvl3pPr marL="804863" indent="-174625" algn="l" rtl="0" fontAlgn="base">
              <a:lnSpc>
                <a:spcPct val="90000"/>
              </a:lnSpc>
              <a:spcBef>
                <a:spcPts val="800"/>
              </a:spcBef>
              <a:spcAft>
                <a:spcPct val="0"/>
              </a:spcAft>
              <a:buClr>
                <a:schemeClr val="tx1"/>
              </a:buClr>
              <a:buFont typeface="Calibri" pitchFamily="34" charset="0"/>
              <a:buChar char="─"/>
              <a:defRPr sz="1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00000"/>
              </a:lnSpc>
              <a:spcAft>
                <a:spcPts val="0"/>
              </a:spcAft>
              <a:defRPr/>
            </a:pPr>
            <a:r>
              <a:rPr lang="en-US" sz="1400" b="0" dirty="0" smtClean="0">
                <a:latin typeface="+mj-lt"/>
              </a:rPr>
              <a:t>Nine in ten report that when they began their studies they intended on practicing engineering upon completion, of which half indicate they definitely intended to do so, while four in ten felt it was likely.  </a:t>
            </a:r>
          </a:p>
          <a:p>
            <a:pPr fontAlgn="auto">
              <a:lnSpc>
                <a:spcPct val="100000"/>
              </a:lnSpc>
              <a:spcAft>
                <a:spcPts val="0"/>
              </a:spcAft>
              <a:defRPr/>
            </a:pPr>
            <a:r>
              <a:rPr lang="en-US" sz="1400" b="0" dirty="0" smtClean="0">
                <a:latin typeface="+mj-lt"/>
              </a:rPr>
              <a:t>Compared to 2013, students are less likely to indicate they definitely intended to do so, while more indicate it was likely.</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bwMode="auto">
          <a:xfrm>
            <a:off x="838200" y="181433"/>
            <a:ext cx="8162925" cy="581698"/>
          </a:xfrm>
          <a:noFill/>
          <a:ln>
            <a:miter lim="800000"/>
            <a:headEnd/>
            <a:tailEnd/>
          </a:ln>
        </p:spPr>
        <p:txBody>
          <a:bodyPr vert="horz" numCol="1" compatLnSpc="1">
            <a:prstTxWarp prst="textNoShape">
              <a:avLst/>
            </a:prstTxWarp>
          </a:bodyPr>
          <a:lstStyle/>
          <a:p>
            <a:r>
              <a:rPr lang="en-CA" sz="2400" dirty="0" smtClean="0"/>
              <a:t>Current and Prior Career Intentions </a:t>
            </a:r>
            <a:r>
              <a:rPr lang="en-CA" dirty="0" smtClean="0"/>
              <a:t/>
            </a:r>
            <a:br>
              <a:rPr lang="en-CA" dirty="0" smtClean="0"/>
            </a:br>
            <a:r>
              <a:rPr lang="en-CA" sz="1800" dirty="0" smtClean="0"/>
              <a:t>(among students who intend to pursue a career in engineering)</a:t>
            </a:r>
          </a:p>
        </p:txBody>
      </p:sp>
      <p:sp>
        <p:nvSpPr>
          <p:cNvPr id="6149"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32D66593-E3E3-45B5-967E-8D43FD5B0E71}" type="slidenum">
              <a:rPr lang="en-US"/>
              <a:pPr/>
              <a:t>17</a:t>
            </a:fld>
            <a:endParaRPr lang="en-US" dirty="0"/>
          </a:p>
        </p:txBody>
      </p:sp>
      <p:sp>
        <p:nvSpPr>
          <p:cNvPr id="2" name="Text Box 4"/>
          <p:cNvSpPr txBox="1">
            <a:spLocks noChangeArrowheads="1"/>
          </p:cNvSpPr>
          <p:nvPr/>
        </p:nvSpPr>
        <p:spPr bwMode="auto">
          <a:xfrm>
            <a:off x="395111" y="6300788"/>
            <a:ext cx="8229247" cy="338137"/>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Q18. When you began your studies, did you plan to practice engineering when you completed your program?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 Québec </a:t>
            </a:r>
            <a:r>
              <a:rPr lang="en-US" sz="800" dirty="0">
                <a:solidFill>
                  <a:schemeClr val="tx1"/>
                </a:solidFill>
                <a:latin typeface="+mj-lt"/>
              </a:rPr>
              <a:t>Students </a:t>
            </a:r>
            <a:r>
              <a:rPr lang="en-US" sz="800" dirty="0" smtClean="0">
                <a:solidFill>
                  <a:schemeClr val="tx1"/>
                </a:solidFill>
                <a:latin typeface="+mj-lt"/>
              </a:rPr>
              <a:t>who intend to pursue a </a:t>
            </a:r>
            <a:r>
              <a:rPr lang="en-US" sz="800" dirty="0">
                <a:solidFill>
                  <a:schemeClr val="tx1"/>
                </a:solidFill>
                <a:latin typeface="+mj-lt"/>
              </a:rPr>
              <a:t>career in engineering </a:t>
            </a:r>
            <a:r>
              <a:rPr lang="en-US" sz="800" dirty="0" smtClean="0">
                <a:solidFill>
                  <a:schemeClr val="tx1"/>
                </a:solidFill>
                <a:latin typeface="+mj-lt"/>
              </a:rPr>
              <a:t>2013 (n=717); 2014 (n=306)</a:t>
            </a:r>
            <a:endParaRPr lang="en-US" sz="800" dirty="0">
              <a:solidFill>
                <a:schemeClr val="tx1"/>
              </a:solidFill>
              <a:latin typeface="+mj-lt"/>
            </a:endParaRPr>
          </a:p>
        </p:txBody>
      </p:sp>
      <p:graphicFrame>
        <p:nvGraphicFramePr>
          <p:cNvPr id="37" name="Object 37"/>
          <p:cNvGraphicFramePr>
            <a:graphicFrameLocks noChangeAspect="1"/>
          </p:cNvGraphicFramePr>
          <p:nvPr>
            <p:extLst>
              <p:ext uri="{D42A27DB-BD31-4B8C-83A1-F6EECF244321}">
                <p14:modId xmlns:p14="http://schemas.microsoft.com/office/powerpoint/2010/main" val="2384619414"/>
              </p:ext>
            </p:extLst>
          </p:nvPr>
        </p:nvGraphicFramePr>
        <p:xfrm>
          <a:off x="660047" y="1879601"/>
          <a:ext cx="7975600" cy="3796370"/>
        </p:xfrm>
        <a:graphic>
          <a:graphicData uri="http://schemas.openxmlformats.org/drawingml/2006/chart">
            <c:chart xmlns:c="http://schemas.openxmlformats.org/drawingml/2006/chart" xmlns:r="http://schemas.openxmlformats.org/officeDocument/2006/relationships" r:id="rId2"/>
          </a:graphicData>
        </a:graphic>
      </p:graphicFrame>
      <p:sp>
        <p:nvSpPr>
          <p:cNvPr id="38" name="AutoShape 10"/>
          <p:cNvSpPr>
            <a:spLocks/>
          </p:cNvSpPr>
          <p:nvPr/>
        </p:nvSpPr>
        <p:spPr bwMode="auto">
          <a:xfrm rot="5400000">
            <a:off x="2576690" y="1822483"/>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39" name="AutoShape 10"/>
          <p:cNvSpPr>
            <a:spLocks/>
          </p:cNvSpPr>
          <p:nvPr/>
        </p:nvSpPr>
        <p:spPr bwMode="auto">
          <a:xfrm rot="5400000">
            <a:off x="6548968" y="2755933"/>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747828135"/>
              </p:ext>
            </p:extLst>
          </p:nvPr>
        </p:nvGraphicFramePr>
        <p:xfrm>
          <a:off x="679374" y="5444759"/>
          <a:ext cx="7899992" cy="455456"/>
        </p:xfrm>
        <a:graphic>
          <a:graphicData uri="http://schemas.openxmlformats.org/drawingml/2006/table">
            <a:tbl>
              <a:tblPr/>
              <a:tblGrid>
                <a:gridCol w="1974998"/>
                <a:gridCol w="1974998"/>
                <a:gridCol w="1974998"/>
                <a:gridCol w="1974998"/>
              </a:tblGrid>
              <a:tr h="455456">
                <a:tc>
                  <a:txBody>
                    <a:bodyPr/>
                    <a:lstStyle/>
                    <a:p>
                      <a:pPr algn="ctr" fontAlgn="ctr"/>
                      <a:r>
                        <a:rPr lang="en-US" sz="1200" b="1" i="0" u="none" strike="noStrike" dirty="0">
                          <a:latin typeface="+mn-lt"/>
                        </a:rPr>
                        <a:t>Yes, </a:t>
                      </a:r>
                      <a:r>
                        <a:rPr lang="en-US" sz="1200" b="1" i="0" u="none" strike="noStrike" dirty="0" smtClean="0">
                          <a:latin typeface="+mn-lt"/>
                        </a:rPr>
                        <a:t>definitely</a:t>
                      </a:r>
                    </a:p>
                    <a:p>
                      <a:pPr marL="0" algn="l" defTabSz="914400" rtl="0" eaLnBrk="1" fontAlgn="b" latinLnBrk="0" hangingPunct="1"/>
                      <a:r>
                        <a:rPr lang="en-US" sz="900" b="0" i="0" u="none" strike="noStrike" kern="1200" dirty="0" smtClean="0">
                          <a:solidFill>
                            <a:schemeClr val="tx2"/>
                          </a:solidFill>
                          <a:latin typeface="Arial Narrow" pitchFamily="34" charset="0"/>
                          <a:ea typeface="+mn-ea"/>
                          <a:cs typeface="+mn-cs"/>
                        </a:rPr>
                        <a:t>                  (n=164)                 (n=455)</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Yes, </a:t>
                      </a:r>
                      <a:r>
                        <a:rPr lang="en-US" sz="1200" b="1" i="0" u="none" strike="noStrike" dirty="0" smtClean="0">
                          <a:latin typeface="+mn-lt"/>
                        </a:rPr>
                        <a:t>it</a:t>
                      </a:r>
                      <a:r>
                        <a:rPr lang="en-US" sz="1200" b="1" i="0" u="none" strike="noStrike" baseline="0" dirty="0" smtClean="0">
                          <a:latin typeface="+mn-lt"/>
                        </a:rPr>
                        <a:t> was likely</a:t>
                      </a:r>
                      <a:endParaRPr lang="en-US" sz="1200" b="1" i="0" u="none" strike="noStrike" dirty="0" smtClean="0">
                        <a:latin typeface="+mn-lt"/>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(n=114)                  (n=177)</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latin typeface="+mn-lt"/>
                        </a:rPr>
                        <a:t>No, </a:t>
                      </a:r>
                      <a:r>
                        <a:rPr lang="en-US" sz="1200" b="1" i="0" u="none" strike="noStrike" dirty="0" smtClean="0">
                          <a:latin typeface="+mn-lt"/>
                        </a:rPr>
                        <a:t>it</a:t>
                      </a:r>
                      <a:r>
                        <a:rPr lang="en-US" sz="1200" b="1" i="0" u="none" strike="noStrike" baseline="0" dirty="0" smtClean="0">
                          <a:latin typeface="+mn-lt"/>
                        </a:rPr>
                        <a:t> was unlikely</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(n=17) </a:t>
                      </a:r>
                      <a:r>
                        <a:rPr lang="en-US" sz="1200" b="1" i="0" u="none" strike="noStrike" kern="1200" baseline="0" dirty="0" smtClean="0">
                          <a:solidFill>
                            <a:schemeClr val="tx2"/>
                          </a:solidFill>
                          <a:latin typeface="+mn-lt"/>
                          <a:ea typeface="+mn-ea"/>
                          <a:cs typeface="+mn-cs"/>
                        </a:rPr>
                        <a:t>             </a:t>
                      </a:r>
                      <a:r>
                        <a:rPr lang="en-US" sz="900" b="0" i="0" u="none" strike="noStrike" kern="1200" dirty="0" smtClean="0">
                          <a:solidFill>
                            <a:schemeClr val="tx2"/>
                          </a:solidFill>
                          <a:latin typeface="Arial Narrow" pitchFamily="34" charset="0"/>
                          <a:ea typeface="+mn-ea"/>
                          <a:cs typeface="+mn-cs"/>
                        </a:rPr>
                        <a:t>(n=58)</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No, I </a:t>
                      </a:r>
                      <a:r>
                        <a:rPr lang="en-US" sz="1200" b="1" i="0" u="none" strike="noStrike" dirty="0" smtClean="0">
                          <a:latin typeface="+mn-lt"/>
                        </a:rPr>
                        <a:t>definitely</a:t>
                      </a:r>
                      <a:r>
                        <a:rPr lang="en-US" sz="1200" b="1" i="0" u="none" strike="noStrike" baseline="0" dirty="0" smtClean="0">
                          <a:latin typeface="+mn-lt"/>
                        </a:rPr>
                        <a:t> did not</a:t>
                      </a:r>
                      <a:endParaRPr lang="en-US" sz="1200" b="1" i="0" u="none" strike="noStrike" dirty="0" smtClean="0">
                        <a:latin typeface="+mn-lt"/>
                      </a:endParaRPr>
                    </a:p>
                    <a:p>
                      <a:pPr algn="l" fontAlgn="ctr"/>
                      <a:r>
                        <a:rPr lang="en-US" sz="900" b="0" i="0" u="none" strike="noStrike" kern="1200" dirty="0" smtClean="0">
                          <a:solidFill>
                            <a:schemeClr val="tx2"/>
                          </a:solidFill>
                          <a:latin typeface="Arial Narrow" pitchFamily="34" charset="0"/>
                          <a:ea typeface="+mn-ea"/>
                          <a:cs typeface="+mn-cs"/>
                        </a:rPr>
                        <a:t>                       (n=11)                  (n=27)</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4" name="Text Box 11"/>
          <p:cNvSpPr txBox="1">
            <a:spLocks noChangeArrowheads="1"/>
          </p:cNvSpPr>
          <p:nvPr/>
        </p:nvSpPr>
        <p:spPr bwMode="auto">
          <a:xfrm>
            <a:off x="2176869" y="2735914"/>
            <a:ext cx="1089567" cy="78483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91%</a:t>
            </a:r>
            <a:r>
              <a:rPr lang="en-CA" dirty="0" smtClean="0"/>
              <a:t>     </a:t>
            </a:r>
            <a:r>
              <a:rPr lang="en-CA" sz="800" dirty="0"/>
              <a:t>(</a:t>
            </a:r>
            <a:r>
              <a:rPr lang="en-CA" sz="800" dirty="0" smtClean="0"/>
              <a:t>n=278)</a:t>
            </a:r>
            <a:endParaRPr lang="en-CA" sz="800" dirty="0"/>
          </a:p>
          <a:p>
            <a:r>
              <a:rPr lang="en-CA" sz="1000" dirty="0" smtClean="0"/>
              <a:t>2013: 88%</a:t>
            </a:r>
            <a:r>
              <a:rPr lang="en-CA" sz="800" dirty="0"/>
              <a:t/>
            </a:r>
            <a:br>
              <a:rPr lang="en-CA" sz="800" dirty="0"/>
            </a:br>
            <a:r>
              <a:rPr lang="en-CA" sz="800" dirty="0" smtClean="0"/>
              <a:t>(n=632)</a:t>
            </a:r>
          </a:p>
        </p:txBody>
      </p:sp>
      <p:sp>
        <p:nvSpPr>
          <p:cNvPr id="16" name="Text Box 12"/>
          <p:cNvSpPr txBox="1">
            <a:spLocks noChangeArrowheads="1"/>
          </p:cNvSpPr>
          <p:nvPr/>
        </p:nvSpPr>
        <p:spPr bwMode="auto">
          <a:xfrm>
            <a:off x="2301141" y="2266183"/>
            <a:ext cx="841022" cy="415498"/>
          </a:xfrm>
          <a:prstGeom prst="rect">
            <a:avLst/>
          </a:prstGeom>
          <a:noFill/>
          <a:ln w="25400" algn="ctr">
            <a:noFill/>
            <a:miter lim="800000"/>
            <a:headEnd/>
            <a:tailEnd/>
          </a:ln>
        </p:spPr>
        <p:txBody>
          <a:bodyPr wrap="square">
            <a:spAutoFit/>
          </a:bodyPr>
          <a:lstStyle/>
          <a:p>
            <a:r>
              <a:rPr lang="en-CA" sz="1400" dirty="0"/>
              <a:t>Yes</a:t>
            </a:r>
            <a:br>
              <a:rPr lang="en-CA" sz="1400" dirty="0"/>
            </a:br>
            <a:r>
              <a:rPr lang="en-CA" sz="700" dirty="0"/>
              <a:t>(Top 2 Box)</a:t>
            </a:r>
          </a:p>
        </p:txBody>
      </p:sp>
      <p:sp>
        <p:nvSpPr>
          <p:cNvPr id="17" name="Text Box 32"/>
          <p:cNvSpPr txBox="1">
            <a:spLocks noChangeArrowheads="1"/>
          </p:cNvSpPr>
          <p:nvPr/>
        </p:nvSpPr>
        <p:spPr bwMode="auto">
          <a:xfrm>
            <a:off x="6145860" y="3715210"/>
            <a:ext cx="1080536" cy="78483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9%</a:t>
            </a:r>
            <a:r>
              <a:rPr lang="en-CA" dirty="0" smtClean="0"/>
              <a:t>     </a:t>
            </a:r>
            <a:r>
              <a:rPr lang="en-CA" sz="800" dirty="0"/>
              <a:t>(</a:t>
            </a:r>
            <a:r>
              <a:rPr lang="en-CA" sz="800" dirty="0" smtClean="0"/>
              <a:t>n=28)</a:t>
            </a:r>
          </a:p>
          <a:p>
            <a:r>
              <a:rPr lang="en-CA" sz="1000" dirty="0" smtClean="0"/>
              <a:t>2013: 12%</a:t>
            </a:r>
            <a:r>
              <a:rPr lang="en-CA" sz="800" dirty="0"/>
              <a:t/>
            </a:r>
            <a:br>
              <a:rPr lang="en-CA" sz="800" dirty="0"/>
            </a:br>
            <a:r>
              <a:rPr lang="en-CA" sz="800" dirty="0" smtClean="0"/>
              <a:t>(n=85)</a:t>
            </a:r>
          </a:p>
        </p:txBody>
      </p:sp>
      <p:sp>
        <p:nvSpPr>
          <p:cNvPr id="18" name="Text Box 33"/>
          <p:cNvSpPr txBox="1">
            <a:spLocks noChangeArrowheads="1"/>
          </p:cNvSpPr>
          <p:nvPr/>
        </p:nvSpPr>
        <p:spPr bwMode="auto">
          <a:xfrm>
            <a:off x="6243745" y="3289167"/>
            <a:ext cx="884767" cy="415498"/>
          </a:xfrm>
          <a:prstGeom prst="rect">
            <a:avLst/>
          </a:prstGeom>
          <a:noFill/>
          <a:ln w="25400" algn="ctr">
            <a:noFill/>
            <a:miter lim="800000"/>
            <a:headEnd/>
            <a:tailEnd/>
          </a:ln>
        </p:spPr>
        <p:txBody>
          <a:bodyPr wrap="square">
            <a:spAutoFit/>
          </a:bodyPr>
          <a:lstStyle/>
          <a:p>
            <a:r>
              <a:rPr lang="en-CA" sz="1400" dirty="0"/>
              <a:t>No</a:t>
            </a:r>
            <a:br>
              <a:rPr lang="en-CA" sz="1400" dirty="0"/>
            </a:br>
            <a:r>
              <a:rPr lang="en-CA" sz="700" dirty="0"/>
              <a:t>(Low 2 Box)</a:t>
            </a:r>
          </a:p>
        </p:txBody>
      </p:sp>
      <p:sp>
        <p:nvSpPr>
          <p:cNvPr id="19" name="Isosceles Triangle 18"/>
          <p:cNvSpPr/>
          <p:nvPr/>
        </p:nvSpPr>
        <p:spPr>
          <a:xfrm rot="10800000">
            <a:off x="1450953" y="3973285"/>
            <a:ext cx="133352" cy="14287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0" name="Isosceles Triangle 19"/>
          <p:cNvSpPr/>
          <p:nvPr/>
        </p:nvSpPr>
        <p:spPr>
          <a:xfrm rot="10800000" flipV="1">
            <a:off x="3467411" y="4331229"/>
            <a:ext cx="152400" cy="1524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1" name="Content Placeholder 34"/>
          <p:cNvSpPr>
            <a:spLocks noGrp="1"/>
          </p:cNvSpPr>
          <p:nvPr>
            <p:ph idx="1"/>
          </p:nvPr>
        </p:nvSpPr>
        <p:spPr>
          <a:xfrm>
            <a:off x="352425" y="979488"/>
            <a:ext cx="8554508" cy="964367"/>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en-US" sz="1400" dirty="0" smtClean="0">
                <a:latin typeface="+mj-lt"/>
              </a:rPr>
              <a:t>Nine in ten students who intend to pursue a career in engineering say they definitely or likely planned to do so when they began their studies.  </a:t>
            </a:r>
          </a:p>
          <a:p>
            <a:pPr fontAlgn="auto">
              <a:lnSpc>
                <a:spcPct val="100000"/>
              </a:lnSpc>
              <a:spcAft>
                <a:spcPts val="0"/>
              </a:spcAft>
              <a:defRPr/>
            </a:pPr>
            <a:r>
              <a:rPr lang="en-US" sz="1400" dirty="0" smtClean="0">
                <a:latin typeface="+mj-lt"/>
              </a:rPr>
              <a:t>Compared to 2013, fewer students indicate that they definitely were planning on pursuing a career in engineering when they began their studies, while more indicate it was likely.</a:t>
            </a:r>
          </a:p>
        </p:txBody>
      </p:sp>
    </p:spTree>
    <p:extLst>
      <p:ext uri="{BB962C8B-B14F-4D97-AF65-F5344CB8AC3E}">
        <p14:creationId xmlns:p14="http://schemas.microsoft.com/office/powerpoint/2010/main" val="238935240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bwMode="auto">
          <a:xfrm>
            <a:off x="838200" y="105233"/>
            <a:ext cx="8162925" cy="581698"/>
          </a:xfrm>
          <a:noFill/>
          <a:ln>
            <a:miter lim="800000"/>
            <a:headEnd/>
            <a:tailEnd/>
          </a:ln>
        </p:spPr>
        <p:txBody>
          <a:bodyPr vert="horz" numCol="1" compatLnSpc="1">
            <a:prstTxWarp prst="textNoShape">
              <a:avLst/>
            </a:prstTxWarp>
          </a:bodyPr>
          <a:lstStyle/>
          <a:p>
            <a:r>
              <a:rPr lang="en-CA" sz="2400" dirty="0" smtClean="0"/>
              <a:t>Current and Prior Career Intentions </a:t>
            </a:r>
            <a:r>
              <a:rPr lang="en-CA" dirty="0" smtClean="0"/>
              <a:t/>
            </a:r>
            <a:br>
              <a:rPr lang="en-CA" dirty="0" smtClean="0"/>
            </a:br>
            <a:r>
              <a:rPr lang="en-CA" sz="1800" dirty="0" smtClean="0"/>
              <a:t>(among students who do </a:t>
            </a:r>
            <a:r>
              <a:rPr lang="en-CA" sz="1800" i="1" u="sng" dirty="0" smtClean="0"/>
              <a:t>not</a:t>
            </a:r>
            <a:r>
              <a:rPr lang="en-CA" sz="1800" dirty="0" smtClean="0"/>
              <a:t> intend to pursue a career in engineering)</a:t>
            </a:r>
          </a:p>
        </p:txBody>
      </p:sp>
      <p:sp>
        <p:nvSpPr>
          <p:cNvPr id="7173"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961C1F0D-E438-49B8-8A14-846FC84C0084}" type="slidenum">
              <a:rPr lang="en-US"/>
              <a:pPr/>
              <a:t>18</a:t>
            </a:fld>
            <a:endParaRPr lang="en-US" dirty="0"/>
          </a:p>
        </p:txBody>
      </p:sp>
      <p:sp>
        <p:nvSpPr>
          <p:cNvPr id="2" name="Text Box 4"/>
          <p:cNvSpPr txBox="1">
            <a:spLocks noChangeArrowheads="1"/>
          </p:cNvSpPr>
          <p:nvPr/>
        </p:nvSpPr>
        <p:spPr bwMode="auto">
          <a:xfrm>
            <a:off x="260350" y="6172731"/>
            <a:ext cx="8759825" cy="461665"/>
          </a:xfrm>
          <a:prstGeom prst="rect">
            <a:avLst/>
          </a:prstGeom>
          <a:noFill/>
          <a:ln w="25400">
            <a:noFill/>
            <a:miter lim="800000"/>
            <a:headEnd/>
            <a:tailEnd/>
          </a:ln>
        </p:spPr>
        <p:txBody>
          <a:bodyPr wrap="square">
            <a:spAutoFit/>
          </a:bodyPr>
          <a:lstStyle/>
          <a:p>
            <a:pPr algn="l">
              <a:lnSpc>
                <a:spcPct val="200000"/>
              </a:lnSpc>
              <a:defRPr/>
            </a:pPr>
            <a:r>
              <a:rPr lang="en-US" sz="800" dirty="0">
                <a:solidFill>
                  <a:schemeClr val="tx1"/>
                </a:solidFill>
                <a:latin typeface="+mj-lt"/>
              </a:rPr>
              <a:t>Q18</a:t>
            </a:r>
            <a:r>
              <a:rPr lang="en-US" sz="800" dirty="0" smtClean="0">
                <a:solidFill>
                  <a:schemeClr val="tx1"/>
                </a:solidFill>
                <a:latin typeface="+mj-lt"/>
              </a:rPr>
              <a:t>. </a:t>
            </a:r>
            <a:r>
              <a:rPr lang="en-US" sz="800" dirty="0" smtClean="0">
                <a:solidFill>
                  <a:schemeClr val="tx1"/>
                </a:solidFill>
              </a:rPr>
              <a:t>When you began your studies, did you plan to practice engineering when you completed your program?</a:t>
            </a:r>
          </a:p>
          <a:p>
            <a:pPr algn="l">
              <a:spcBef>
                <a:spcPts val="0"/>
              </a:spcBef>
              <a:defRPr/>
            </a:pPr>
            <a:r>
              <a:rPr lang="en-US" sz="800" dirty="0" smtClean="0">
                <a:solidFill>
                  <a:schemeClr val="tx1"/>
                </a:solidFill>
                <a:latin typeface="+mj-lt"/>
              </a:rPr>
              <a:t>Base: Québec </a:t>
            </a:r>
            <a:r>
              <a:rPr lang="en-US" sz="800" dirty="0">
                <a:solidFill>
                  <a:schemeClr val="tx1"/>
                </a:solidFill>
                <a:latin typeface="+mj-lt"/>
              </a:rPr>
              <a:t>Students who </a:t>
            </a:r>
            <a:r>
              <a:rPr lang="en-US" sz="800" dirty="0" smtClean="0">
                <a:solidFill>
                  <a:schemeClr val="tx1"/>
                </a:solidFill>
                <a:latin typeface="+mj-lt"/>
              </a:rPr>
              <a:t>did </a:t>
            </a:r>
            <a:r>
              <a:rPr lang="en-US" sz="800" dirty="0">
                <a:solidFill>
                  <a:schemeClr val="tx1"/>
                </a:solidFill>
                <a:latin typeface="+mj-lt"/>
              </a:rPr>
              <a:t>not intend to pursue a career in engineering </a:t>
            </a:r>
            <a:r>
              <a:rPr lang="en-US" sz="800" dirty="0" smtClean="0">
                <a:solidFill>
                  <a:schemeClr val="tx1"/>
                </a:solidFill>
                <a:latin typeface="+mj-lt"/>
              </a:rPr>
              <a:t>2013(n=26); 2014 (n=22)</a:t>
            </a:r>
            <a:endParaRPr lang="en-US" sz="800" dirty="0">
              <a:solidFill>
                <a:schemeClr val="tx1"/>
              </a:solidFill>
              <a:latin typeface="+mj-lt"/>
            </a:endParaRPr>
          </a:p>
        </p:txBody>
      </p:sp>
      <p:graphicFrame>
        <p:nvGraphicFramePr>
          <p:cNvPr id="37" name="Object 37"/>
          <p:cNvGraphicFramePr>
            <a:graphicFrameLocks noChangeAspect="1"/>
          </p:cNvGraphicFramePr>
          <p:nvPr>
            <p:extLst>
              <p:ext uri="{D42A27DB-BD31-4B8C-83A1-F6EECF244321}">
                <p14:modId xmlns:p14="http://schemas.microsoft.com/office/powerpoint/2010/main" val="3181146015"/>
              </p:ext>
            </p:extLst>
          </p:nvPr>
        </p:nvGraphicFramePr>
        <p:xfrm>
          <a:off x="850900" y="1943100"/>
          <a:ext cx="7975600" cy="3723920"/>
        </p:xfrm>
        <a:graphic>
          <a:graphicData uri="http://schemas.openxmlformats.org/drawingml/2006/chart">
            <c:chart xmlns:c="http://schemas.openxmlformats.org/drawingml/2006/chart" xmlns:r="http://schemas.openxmlformats.org/officeDocument/2006/relationships" r:id="rId2"/>
          </a:graphicData>
        </a:graphic>
      </p:graphicFrame>
      <p:sp>
        <p:nvSpPr>
          <p:cNvPr id="40" name="AutoShape 10"/>
          <p:cNvSpPr>
            <a:spLocks/>
          </p:cNvSpPr>
          <p:nvPr/>
        </p:nvSpPr>
        <p:spPr bwMode="auto">
          <a:xfrm rot="5400000">
            <a:off x="2740096" y="2117124"/>
            <a:ext cx="274320" cy="3747913"/>
          </a:xfrm>
          <a:prstGeom prst="leftBrace">
            <a:avLst>
              <a:gd name="adj1" fmla="val 59652"/>
              <a:gd name="adj2" fmla="val 50000"/>
            </a:avLst>
          </a:prstGeom>
          <a:noFill/>
          <a:ln w="12700">
            <a:solidFill>
              <a:schemeClr val="bg2">
                <a:lumMod val="50000"/>
              </a:schemeClr>
            </a:solidFill>
            <a:round/>
            <a:headEnd/>
            <a:tailEnd/>
          </a:ln>
        </p:spPr>
        <p:txBody>
          <a:bodyPr rot="10800000" vert="eaVert" wrap="square" anchor="ctr">
            <a:spAutoFit/>
          </a:bodyPr>
          <a:lstStyle/>
          <a:p>
            <a:endParaRPr lang="en-US" dirty="0"/>
          </a:p>
        </p:txBody>
      </p:sp>
      <p:sp>
        <p:nvSpPr>
          <p:cNvPr id="41" name="AutoShape 10"/>
          <p:cNvSpPr>
            <a:spLocks/>
          </p:cNvSpPr>
          <p:nvPr/>
        </p:nvSpPr>
        <p:spPr bwMode="auto">
          <a:xfrm rot="5400000">
            <a:off x="6742291" y="2632816"/>
            <a:ext cx="274320" cy="384048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4124247105"/>
              </p:ext>
            </p:extLst>
          </p:nvPr>
        </p:nvGraphicFramePr>
        <p:xfrm>
          <a:off x="803199" y="5454284"/>
          <a:ext cx="7899992" cy="455456"/>
        </p:xfrm>
        <a:graphic>
          <a:graphicData uri="http://schemas.openxmlformats.org/drawingml/2006/table">
            <a:tbl>
              <a:tblPr/>
              <a:tblGrid>
                <a:gridCol w="1974998"/>
                <a:gridCol w="1974998"/>
                <a:gridCol w="1974998"/>
                <a:gridCol w="1974998"/>
              </a:tblGrid>
              <a:tr h="455456">
                <a:tc>
                  <a:txBody>
                    <a:bodyPr/>
                    <a:lstStyle/>
                    <a:p>
                      <a:pPr algn="ctr" fontAlgn="ctr"/>
                      <a:r>
                        <a:rPr lang="en-US" sz="1200" b="1" i="0" u="none" strike="noStrike" dirty="0">
                          <a:latin typeface="+mn-lt"/>
                        </a:rPr>
                        <a:t>Yes, </a:t>
                      </a:r>
                      <a:r>
                        <a:rPr lang="en-US" sz="1200" b="1" i="0" u="none" strike="noStrike" dirty="0" smtClean="0">
                          <a:latin typeface="+mn-lt"/>
                        </a:rPr>
                        <a:t>definitely</a:t>
                      </a:r>
                    </a:p>
                    <a:p>
                      <a:pPr marL="0" algn="l" defTabSz="914400" rtl="0" eaLnBrk="1" fontAlgn="b" latinLnBrk="0" hangingPunct="1"/>
                      <a:r>
                        <a:rPr lang="en-US" sz="900" b="0" i="0" u="none" strike="noStrike" kern="1200" dirty="0" smtClean="0">
                          <a:solidFill>
                            <a:schemeClr val="tx2"/>
                          </a:solidFill>
                          <a:latin typeface="Arial Narrow" pitchFamily="34" charset="0"/>
                          <a:ea typeface="+mn-ea"/>
                          <a:cs typeface="+mn-cs"/>
                        </a:rPr>
                        <a:t>                    (n=6)                      (n=7)</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Yes, </a:t>
                      </a:r>
                      <a:r>
                        <a:rPr lang="en-US" sz="1200" b="1" i="0" u="none" strike="noStrike" dirty="0" smtClean="0">
                          <a:latin typeface="+mn-lt"/>
                        </a:rPr>
                        <a:t>it</a:t>
                      </a:r>
                      <a:r>
                        <a:rPr lang="en-US" sz="1200" b="1" i="0" u="none" strike="noStrike" baseline="0" dirty="0" smtClean="0">
                          <a:latin typeface="+mn-lt"/>
                        </a:rPr>
                        <a:t> was likely</a:t>
                      </a:r>
                      <a:endParaRPr lang="en-US" sz="1200" b="1" i="0" u="none" strike="noStrike" dirty="0" smtClean="0">
                        <a:latin typeface="+mn-lt"/>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(n=11)                   (n=13)</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latin typeface="+mn-lt"/>
                        </a:rPr>
                        <a:t>No, </a:t>
                      </a:r>
                      <a:r>
                        <a:rPr lang="en-US" sz="1200" b="1" i="0" u="none" strike="noStrike" dirty="0" smtClean="0">
                          <a:latin typeface="+mn-lt"/>
                        </a:rPr>
                        <a:t>it</a:t>
                      </a:r>
                      <a:r>
                        <a:rPr lang="en-US" sz="1200" b="1" i="0" u="none" strike="noStrike" baseline="0" dirty="0" smtClean="0">
                          <a:latin typeface="+mn-lt"/>
                        </a:rPr>
                        <a:t> was unlikely</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(n=5)             </a:t>
                      </a:r>
                      <a:r>
                        <a:rPr lang="en-US" sz="1200" b="1" i="0" u="none" strike="noStrike" kern="1200" baseline="0" dirty="0" smtClean="0">
                          <a:solidFill>
                            <a:schemeClr val="tx2"/>
                          </a:solidFill>
                          <a:latin typeface="+mn-lt"/>
                          <a:ea typeface="+mn-ea"/>
                          <a:cs typeface="+mn-cs"/>
                        </a:rPr>
                        <a:t>    </a:t>
                      </a:r>
                      <a:r>
                        <a:rPr lang="en-US" sz="900" b="0" i="0" u="none" strike="noStrike" kern="1200" dirty="0" smtClean="0">
                          <a:solidFill>
                            <a:schemeClr val="tx2"/>
                          </a:solidFill>
                          <a:latin typeface="Arial Narrow" pitchFamily="34" charset="0"/>
                          <a:ea typeface="+mn-ea"/>
                          <a:cs typeface="+mn-cs"/>
                        </a:rPr>
                        <a:t>(n=6)</a:t>
                      </a:r>
                    </a:p>
                  </a:txBody>
                  <a:tcPr marL="9525" marR="9525" marT="9525" marB="0">
                    <a:lnL>
                      <a:noFill/>
                    </a:lnL>
                    <a:lnR>
                      <a:noFill/>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No, I </a:t>
                      </a:r>
                      <a:r>
                        <a:rPr lang="en-US" sz="1200" b="1" i="0" u="none" strike="noStrike" dirty="0" smtClean="0">
                          <a:latin typeface="+mn-lt"/>
                        </a:rPr>
                        <a:t>definitely</a:t>
                      </a:r>
                      <a:r>
                        <a:rPr lang="en-US" sz="1200" b="1" i="0" u="none" strike="noStrike" baseline="0" dirty="0" smtClean="0">
                          <a:latin typeface="+mn-lt"/>
                        </a:rPr>
                        <a:t> did not</a:t>
                      </a:r>
                      <a:endParaRPr lang="en-US" sz="1200" b="1" i="0" u="none" strike="noStrike" dirty="0" smtClean="0">
                        <a:latin typeface="+mn-lt"/>
                      </a:endParaRPr>
                    </a:p>
                    <a:p>
                      <a:pPr algn="l" fontAlgn="ctr"/>
                      <a:r>
                        <a:rPr lang="en-US" sz="900" b="0" i="0" u="none" strike="noStrike" kern="1200" dirty="0" smtClean="0">
                          <a:solidFill>
                            <a:schemeClr val="tx2"/>
                          </a:solidFill>
                          <a:latin typeface="Arial Narrow" pitchFamily="34" charset="0"/>
                          <a:ea typeface="+mn-ea"/>
                          <a:cs typeface="+mn-cs"/>
                        </a:rPr>
                        <a:t>                        (n=0)                    (n=0)</a:t>
                      </a:r>
                    </a:p>
                  </a:txBody>
                  <a:tcPr marL="9525" marR="9525" marT="9525" marB="0">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4" name="Text Box 11"/>
          <p:cNvSpPr txBox="1">
            <a:spLocks noChangeArrowheads="1"/>
          </p:cNvSpPr>
          <p:nvPr/>
        </p:nvSpPr>
        <p:spPr bwMode="auto">
          <a:xfrm>
            <a:off x="2365519" y="2995864"/>
            <a:ext cx="1089567" cy="78483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77%</a:t>
            </a:r>
            <a:r>
              <a:rPr lang="en-CA" dirty="0" smtClean="0"/>
              <a:t>     </a:t>
            </a:r>
            <a:r>
              <a:rPr lang="en-CA" sz="800" dirty="0"/>
              <a:t>(</a:t>
            </a:r>
            <a:r>
              <a:rPr lang="en-CA" sz="800" dirty="0" smtClean="0"/>
              <a:t>n=17)</a:t>
            </a:r>
            <a:endParaRPr lang="en-CA" sz="800" dirty="0"/>
          </a:p>
          <a:p>
            <a:r>
              <a:rPr lang="en-CA" sz="1000" dirty="0" smtClean="0"/>
              <a:t>2013: 77%</a:t>
            </a:r>
            <a:r>
              <a:rPr lang="en-CA" sz="800" dirty="0"/>
              <a:t/>
            </a:r>
            <a:br>
              <a:rPr lang="en-CA" sz="800" dirty="0"/>
            </a:br>
            <a:r>
              <a:rPr lang="en-CA" sz="800" dirty="0" smtClean="0"/>
              <a:t>(n=20)</a:t>
            </a:r>
          </a:p>
        </p:txBody>
      </p:sp>
      <p:sp>
        <p:nvSpPr>
          <p:cNvPr id="15" name="Text Box 12"/>
          <p:cNvSpPr txBox="1">
            <a:spLocks noChangeArrowheads="1"/>
          </p:cNvSpPr>
          <p:nvPr/>
        </p:nvSpPr>
        <p:spPr bwMode="auto">
          <a:xfrm>
            <a:off x="2523161" y="2592575"/>
            <a:ext cx="841022" cy="415498"/>
          </a:xfrm>
          <a:prstGeom prst="rect">
            <a:avLst/>
          </a:prstGeom>
          <a:noFill/>
          <a:ln w="25400" algn="ctr">
            <a:noFill/>
            <a:miter lim="800000"/>
            <a:headEnd/>
            <a:tailEnd/>
          </a:ln>
        </p:spPr>
        <p:txBody>
          <a:bodyPr wrap="square">
            <a:spAutoFit/>
          </a:bodyPr>
          <a:lstStyle/>
          <a:p>
            <a:r>
              <a:rPr lang="en-CA" sz="1400" dirty="0"/>
              <a:t>Yes</a:t>
            </a:r>
            <a:br>
              <a:rPr lang="en-CA" sz="1400" dirty="0"/>
            </a:br>
            <a:r>
              <a:rPr lang="en-CA" sz="700" dirty="0"/>
              <a:t>(Top 2 Box)</a:t>
            </a:r>
          </a:p>
        </p:txBody>
      </p:sp>
      <p:sp>
        <p:nvSpPr>
          <p:cNvPr id="16" name="Text Box 32"/>
          <p:cNvSpPr txBox="1">
            <a:spLocks noChangeArrowheads="1"/>
          </p:cNvSpPr>
          <p:nvPr/>
        </p:nvSpPr>
        <p:spPr bwMode="auto">
          <a:xfrm>
            <a:off x="6330515" y="3521179"/>
            <a:ext cx="1080536" cy="78483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23%</a:t>
            </a:r>
            <a:r>
              <a:rPr lang="en-CA" dirty="0" smtClean="0"/>
              <a:t>     </a:t>
            </a:r>
            <a:r>
              <a:rPr lang="en-CA" sz="800" dirty="0"/>
              <a:t>(</a:t>
            </a:r>
            <a:r>
              <a:rPr lang="en-CA" sz="800" dirty="0" smtClean="0"/>
              <a:t>n=5)</a:t>
            </a:r>
          </a:p>
          <a:p>
            <a:r>
              <a:rPr lang="en-CA" sz="1000" dirty="0" smtClean="0"/>
              <a:t>2013: 23%</a:t>
            </a:r>
            <a:r>
              <a:rPr lang="en-CA" sz="800" dirty="0"/>
              <a:t/>
            </a:r>
            <a:br>
              <a:rPr lang="en-CA" sz="800" dirty="0"/>
            </a:br>
            <a:r>
              <a:rPr lang="en-CA" sz="800" dirty="0" smtClean="0"/>
              <a:t>(n=6)</a:t>
            </a:r>
          </a:p>
        </p:txBody>
      </p:sp>
      <p:sp>
        <p:nvSpPr>
          <p:cNvPr id="17" name="Text Box 33"/>
          <p:cNvSpPr txBox="1">
            <a:spLocks noChangeArrowheads="1"/>
          </p:cNvSpPr>
          <p:nvPr/>
        </p:nvSpPr>
        <p:spPr bwMode="auto">
          <a:xfrm>
            <a:off x="6428400" y="3095136"/>
            <a:ext cx="884767" cy="415498"/>
          </a:xfrm>
          <a:prstGeom prst="rect">
            <a:avLst/>
          </a:prstGeom>
          <a:noFill/>
          <a:ln w="25400" algn="ctr">
            <a:noFill/>
            <a:miter lim="800000"/>
            <a:headEnd/>
            <a:tailEnd/>
          </a:ln>
        </p:spPr>
        <p:txBody>
          <a:bodyPr wrap="square">
            <a:spAutoFit/>
          </a:bodyPr>
          <a:lstStyle/>
          <a:p>
            <a:r>
              <a:rPr lang="en-CA" sz="1400" dirty="0"/>
              <a:t>No</a:t>
            </a:r>
            <a:br>
              <a:rPr lang="en-CA" sz="1400" dirty="0"/>
            </a:br>
            <a:r>
              <a:rPr lang="en-CA" sz="700" dirty="0"/>
              <a:t>(Low 2 Box)</a:t>
            </a:r>
          </a:p>
        </p:txBody>
      </p:sp>
      <p:sp>
        <p:nvSpPr>
          <p:cNvPr id="18" name="Content Placeholder 34"/>
          <p:cNvSpPr>
            <a:spLocks noGrp="1"/>
          </p:cNvSpPr>
          <p:nvPr>
            <p:ph idx="1"/>
          </p:nvPr>
        </p:nvSpPr>
        <p:spPr>
          <a:xfrm>
            <a:off x="352424" y="979488"/>
            <a:ext cx="8486775" cy="646331"/>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en-US" sz="1400" dirty="0" smtClean="0">
                <a:latin typeface="+mj-lt"/>
              </a:rPr>
              <a:t>Of those who do not intend to pursue a career in the engineering field, three quarters indicate they were definitely or likely to plan on pursuing a career in engineering when they began their studies, while one quarter say that was not their intention.  </a:t>
            </a:r>
          </a:p>
        </p:txBody>
      </p:sp>
    </p:spTree>
    <p:extLst>
      <p:ext uri="{BB962C8B-B14F-4D97-AF65-F5344CB8AC3E}">
        <p14:creationId xmlns:p14="http://schemas.microsoft.com/office/powerpoint/2010/main" val="384481462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4"/>
          <p:cNvSpPr>
            <a:spLocks noGrp="1" noChangeArrowheads="1"/>
          </p:cNvSpPr>
          <p:nvPr>
            <p:ph type="ctrTitle"/>
          </p:nvPr>
        </p:nvSpPr>
        <p:spPr>
          <a:xfrm>
            <a:off x="144463" y="2809875"/>
            <a:ext cx="4416425" cy="1247775"/>
          </a:xfrm>
        </p:spPr>
        <p:txBody>
          <a:bodyPr/>
          <a:lstStyle/>
          <a:p>
            <a:pPr fontAlgn="auto">
              <a:spcAft>
                <a:spcPts val="0"/>
              </a:spcAft>
              <a:defRPr/>
            </a:pPr>
            <a:r>
              <a:rPr lang="en-US" sz="3000" dirty="0" smtClean="0">
                <a:solidFill>
                  <a:schemeClr val="accent6"/>
                </a:solidFill>
              </a:rPr>
              <a:t>Application Intentions for Professional Engineering Licensure</a:t>
            </a:r>
            <a:endParaRPr lang="en-US" dirty="0" smtClean="0">
              <a:solidFill>
                <a:schemeClr val="accent6"/>
              </a:solidFill>
            </a:endParaRPr>
          </a:p>
        </p:txBody>
      </p:sp>
      <p:sp>
        <p:nvSpPr>
          <p:cNvPr id="86019"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EF693BC3-FFFA-4E4A-B2F1-C3C42A7AE877}" type="slidenum">
              <a:rPr lang="en-US"/>
              <a:pPr/>
              <a:t>19</a:t>
            </a:fld>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a:t>Table of Contents</a:t>
            </a:r>
          </a:p>
        </p:txBody>
      </p:sp>
      <p:sp>
        <p:nvSpPr>
          <p:cNvPr id="76803" name="Rectangle 5"/>
          <p:cNvSpPr>
            <a:spLocks noGrp="1" noChangeArrowheads="1"/>
          </p:cNvSpPr>
          <p:nvPr>
            <p:ph idx="1"/>
          </p:nvPr>
        </p:nvSpPr>
        <p:spPr bwMode="auto">
          <a:xfrm>
            <a:off x="796924" y="1128501"/>
            <a:ext cx="7740650" cy="5070418"/>
          </a:xfrm>
          <a:noFill/>
          <a:ln>
            <a:miter lim="800000"/>
            <a:headEnd/>
            <a:tailEnd/>
          </a:ln>
        </p:spPr>
        <p:txBody>
          <a:bodyPr vert="horz" wrap="square" numCol="1" anchor="t" anchorCtr="0" compatLnSpc="1">
            <a:prstTxWarp prst="textNoShape">
              <a:avLst/>
            </a:prstTxWarp>
          </a:bodyPr>
          <a:lstStyle/>
          <a:p>
            <a:pPr marL="0" indent="0">
              <a:buFontTx/>
              <a:buNone/>
            </a:pPr>
            <a:r>
              <a:rPr lang="en-CA" sz="1600" dirty="0" smtClean="0"/>
              <a:t>Research Objectives							3</a:t>
            </a:r>
          </a:p>
          <a:p>
            <a:pPr marL="0" indent="0">
              <a:buFontTx/>
              <a:buNone/>
            </a:pPr>
            <a:r>
              <a:rPr lang="en-CA" sz="1600" dirty="0" smtClean="0"/>
              <a:t>Methodology							4</a:t>
            </a:r>
          </a:p>
          <a:p>
            <a:pPr marL="0" indent="0">
              <a:buFontTx/>
              <a:buNone/>
            </a:pPr>
            <a:r>
              <a:rPr lang="en-CA" sz="1600" dirty="0" smtClean="0"/>
              <a:t>Key Highlights							5</a:t>
            </a:r>
          </a:p>
          <a:p>
            <a:pPr marL="0" indent="0">
              <a:buFontTx/>
              <a:buNone/>
            </a:pPr>
            <a:r>
              <a:rPr lang="en-CA" sz="1600" dirty="0" smtClean="0"/>
              <a:t>Executive Summary							6</a:t>
            </a:r>
          </a:p>
          <a:p>
            <a:pPr marL="0" indent="0">
              <a:buFontTx/>
              <a:buNone/>
            </a:pPr>
            <a:r>
              <a:rPr lang="en-CA" sz="1600" dirty="0" smtClean="0"/>
              <a:t>Future Plans							10</a:t>
            </a:r>
          </a:p>
          <a:p>
            <a:pPr marL="0" indent="0">
              <a:buFontTx/>
              <a:buNone/>
            </a:pPr>
            <a:r>
              <a:rPr lang="en-CA" sz="1600" dirty="0" smtClean="0"/>
              <a:t>Intention to Apply for Licensure						19</a:t>
            </a:r>
          </a:p>
          <a:p>
            <a:pPr marL="0" indent="0">
              <a:buFontTx/>
              <a:buNone/>
            </a:pPr>
            <a:r>
              <a:rPr lang="en-CA" sz="1600" dirty="0" smtClean="0"/>
              <a:t>Licensing Knowledge							30</a:t>
            </a:r>
          </a:p>
          <a:p>
            <a:pPr marL="0" indent="0">
              <a:buFontTx/>
              <a:buNone/>
            </a:pPr>
            <a:r>
              <a:rPr lang="en-CA" sz="1600" dirty="0"/>
              <a:t>Knowledge of </a:t>
            </a:r>
            <a:r>
              <a:rPr lang="en-CA" sz="1600" dirty="0" err="1"/>
              <a:t>Ordre</a:t>
            </a:r>
            <a:r>
              <a:rPr lang="en-CA" sz="1600" dirty="0"/>
              <a:t> des </a:t>
            </a:r>
            <a:r>
              <a:rPr lang="en-CA" sz="1600" dirty="0" err="1"/>
              <a:t>ingénieurs</a:t>
            </a:r>
            <a:r>
              <a:rPr lang="en-CA" sz="1600" dirty="0"/>
              <a:t> du Québec </a:t>
            </a:r>
            <a:r>
              <a:rPr lang="en-CA" sz="1600" dirty="0" smtClean="0"/>
              <a:t>				36</a:t>
            </a:r>
          </a:p>
          <a:p>
            <a:pPr marL="0" indent="0">
              <a:buFontTx/>
              <a:buNone/>
            </a:pPr>
            <a:r>
              <a:rPr lang="en-CA" sz="1600" dirty="0"/>
              <a:t>Knowledge of Professional Engineers Act of Québec </a:t>
            </a:r>
            <a:r>
              <a:rPr lang="en-CA" sz="1600" dirty="0" smtClean="0"/>
              <a:t>				39</a:t>
            </a:r>
          </a:p>
          <a:p>
            <a:pPr marL="0" indent="0">
              <a:buFontTx/>
              <a:buNone/>
            </a:pPr>
            <a:r>
              <a:rPr lang="en-CA" sz="1600" dirty="0" smtClean="0"/>
              <a:t>Career Assessment Tool						42</a:t>
            </a:r>
          </a:p>
          <a:p>
            <a:pPr marL="0" indent="0">
              <a:buFontTx/>
              <a:buNone/>
            </a:pPr>
            <a:r>
              <a:rPr lang="en-CA" sz="1600" dirty="0" smtClean="0"/>
              <a:t>Demographics							47</a:t>
            </a:r>
          </a:p>
          <a:p>
            <a:pPr marL="0" indent="0">
              <a:buFontTx/>
              <a:buNone/>
            </a:pPr>
            <a:r>
              <a:rPr lang="en-CA" sz="1600" dirty="0" smtClean="0"/>
              <a:t>Additional Analysis: Impact on Intention to Pursue </a:t>
            </a:r>
          </a:p>
          <a:p>
            <a:pPr marL="0" indent="0">
              <a:buFontTx/>
              <a:buNone/>
              <a:tabLst>
                <a:tab pos="519113" algn="l"/>
              </a:tabLst>
            </a:pPr>
            <a:r>
              <a:rPr lang="en-CA" sz="1600" dirty="0" smtClean="0"/>
              <a:t>	</a:t>
            </a:r>
            <a:r>
              <a:rPr lang="en-CA" sz="1600" dirty="0"/>
              <a:t> Attendance at OIQ Seminars </a:t>
            </a:r>
            <a:r>
              <a:rPr lang="en-CA" sz="1600" dirty="0" smtClean="0"/>
              <a:t>					52</a:t>
            </a:r>
          </a:p>
          <a:p>
            <a:pPr marL="0" indent="0">
              <a:buFontTx/>
              <a:buNone/>
              <a:tabLst>
                <a:tab pos="519113" algn="l"/>
              </a:tabLst>
            </a:pPr>
            <a:r>
              <a:rPr lang="en-CA" sz="1600" dirty="0" smtClean="0"/>
              <a:t>	Knowledge of PEA						55</a:t>
            </a:r>
          </a:p>
          <a:p>
            <a:pPr marL="0" indent="0">
              <a:buFontTx/>
              <a:buNone/>
              <a:tabLst>
                <a:tab pos="519113" algn="l"/>
              </a:tabLst>
            </a:pPr>
            <a:r>
              <a:rPr lang="en-CA" sz="1600" dirty="0" smtClean="0"/>
              <a:t>	Knowledge of Licensing and Roles					58</a:t>
            </a:r>
          </a:p>
          <a:p>
            <a:pPr marL="0" indent="0">
              <a:buFontTx/>
              <a:buNone/>
              <a:tabLst>
                <a:tab pos="519113" algn="l"/>
              </a:tabLst>
            </a:pPr>
            <a:r>
              <a:rPr lang="en-CA" sz="1600" dirty="0" smtClean="0"/>
              <a:t>	Knowledge of Organizational Responsibility				61</a:t>
            </a:r>
          </a:p>
        </p:txBody>
      </p:sp>
      <p:sp>
        <p:nvSpPr>
          <p:cNvPr id="76804"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0130FEBD-FACE-4999-B81D-E4D10DDE0AD8}" type="slidenum">
              <a:rPr lang="en-US"/>
              <a:pPr/>
              <a:t>2</a:t>
            </a:fld>
            <a:endParaRPr lang="en-US" dirty="0"/>
          </a:p>
        </p:txBody>
      </p:sp>
    </p:spTree>
    <p:extLst>
      <p:ext uri="{BB962C8B-B14F-4D97-AF65-F5344CB8AC3E}">
        <p14:creationId xmlns:p14="http://schemas.microsoft.com/office/powerpoint/2010/main" val="373485222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
          <p:cNvGraphicFramePr>
            <a:graphicFrameLocks noChangeAspect="1"/>
          </p:cNvGraphicFramePr>
          <p:nvPr>
            <p:extLst>
              <p:ext uri="{D42A27DB-BD31-4B8C-83A1-F6EECF244321}">
                <p14:modId xmlns:p14="http://schemas.microsoft.com/office/powerpoint/2010/main" val="2050087800"/>
              </p:ext>
            </p:extLst>
          </p:nvPr>
        </p:nvGraphicFramePr>
        <p:xfrm>
          <a:off x="488494" y="1647649"/>
          <a:ext cx="8208963" cy="4384675"/>
        </p:xfrm>
        <a:graphic>
          <a:graphicData uri="http://schemas.openxmlformats.org/drawingml/2006/chart">
            <c:chart xmlns:c="http://schemas.openxmlformats.org/drawingml/2006/chart" xmlns:r="http://schemas.openxmlformats.org/officeDocument/2006/relationships" r:id="rId2"/>
          </a:graphicData>
        </a:graphic>
      </p:graphicFrame>
      <p:sp>
        <p:nvSpPr>
          <p:cNvPr id="8195"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Intention to Apply for Licensure</a:t>
            </a:r>
          </a:p>
        </p:txBody>
      </p:sp>
      <p:sp>
        <p:nvSpPr>
          <p:cNvPr id="8197"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83D2EBE8-C2D5-4D46-96AF-D0D1C81EFF26}" type="slidenum">
              <a:rPr lang="en-US"/>
              <a:pPr/>
              <a:t>20</a:t>
            </a:fld>
            <a:endParaRPr lang="en-US" dirty="0"/>
          </a:p>
        </p:txBody>
      </p:sp>
      <p:sp>
        <p:nvSpPr>
          <p:cNvPr id="2" name="Text Box 3"/>
          <p:cNvSpPr txBox="1">
            <a:spLocks noChangeArrowheads="1"/>
          </p:cNvSpPr>
          <p:nvPr/>
        </p:nvSpPr>
        <p:spPr bwMode="auto">
          <a:xfrm>
            <a:off x="349956" y="6310488"/>
            <a:ext cx="8226425" cy="338554"/>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Q21. Do you intend to apply for licensure as a Professional Engineer (P.Eng.)?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a:t>
            </a:r>
            <a:r>
              <a:rPr lang="en-US" sz="800" dirty="0">
                <a:solidFill>
                  <a:schemeClr val="tx1"/>
                </a:solidFill>
                <a:latin typeface="+mj-lt"/>
              </a:rPr>
              <a:t>: </a:t>
            </a:r>
            <a:r>
              <a:rPr lang="en-US" sz="800" dirty="0" smtClean="0">
                <a:solidFill>
                  <a:schemeClr val="tx1"/>
                </a:solidFill>
                <a:latin typeface="+mj-lt"/>
              </a:rPr>
              <a:t>All  </a:t>
            </a:r>
            <a:r>
              <a:rPr lang="en-US" sz="800" dirty="0">
                <a:solidFill>
                  <a:schemeClr val="tx1"/>
                </a:solidFill>
                <a:latin typeface="+mj-lt"/>
              </a:rPr>
              <a:t>respondents </a:t>
            </a:r>
            <a:r>
              <a:rPr lang="en-US" sz="800" dirty="0" smtClean="0">
                <a:solidFill>
                  <a:schemeClr val="tx1"/>
                </a:solidFill>
                <a:latin typeface="+mj-lt"/>
              </a:rPr>
              <a:t>2013 (n=743); 2014 (n=328)</a:t>
            </a:r>
            <a:endParaRPr lang="en-US" sz="800" dirty="0">
              <a:solidFill>
                <a:schemeClr val="tx1"/>
              </a:solidFill>
              <a:latin typeface="+mj-lt"/>
            </a:endParaRPr>
          </a:p>
        </p:txBody>
      </p:sp>
      <p:sp>
        <p:nvSpPr>
          <p:cNvPr id="8204" name="Text Box 17"/>
          <p:cNvSpPr txBox="1">
            <a:spLocks noChangeArrowheads="1"/>
          </p:cNvSpPr>
          <p:nvPr/>
        </p:nvSpPr>
        <p:spPr bwMode="auto">
          <a:xfrm>
            <a:off x="1097843" y="1542697"/>
            <a:ext cx="6992938" cy="304800"/>
          </a:xfrm>
          <a:prstGeom prst="rect">
            <a:avLst/>
          </a:prstGeom>
          <a:noFill/>
          <a:ln w="25400" algn="ctr">
            <a:noFill/>
            <a:miter lim="800000"/>
            <a:headEnd/>
            <a:tailEnd/>
          </a:ln>
        </p:spPr>
        <p:txBody>
          <a:bodyPr>
            <a:spAutoFit/>
          </a:bodyPr>
          <a:lstStyle/>
          <a:p>
            <a:r>
              <a:rPr lang="en-CA" sz="1400" dirty="0">
                <a:solidFill>
                  <a:srgbClr val="003399"/>
                </a:solidFill>
                <a:latin typeface="+mj-lt"/>
              </a:rPr>
              <a:t>Do You Intend To Apply for Licensure?</a:t>
            </a:r>
          </a:p>
        </p:txBody>
      </p:sp>
      <p:sp>
        <p:nvSpPr>
          <p:cNvPr id="57" name="Text Box 15"/>
          <p:cNvSpPr txBox="1">
            <a:spLocks noChangeArrowheads="1"/>
          </p:cNvSpPr>
          <p:nvPr/>
        </p:nvSpPr>
        <p:spPr bwMode="auto">
          <a:xfrm>
            <a:off x="5136309" y="3231437"/>
            <a:ext cx="764177" cy="415498"/>
          </a:xfrm>
          <a:prstGeom prst="rect">
            <a:avLst/>
          </a:prstGeom>
          <a:noFill/>
          <a:ln w="25400" algn="ctr">
            <a:noFill/>
            <a:miter lim="800000"/>
            <a:headEnd/>
            <a:tailEnd/>
          </a:ln>
        </p:spPr>
        <p:txBody>
          <a:bodyPr wrap="square">
            <a:spAutoFit/>
          </a:bodyPr>
          <a:lstStyle/>
          <a:p>
            <a:r>
              <a:rPr lang="en-CA" sz="1400" dirty="0"/>
              <a:t>No</a:t>
            </a:r>
            <a:br>
              <a:rPr lang="en-CA" sz="1400" dirty="0"/>
            </a:br>
            <a:r>
              <a:rPr lang="en-CA" sz="700" dirty="0"/>
              <a:t>(Low 2 Box)</a:t>
            </a:r>
          </a:p>
        </p:txBody>
      </p:sp>
      <p:sp>
        <p:nvSpPr>
          <p:cNvPr id="58" name="Text Box 19"/>
          <p:cNvSpPr txBox="1">
            <a:spLocks noChangeArrowheads="1"/>
          </p:cNvSpPr>
          <p:nvPr/>
        </p:nvSpPr>
        <p:spPr bwMode="auto">
          <a:xfrm>
            <a:off x="1874449" y="1686036"/>
            <a:ext cx="730527" cy="415498"/>
          </a:xfrm>
          <a:prstGeom prst="rect">
            <a:avLst/>
          </a:prstGeom>
          <a:noFill/>
          <a:ln w="25400" algn="ctr">
            <a:noFill/>
            <a:miter lim="800000"/>
            <a:headEnd/>
            <a:tailEnd/>
          </a:ln>
        </p:spPr>
        <p:txBody>
          <a:bodyPr wrap="square">
            <a:spAutoFit/>
          </a:bodyPr>
          <a:lstStyle/>
          <a:p>
            <a:r>
              <a:rPr lang="en-CA" sz="1400" dirty="0"/>
              <a:t>Yes</a:t>
            </a:r>
            <a:br>
              <a:rPr lang="en-CA" sz="1400" dirty="0"/>
            </a:br>
            <a:r>
              <a:rPr lang="en-CA" sz="700" dirty="0"/>
              <a:t>(Top 2 Box)</a:t>
            </a:r>
          </a:p>
        </p:txBody>
      </p:sp>
      <p:sp>
        <p:nvSpPr>
          <p:cNvPr id="59" name="Text Box 20"/>
          <p:cNvSpPr txBox="1">
            <a:spLocks noChangeArrowheads="1"/>
          </p:cNvSpPr>
          <p:nvPr/>
        </p:nvSpPr>
        <p:spPr bwMode="auto">
          <a:xfrm>
            <a:off x="1722475" y="2124389"/>
            <a:ext cx="1041990" cy="754053"/>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80%</a:t>
            </a:r>
            <a:r>
              <a:rPr lang="en-CA" dirty="0" smtClean="0"/>
              <a:t>     </a:t>
            </a:r>
            <a:r>
              <a:rPr lang="en-CA" sz="700" dirty="0"/>
              <a:t>(</a:t>
            </a:r>
            <a:r>
              <a:rPr lang="en-CA" sz="700" dirty="0" smtClean="0"/>
              <a:t>n=262)</a:t>
            </a:r>
          </a:p>
          <a:p>
            <a:r>
              <a:rPr lang="en-CA" sz="1000" dirty="0" smtClean="0"/>
              <a:t>2013: 84%</a:t>
            </a:r>
            <a:r>
              <a:rPr lang="en-CA" sz="700" dirty="0" smtClean="0"/>
              <a:t/>
            </a:r>
            <a:br>
              <a:rPr lang="en-CA" sz="700" dirty="0" smtClean="0"/>
            </a:br>
            <a:r>
              <a:rPr lang="en-CA" sz="700" dirty="0" smtClean="0"/>
              <a:t>(n=626)</a:t>
            </a:r>
            <a:endParaRPr lang="en-CA" dirty="0"/>
          </a:p>
        </p:txBody>
      </p:sp>
      <p:sp>
        <p:nvSpPr>
          <p:cNvPr id="60" name="AutoShape 10"/>
          <p:cNvSpPr>
            <a:spLocks/>
          </p:cNvSpPr>
          <p:nvPr/>
        </p:nvSpPr>
        <p:spPr bwMode="auto">
          <a:xfrm rot="5400000">
            <a:off x="2152030" y="1414761"/>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61" name="AutoShape 10"/>
          <p:cNvSpPr>
            <a:spLocks/>
          </p:cNvSpPr>
          <p:nvPr/>
        </p:nvSpPr>
        <p:spPr bwMode="auto">
          <a:xfrm rot="5400000">
            <a:off x="5388223" y="3333188"/>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62" name="Text Box 20"/>
          <p:cNvSpPr txBox="1">
            <a:spLocks noChangeArrowheads="1"/>
          </p:cNvSpPr>
          <p:nvPr/>
        </p:nvSpPr>
        <p:spPr bwMode="auto">
          <a:xfrm>
            <a:off x="5007935" y="3682475"/>
            <a:ext cx="1063255" cy="754053"/>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13%</a:t>
            </a:r>
            <a:r>
              <a:rPr lang="en-CA" dirty="0" smtClean="0"/>
              <a:t>     </a:t>
            </a:r>
            <a:r>
              <a:rPr lang="en-CA" sz="700" dirty="0"/>
              <a:t>(</a:t>
            </a:r>
            <a:r>
              <a:rPr lang="en-CA" sz="700" dirty="0" smtClean="0"/>
              <a:t>n=41)</a:t>
            </a:r>
          </a:p>
          <a:p>
            <a:r>
              <a:rPr lang="en-CA" sz="1000" dirty="0" smtClean="0"/>
              <a:t>2013: 11%</a:t>
            </a:r>
            <a:r>
              <a:rPr lang="en-CA" sz="700" dirty="0" smtClean="0"/>
              <a:t/>
            </a:r>
            <a:br>
              <a:rPr lang="en-CA" sz="700" dirty="0" smtClean="0"/>
            </a:br>
            <a:r>
              <a:rPr lang="en-CA" sz="700" dirty="0" smtClean="0"/>
              <a:t>(n=80)</a:t>
            </a:r>
            <a:endParaRPr lang="en-CA" dirty="0"/>
          </a:p>
        </p:txBody>
      </p:sp>
      <p:graphicFrame>
        <p:nvGraphicFramePr>
          <p:cNvPr id="20" name="Table 19"/>
          <p:cNvGraphicFramePr>
            <a:graphicFrameLocks noGrp="1"/>
          </p:cNvGraphicFramePr>
          <p:nvPr>
            <p:extLst>
              <p:ext uri="{D42A27DB-BD31-4B8C-83A1-F6EECF244321}">
                <p14:modId xmlns:p14="http://schemas.microsoft.com/office/powerpoint/2010/main" val="2767464437"/>
              </p:ext>
            </p:extLst>
          </p:nvPr>
        </p:nvGraphicFramePr>
        <p:xfrm>
          <a:off x="585770" y="5804968"/>
          <a:ext cx="8111665" cy="457200"/>
        </p:xfrm>
        <a:graphic>
          <a:graphicData uri="http://schemas.openxmlformats.org/drawingml/2006/table">
            <a:tbl>
              <a:tblPr/>
              <a:tblGrid>
                <a:gridCol w="1622333"/>
                <a:gridCol w="1622333"/>
                <a:gridCol w="1622333"/>
                <a:gridCol w="1622333"/>
                <a:gridCol w="1622333"/>
              </a:tblGrid>
              <a:tr h="457200">
                <a:tc>
                  <a:txBody>
                    <a:bodyPr/>
                    <a:lstStyle/>
                    <a:p>
                      <a:pPr algn="ctr" fontAlgn="ctr"/>
                      <a:r>
                        <a:rPr lang="en-US" sz="1200" b="1" i="0" u="none" strike="noStrike" dirty="0">
                          <a:latin typeface="+mn-lt"/>
                        </a:rPr>
                        <a:t>Yes, I definitely </a:t>
                      </a:r>
                      <a:r>
                        <a:rPr lang="en-US" sz="1200" b="1" i="0" u="none" strike="noStrike" dirty="0" smtClean="0">
                          <a:latin typeface="+mn-lt"/>
                        </a:rPr>
                        <a:t>will</a:t>
                      </a:r>
                    </a:p>
                    <a:p>
                      <a:pPr marL="0" algn="l" defTabSz="914400" rtl="0" eaLnBrk="1" fontAlgn="b" latinLnBrk="0" hangingPunct="1"/>
                      <a:r>
                        <a:rPr lang="en-US" sz="900" b="0" i="0" u="none" strike="noStrike" kern="1200" dirty="0" smtClean="0">
                          <a:solidFill>
                            <a:schemeClr val="tx2"/>
                          </a:solidFill>
                          <a:latin typeface="Arial Narrow" pitchFamily="34" charset="0"/>
                          <a:ea typeface="+mn-ea"/>
                          <a:cs typeface="+mn-cs"/>
                        </a:rPr>
                        <a:t>            (n=175)             (n=442)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Yes, I probably </a:t>
                      </a:r>
                      <a:r>
                        <a:rPr lang="en-US" sz="1200" b="1" i="0" u="none" strike="noStrike" dirty="0" smtClean="0">
                          <a:latin typeface="+mn-lt"/>
                        </a:rPr>
                        <a:t>will</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(n=87)               (n=184)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latin typeface="+mn-lt"/>
                        </a:rPr>
                        <a:t>No, I probably </a:t>
                      </a:r>
                      <a:r>
                        <a:rPr lang="en-US" sz="1200" b="1" i="0" u="none" strike="noStrike" dirty="0" smtClean="0">
                          <a:latin typeface="+mn-lt"/>
                        </a:rPr>
                        <a:t>won‘t</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(n=25)              (n=54)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No, I definitely </a:t>
                      </a:r>
                      <a:r>
                        <a:rPr lang="en-US" sz="1200" b="1" i="0" u="none" strike="noStrike" dirty="0" smtClean="0">
                          <a:latin typeface="+mn-lt"/>
                        </a:rPr>
                        <a:t>won't</a:t>
                      </a:r>
                    </a:p>
                    <a:p>
                      <a:pPr algn="l" fontAlgn="ctr"/>
                      <a:r>
                        <a:rPr lang="en-US" sz="900" b="0" i="0" u="none" strike="noStrike" kern="1200" dirty="0" smtClean="0">
                          <a:solidFill>
                            <a:schemeClr val="tx2"/>
                          </a:solidFill>
                          <a:latin typeface="Arial Narrow" pitchFamily="34" charset="0"/>
                          <a:ea typeface="+mn-ea"/>
                          <a:cs typeface="+mn-cs"/>
                        </a:rPr>
                        <a:t>                (n=16)              (n=26)</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kern="1200" dirty="0" smtClean="0">
                          <a:solidFill>
                            <a:schemeClr val="tx1"/>
                          </a:solidFill>
                          <a:latin typeface="+mn-lt"/>
                          <a:ea typeface="+mn-ea"/>
                          <a:cs typeface="+mn-cs"/>
                        </a:rPr>
                        <a:t>Don’t know/ Unsure</a:t>
                      </a:r>
                    </a:p>
                    <a:p>
                      <a:pPr algn="l" fontAlgn="ctr"/>
                      <a:r>
                        <a:rPr lang="en-US" sz="900" b="0" i="0" u="none" strike="noStrike" kern="1200" dirty="0" smtClean="0">
                          <a:solidFill>
                            <a:schemeClr val="tx2"/>
                          </a:solidFill>
                          <a:latin typeface="Arial Narrow" pitchFamily="34" charset="0"/>
                          <a:ea typeface="+mn-ea"/>
                          <a:cs typeface="+mn-cs"/>
                        </a:rPr>
                        <a:t>                 (n=25)             (n=37)</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6" name="Content Placeholder 33"/>
          <p:cNvSpPr>
            <a:spLocks noGrp="1"/>
          </p:cNvSpPr>
          <p:nvPr>
            <p:ph idx="1"/>
          </p:nvPr>
        </p:nvSpPr>
        <p:spPr>
          <a:xfrm>
            <a:off x="363713" y="832732"/>
            <a:ext cx="8565797" cy="430887"/>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en-US" sz="1400" dirty="0" smtClean="0">
                <a:latin typeface="+mj-lt"/>
              </a:rPr>
              <a:t>At eight in ten, the vast majority of students intend on applying for licensure, of which over half definitely will, while  one quarter probably will.  Around one in ten do not intend on applying for their P. Eng. or don’t know.</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
          <p:cNvGraphicFramePr>
            <a:graphicFrameLocks noChangeAspect="1"/>
          </p:cNvGraphicFramePr>
          <p:nvPr>
            <p:extLst>
              <p:ext uri="{D42A27DB-BD31-4B8C-83A1-F6EECF244321}">
                <p14:modId xmlns:p14="http://schemas.microsoft.com/office/powerpoint/2010/main" val="334366477"/>
              </p:ext>
            </p:extLst>
          </p:nvPr>
        </p:nvGraphicFramePr>
        <p:xfrm>
          <a:off x="488494" y="1647649"/>
          <a:ext cx="8208963" cy="4384675"/>
        </p:xfrm>
        <a:graphic>
          <a:graphicData uri="http://schemas.openxmlformats.org/drawingml/2006/chart">
            <c:chart xmlns:c="http://schemas.openxmlformats.org/drawingml/2006/chart" xmlns:r="http://schemas.openxmlformats.org/officeDocument/2006/relationships" r:id="rId2"/>
          </a:graphicData>
        </a:graphic>
      </p:graphicFrame>
      <p:sp>
        <p:nvSpPr>
          <p:cNvPr id="8195"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Intention to Apply for Licensure -</a:t>
            </a:r>
            <a:br>
              <a:rPr lang="en-CA" dirty="0" smtClean="0"/>
            </a:br>
            <a:r>
              <a:rPr lang="en-CA" dirty="0" smtClean="0"/>
              <a:t> Pursuing Engineering Career </a:t>
            </a:r>
          </a:p>
        </p:txBody>
      </p:sp>
      <p:sp>
        <p:nvSpPr>
          <p:cNvPr id="8197"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83D2EBE8-C2D5-4D46-96AF-D0D1C81EFF26}" type="slidenum">
              <a:rPr lang="en-US"/>
              <a:pPr/>
              <a:t>21</a:t>
            </a:fld>
            <a:endParaRPr lang="en-US" dirty="0"/>
          </a:p>
        </p:txBody>
      </p:sp>
      <p:sp>
        <p:nvSpPr>
          <p:cNvPr id="2" name="Text Box 3"/>
          <p:cNvSpPr txBox="1">
            <a:spLocks noChangeArrowheads="1"/>
          </p:cNvSpPr>
          <p:nvPr/>
        </p:nvSpPr>
        <p:spPr bwMode="auto">
          <a:xfrm>
            <a:off x="349956" y="6310488"/>
            <a:ext cx="8226425" cy="338554"/>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Q21. Do you intend to apply for licensure as a Professional Engineer (P.Eng.)?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rgbClr val="1F497D"/>
                </a:solidFill>
                <a:latin typeface="Calibri"/>
              </a:rPr>
              <a:t> Base: Respondents who intend to pursue a career in the </a:t>
            </a:r>
            <a:r>
              <a:rPr lang="en-US" sz="800" dirty="0">
                <a:solidFill>
                  <a:schemeClr val="tx1"/>
                </a:solidFill>
                <a:latin typeface="+mj-lt"/>
              </a:rPr>
              <a:t>engineering field 2013 (n=717</a:t>
            </a:r>
            <a:r>
              <a:rPr lang="en-US" sz="800" dirty="0" smtClean="0">
                <a:solidFill>
                  <a:schemeClr val="tx1"/>
                </a:solidFill>
                <a:latin typeface="+mj-lt"/>
              </a:rPr>
              <a:t>); 2014 (n=306)</a:t>
            </a:r>
            <a:endParaRPr lang="en-US" sz="800" dirty="0">
              <a:solidFill>
                <a:schemeClr val="tx1"/>
              </a:solidFill>
              <a:latin typeface="+mj-lt"/>
            </a:endParaRPr>
          </a:p>
        </p:txBody>
      </p:sp>
      <p:sp>
        <p:nvSpPr>
          <p:cNvPr id="8204" name="Text Box 17"/>
          <p:cNvSpPr txBox="1">
            <a:spLocks noChangeArrowheads="1"/>
          </p:cNvSpPr>
          <p:nvPr/>
        </p:nvSpPr>
        <p:spPr bwMode="auto">
          <a:xfrm>
            <a:off x="1097843" y="1593497"/>
            <a:ext cx="6992938" cy="304800"/>
          </a:xfrm>
          <a:prstGeom prst="rect">
            <a:avLst/>
          </a:prstGeom>
          <a:noFill/>
          <a:ln w="25400" algn="ctr">
            <a:noFill/>
            <a:miter lim="800000"/>
            <a:headEnd/>
            <a:tailEnd/>
          </a:ln>
        </p:spPr>
        <p:txBody>
          <a:bodyPr>
            <a:spAutoFit/>
          </a:bodyPr>
          <a:lstStyle/>
          <a:p>
            <a:r>
              <a:rPr lang="en-CA" sz="1400" dirty="0">
                <a:solidFill>
                  <a:srgbClr val="003399"/>
                </a:solidFill>
                <a:latin typeface="+mj-lt"/>
              </a:rPr>
              <a:t>Do You Intend To Apply for Licensure?</a:t>
            </a:r>
          </a:p>
        </p:txBody>
      </p:sp>
      <p:sp>
        <p:nvSpPr>
          <p:cNvPr id="60" name="AutoShape 10"/>
          <p:cNvSpPr>
            <a:spLocks/>
          </p:cNvSpPr>
          <p:nvPr/>
        </p:nvSpPr>
        <p:spPr bwMode="auto">
          <a:xfrm rot="5400000">
            <a:off x="1905102" y="1847216"/>
            <a:ext cx="182880" cy="2799284"/>
          </a:xfrm>
          <a:prstGeom prst="leftBrace">
            <a:avLst>
              <a:gd name="adj1" fmla="val 59652"/>
              <a:gd name="adj2" fmla="val 50000"/>
            </a:avLst>
          </a:prstGeom>
          <a:noFill/>
          <a:ln w="12700">
            <a:solidFill>
              <a:schemeClr val="bg2">
                <a:lumMod val="50000"/>
              </a:schemeClr>
            </a:solidFill>
            <a:round/>
            <a:headEnd/>
            <a:tailEnd/>
          </a:ln>
        </p:spPr>
        <p:txBody>
          <a:bodyPr rot="10800000" vert="eaVert" wrap="square" anchor="ctr">
            <a:spAutoFit/>
          </a:bodyPr>
          <a:lstStyle/>
          <a:p>
            <a:endParaRPr lang="en-US" dirty="0"/>
          </a:p>
        </p:txBody>
      </p:sp>
      <p:sp>
        <p:nvSpPr>
          <p:cNvPr id="61" name="AutoShape 10"/>
          <p:cNvSpPr>
            <a:spLocks/>
          </p:cNvSpPr>
          <p:nvPr/>
        </p:nvSpPr>
        <p:spPr bwMode="auto">
          <a:xfrm rot="5400000">
            <a:off x="5382464" y="3533878"/>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3655630300"/>
              </p:ext>
            </p:extLst>
          </p:nvPr>
        </p:nvGraphicFramePr>
        <p:xfrm>
          <a:off x="480995" y="5804968"/>
          <a:ext cx="8243905" cy="457200"/>
        </p:xfrm>
        <a:graphic>
          <a:graphicData uri="http://schemas.openxmlformats.org/drawingml/2006/table">
            <a:tbl>
              <a:tblPr/>
              <a:tblGrid>
                <a:gridCol w="1648781"/>
                <a:gridCol w="1648781"/>
                <a:gridCol w="1648781"/>
                <a:gridCol w="1648781"/>
                <a:gridCol w="1648781"/>
              </a:tblGrid>
              <a:tr h="457200">
                <a:tc>
                  <a:txBody>
                    <a:bodyPr/>
                    <a:lstStyle/>
                    <a:p>
                      <a:pPr algn="ctr" fontAlgn="ctr"/>
                      <a:r>
                        <a:rPr lang="en-US" sz="1200" b="1" i="0" u="none" strike="noStrike" dirty="0">
                          <a:latin typeface="+mn-lt"/>
                        </a:rPr>
                        <a:t>Yes, I definitely </a:t>
                      </a:r>
                      <a:r>
                        <a:rPr lang="en-US" sz="1200" b="1" i="0" u="none" strike="noStrike" dirty="0" smtClean="0">
                          <a:latin typeface="+mn-lt"/>
                        </a:rPr>
                        <a:t>will</a:t>
                      </a:r>
                    </a:p>
                    <a:p>
                      <a:pPr marL="0" algn="l" defTabSz="914400" rtl="0" eaLnBrk="1" fontAlgn="b" latinLnBrk="0" hangingPunct="1"/>
                      <a:r>
                        <a:rPr lang="en-US" sz="900" b="0" i="0" u="none" strike="noStrike" kern="1200" dirty="0" smtClean="0">
                          <a:solidFill>
                            <a:schemeClr val="tx2"/>
                          </a:solidFill>
                          <a:latin typeface="Arial Narrow" pitchFamily="34" charset="0"/>
                          <a:ea typeface="+mn-ea"/>
                          <a:cs typeface="+mn-cs"/>
                        </a:rPr>
                        <a:t>              (n=172)               (n=440)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Yes, I probably </a:t>
                      </a:r>
                      <a:r>
                        <a:rPr lang="en-US" sz="1200" b="1" i="0" u="none" strike="noStrike" dirty="0" smtClean="0">
                          <a:latin typeface="+mn-lt"/>
                        </a:rPr>
                        <a:t>will</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(n=83)              (n=177)</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latin typeface="+mn-lt"/>
                        </a:rPr>
                        <a:t>No, I probably </a:t>
                      </a:r>
                      <a:r>
                        <a:rPr lang="en-US" sz="1200" b="1" i="0" u="none" strike="noStrike" dirty="0" smtClean="0">
                          <a:latin typeface="+mn-lt"/>
                        </a:rPr>
                        <a:t>won‘t</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(n=18)               (n=42)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No, I definitely </a:t>
                      </a:r>
                      <a:r>
                        <a:rPr lang="en-US" sz="1200" b="1" i="0" u="none" strike="noStrike" dirty="0" smtClean="0">
                          <a:latin typeface="+mn-lt"/>
                        </a:rPr>
                        <a:t>won't</a:t>
                      </a:r>
                    </a:p>
                    <a:p>
                      <a:pPr algn="l" fontAlgn="ctr"/>
                      <a:r>
                        <a:rPr lang="en-US" sz="900" b="0" i="0" u="none" strike="noStrike" kern="1200" dirty="0" smtClean="0">
                          <a:solidFill>
                            <a:schemeClr val="tx2"/>
                          </a:solidFill>
                          <a:latin typeface="Arial Narrow" pitchFamily="34" charset="0"/>
                          <a:ea typeface="+mn-ea"/>
                          <a:cs typeface="+mn-cs"/>
                        </a:rPr>
                        <a:t>               (n=15)               (n=24)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kern="1200" dirty="0" smtClean="0">
                          <a:solidFill>
                            <a:schemeClr val="tx1"/>
                          </a:solidFill>
                          <a:latin typeface="+mn-lt"/>
                          <a:ea typeface="+mn-ea"/>
                          <a:cs typeface="+mn-cs"/>
                        </a:rPr>
                        <a:t>Don’t know/ Unsure</a:t>
                      </a:r>
                    </a:p>
                    <a:p>
                      <a:pPr algn="l" fontAlgn="ctr"/>
                      <a:r>
                        <a:rPr lang="en-US" sz="900" b="0" i="0" u="none" strike="noStrike" kern="1200" dirty="0" smtClean="0">
                          <a:solidFill>
                            <a:schemeClr val="tx2"/>
                          </a:solidFill>
                          <a:latin typeface="Arial Narrow" pitchFamily="34" charset="0"/>
                          <a:ea typeface="+mn-ea"/>
                          <a:cs typeface="+mn-cs"/>
                        </a:rPr>
                        <a:t>               (n=18)               (n=34)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Text Box 11"/>
          <p:cNvSpPr txBox="1">
            <a:spLocks noChangeArrowheads="1"/>
          </p:cNvSpPr>
          <p:nvPr/>
        </p:nvSpPr>
        <p:spPr bwMode="auto">
          <a:xfrm>
            <a:off x="1462044" y="2308414"/>
            <a:ext cx="1089567" cy="78483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83%</a:t>
            </a:r>
            <a:r>
              <a:rPr lang="en-CA" dirty="0" smtClean="0"/>
              <a:t>     </a:t>
            </a:r>
            <a:r>
              <a:rPr lang="en-CA" sz="800" dirty="0"/>
              <a:t>(</a:t>
            </a:r>
            <a:r>
              <a:rPr lang="en-CA" sz="800" dirty="0" smtClean="0"/>
              <a:t>n=255)</a:t>
            </a:r>
            <a:endParaRPr lang="en-CA" sz="800" dirty="0"/>
          </a:p>
          <a:p>
            <a:r>
              <a:rPr lang="en-CA" sz="1000" dirty="0" smtClean="0"/>
              <a:t>2013: 86%</a:t>
            </a:r>
            <a:r>
              <a:rPr lang="en-CA" sz="800" dirty="0"/>
              <a:t/>
            </a:r>
            <a:br>
              <a:rPr lang="en-CA" sz="800" dirty="0"/>
            </a:br>
            <a:r>
              <a:rPr lang="en-CA" sz="800" dirty="0" smtClean="0"/>
              <a:t>(n=617)</a:t>
            </a:r>
          </a:p>
        </p:txBody>
      </p:sp>
      <p:sp>
        <p:nvSpPr>
          <p:cNvPr id="16" name="Text Box 12"/>
          <p:cNvSpPr txBox="1">
            <a:spLocks noChangeArrowheads="1"/>
          </p:cNvSpPr>
          <p:nvPr/>
        </p:nvSpPr>
        <p:spPr bwMode="auto">
          <a:xfrm>
            <a:off x="1619686" y="1905125"/>
            <a:ext cx="841022" cy="415498"/>
          </a:xfrm>
          <a:prstGeom prst="rect">
            <a:avLst/>
          </a:prstGeom>
          <a:noFill/>
          <a:ln w="25400" algn="ctr">
            <a:noFill/>
            <a:miter lim="800000"/>
            <a:headEnd/>
            <a:tailEnd/>
          </a:ln>
        </p:spPr>
        <p:txBody>
          <a:bodyPr wrap="square">
            <a:spAutoFit/>
          </a:bodyPr>
          <a:lstStyle/>
          <a:p>
            <a:r>
              <a:rPr lang="en-CA" sz="1400" dirty="0"/>
              <a:t>Yes</a:t>
            </a:r>
            <a:br>
              <a:rPr lang="en-CA" sz="1400" dirty="0"/>
            </a:br>
            <a:r>
              <a:rPr lang="en-CA" sz="700" dirty="0"/>
              <a:t>(Top 2 Box)</a:t>
            </a:r>
          </a:p>
        </p:txBody>
      </p:sp>
      <p:sp>
        <p:nvSpPr>
          <p:cNvPr id="17" name="Text Box 32"/>
          <p:cNvSpPr txBox="1">
            <a:spLocks noChangeArrowheads="1"/>
          </p:cNvSpPr>
          <p:nvPr/>
        </p:nvSpPr>
        <p:spPr bwMode="auto">
          <a:xfrm>
            <a:off x="4935215" y="4133229"/>
            <a:ext cx="1080536" cy="784830"/>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11%</a:t>
            </a:r>
            <a:r>
              <a:rPr lang="en-CA" dirty="0" smtClean="0"/>
              <a:t>     </a:t>
            </a:r>
            <a:r>
              <a:rPr lang="en-CA" sz="800" dirty="0"/>
              <a:t>(</a:t>
            </a:r>
            <a:r>
              <a:rPr lang="en-CA" sz="800" dirty="0" smtClean="0"/>
              <a:t>n=33)</a:t>
            </a:r>
          </a:p>
          <a:p>
            <a:r>
              <a:rPr lang="en-CA" sz="1000" dirty="0" smtClean="0"/>
              <a:t>2013: 9%</a:t>
            </a:r>
            <a:r>
              <a:rPr lang="en-CA" sz="800" dirty="0"/>
              <a:t/>
            </a:r>
            <a:br>
              <a:rPr lang="en-CA" sz="800" dirty="0"/>
            </a:br>
            <a:r>
              <a:rPr lang="en-CA" sz="800" dirty="0" smtClean="0"/>
              <a:t>(n=66)</a:t>
            </a:r>
          </a:p>
        </p:txBody>
      </p:sp>
      <p:sp>
        <p:nvSpPr>
          <p:cNvPr id="18" name="Text Box 33"/>
          <p:cNvSpPr txBox="1">
            <a:spLocks noChangeArrowheads="1"/>
          </p:cNvSpPr>
          <p:nvPr/>
        </p:nvSpPr>
        <p:spPr bwMode="auto">
          <a:xfrm>
            <a:off x="5033100" y="3707186"/>
            <a:ext cx="884767" cy="415498"/>
          </a:xfrm>
          <a:prstGeom prst="rect">
            <a:avLst/>
          </a:prstGeom>
          <a:noFill/>
          <a:ln w="25400" algn="ctr">
            <a:noFill/>
            <a:miter lim="800000"/>
            <a:headEnd/>
            <a:tailEnd/>
          </a:ln>
        </p:spPr>
        <p:txBody>
          <a:bodyPr wrap="square">
            <a:spAutoFit/>
          </a:bodyPr>
          <a:lstStyle/>
          <a:p>
            <a:r>
              <a:rPr lang="en-CA" sz="1400" dirty="0"/>
              <a:t>No</a:t>
            </a:r>
            <a:br>
              <a:rPr lang="en-CA" sz="1400" dirty="0"/>
            </a:br>
            <a:r>
              <a:rPr lang="en-CA" sz="700" dirty="0"/>
              <a:t>(Low 2 Box)</a:t>
            </a:r>
          </a:p>
        </p:txBody>
      </p:sp>
      <p:sp>
        <p:nvSpPr>
          <p:cNvPr id="20" name="Content Placeholder 33"/>
          <p:cNvSpPr>
            <a:spLocks noGrp="1"/>
          </p:cNvSpPr>
          <p:nvPr>
            <p:ph idx="1"/>
          </p:nvPr>
        </p:nvSpPr>
        <p:spPr>
          <a:xfrm>
            <a:off x="363713" y="832732"/>
            <a:ext cx="8565797" cy="430887"/>
          </a:xfrm>
          <a:solidFill>
            <a:schemeClr val="bg1"/>
          </a:solidFill>
          <a:effectLst>
            <a:outerShdw blurRad="50800" dist="38100" dir="5400000" algn="t" rotWithShape="0">
              <a:prstClr val="black">
                <a:alpha val="40000"/>
              </a:prstClr>
            </a:outerShdw>
          </a:effectLst>
        </p:spPr>
        <p:txBody>
          <a:bodyPr wrap="square">
            <a:spAutoFit/>
          </a:bodyPr>
          <a:lstStyle/>
          <a:p>
            <a:pPr fontAlgn="auto">
              <a:lnSpc>
                <a:spcPct val="100000"/>
              </a:lnSpc>
              <a:spcAft>
                <a:spcPts val="0"/>
              </a:spcAft>
              <a:defRPr/>
            </a:pPr>
            <a:r>
              <a:rPr lang="en-US" sz="1400" dirty="0" smtClean="0"/>
              <a:t>Among those students who intend to pursue a career in engineering, more than half</a:t>
            </a:r>
            <a:r>
              <a:rPr lang="en-US" sz="1400" dirty="0" smtClean="0">
                <a:latin typeface="+mj-lt"/>
              </a:rPr>
              <a:t> definitely intend to apply for licensure, while nearly three in ten probably will.  About one in ten probably/ definitely won’t apply or don’t know.</a:t>
            </a:r>
            <a:endParaRPr lang="en-US" dirty="0"/>
          </a:p>
        </p:txBody>
      </p:sp>
    </p:spTree>
    <p:extLst>
      <p:ext uri="{BB962C8B-B14F-4D97-AF65-F5344CB8AC3E}">
        <p14:creationId xmlns:p14="http://schemas.microsoft.com/office/powerpoint/2010/main" val="299020098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4"/>
          <p:cNvGraphicFramePr>
            <a:graphicFrameLocks noGrp="1" noChangeAspect="1"/>
          </p:cNvGraphicFramePr>
          <p:nvPr>
            <p:ph idx="1"/>
            <p:extLst>
              <p:ext uri="{D42A27DB-BD31-4B8C-83A1-F6EECF244321}">
                <p14:modId xmlns:p14="http://schemas.microsoft.com/office/powerpoint/2010/main" val="2794615100"/>
              </p:ext>
            </p:extLst>
          </p:nvPr>
        </p:nvGraphicFramePr>
        <p:xfrm>
          <a:off x="583848" y="1546225"/>
          <a:ext cx="8006997" cy="4356100"/>
        </p:xfrm>
        <a:graphic>
          <a:graphicData uri="http://schemas.openxmlformats.org/drawingml/2006/chart">
            <c:chart xmlns:c="http://schemas.openxmlformats.org/drawingml/2006/chart" xmlns:r="http://schemas.openxmlformats.org/officeDocument/2006/relationships" r:id="rId2"/>
          </a:graphicData>
        </a:graphic>
      </p:graphicFrame>
      <p:sp>
        <p:nvSpPr>
          <p:cNvPr id="10243"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Foresee Applying in Future P.Eng.</a:t>
            </a:r>
          </a:p>
        </p:txBody>
      </p:sp>
      <p:sp>
        <p:nvSpPr>
          <p:cNvPr id="10244"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1A5B26A8-B61E-4E19-9014-12657928C1BB}" type="slidenum">
              <a:rPr lang="en-US"/>
              <a:pPr/>
              <a:t>22</a:t>
            </a:fld>
            <a:endParaRPr lang="en-US" dirty="0"/>
          </a:p>
        </p:txBody>
      </p:sp>
      <p:sp>
        <p:nvSpPr>
          <p:cNvPr id="10255" name="Text Box 19"/>
          <p:cNvSpPr txBox="1">
            <a:spLocks noChangeArrowheads="1"/>
          </p:cNvSpPr>
          <p:nvPr/>
        </p:nvSpPr>
        <p:spPr bwMode="auto">
          <a:xfrm>
            <a:off x="349956" y="6206596"/>
            <a:ext cx="7781925" cy="338137"/>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Q22. Do you ever foresee yourself applying for licensure as a Professional Engineer (P.Eng.)?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a:t>
            </a:r>
            <a:r>
              <a:rPr lang="en-US" sz="800" dirty="0">
                <a:solidFill>
                  <a:schemeClr val="tx1"/>
                </a:solidFill>
                <a:latin typeface="+mj-lt"/>
              </a:rPr>
              <a:t>: </a:t>
            </a:r>
            <a:r>
              <a:rPr lang="en-US" sz="800" dirty="0" smtClean="0">
                <a:solidFill>
                  <a:schemeClr val="tx1"/>
                </a:solidFill>
                <a:latin typeface="+mj-lt"/>
              </a:rPr>
              <a:t> Respondents </a:t>
            </a:r>
            <a:r>
              <a:rPr lang="en-US" sz="800" dirty="0">
                <a:solidFill>
                  <a:schemeClr val="tx1"/>
                </a:solidFill>
                <a:latin typeface="+mj-lt"/>
              </a:rPr>
              <a:t>who said ‘no’ in Q21 </a:t>
            </a:r>
            <a:r>
              <a:rPr lang="en-US" sz="800" dirty="0" smtClean="0">
                <a:solidFill>
                  <a:schemeClr val="tx1"/>
                </a:solidFill>
                <a:latin typeface="+mj-lt"/>
              </a:rPr>
              <a:t>2013 (n=71); 2014 (n=41)</a:t>
            </a:r>
            <a:endParaRPr lang="en-US" sz="800" dirty="0">
              <a:solidFill>
                <a:schemeClr val="tx1"/>
              </a:solidFill>
              <a:latin typeface="+mj-lt"/>
            </a:endParaRPr>
          </a:p>
        </p:txBody>
      </p:sp>
      <p:sp>
        <p:nvSpPr>
          <p:cNvPr id="10256" name="Text Box 21"/>
          <p:cNvSpPr txBox="1">
            <a:spLocks noChangeArrowheads="1"/>
          </p:cNvSpPr>
          <p:nvPr/>
        </p:nvSpPr>
        <p:spPr bwMode="auto">
          <a:xfrm>
            <a:off x="1071033" y="1579203"/>
            <a:ext cx="6992938" cy="304800"/>
          </a:xfrm>
          <a:prstGeom prst="rect">
            <a:avLst/>
          </a:prstGeom>
          <a:noFill/>
          <a:ln w="25400" algn="ctr">
            <a:noFill/>
            <a:miter lim="800000"/>
            <a:headEnd/>
            <a:tailEnd/>
          </a:ln>
        </p:spPr>
        <p:txBody>
          <a:bodyPr>
            <a:spAutoFit/>
          </a:bodyPr>
          <a:lstStyle/>
          <a:p>
            <a:r>
              <a:rPr lang="en-CA" sz="1400" dirty="0">
                <a:solidFill>
                  <a:srgbClr val="003399"/>
                </a:solidFill>
                <a:latin typeface="+mj-lt"/>
              </a:rPr>
              <a:t>Do You Ever Foresee Yourself Applying for Licensure?</a:t>
            </a:r>
          </a:p>
        </p:txBody>
      </p:sp>
      <p:sp>
        <p:nvSpPr>
          <p:cNvPr id="34" name="Content Placeholder 33"/>
          <p:cNvSpPr txBox="1">
            <a:spLocks/>
          </p:cNvSpPr>
          <p:nvPr/>
        </p:nvSpPr>
        <p:spPr>
          <a:xfrm>
            <a:off x="352424" y="754538"/>
            <a:ext cx="8464197"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800"/>
              </a:spcBef>
              <a:spcAft>
                <a:spcPts val="0"/>
              </a:spcAft>
              <a:buFont typeface="Wingdings" pitchFamily="2" charset="2"/>
              <a:buChar char="§"/>
              <a:defRPr/>
            </a:pPr>
            <a:r>
              <a:rPr lang="en-US" sz="1400" b="0" dirty="0">
                <a:solidFill>
                  <a:schemeClr val="tx1"/>
                </a:solidFill>
                <a:latin typeface="+mj-lt"/>
              </a:rPr>
              <a:t>Of </a:t>
            </a:r>
            <a:r>
              <a:rPr lang="en-US" sz="1400" b="0" dirty="0" smtClean="0">
                <a:solidFill>
                  <a:schemeClr val="tx1"/>
                </a:solidFill>
                <a:latin typeface="+mj-lt"/>
              </a:rPr>
              <a:t>those students </a:t>
            </a:r>
            <a:r>
              <a:rPr lang="en-US" sz="1400" b="0" dirty="0">
                <a:solidFill>
                  <a:schemeClr val="tx1"/>
                </a:solidFill>
                <a:latin typeface="+mj-lt"/>
              </a:rPr>
              <a:t>who do not plan on </a:t>
            </a:r>
            <a:r>
              <a:rPr lang="en-US" sz="1400" b="0" dirty="0" smtClean="0">
                <a:solidFill>
                  <a:schemeClr val="tx1"/>
                </a:solidFill>
                <a:latin typeface="+mj-lt"/>
              </a:rPr>
              <a:t>applying </a:t>
            </a:r>
            <a:r>
              <a:rPr lang="en-US" sz="1400" b="0" dirty="0">
                <a:solidFill>
                  <a:schemeClr val="tx1"/>
                </a:solidFill>
                <a:latin typeface="+mj-lt"/>
              </a:rPr>
              <a:t>for licensure</a:t>
            </a:r>
            <a:r>
              <a:rPr lang="en-US" sz="1400" b="0" dirty="0" smtClean="0">
                <a:solidFill>
                  <a:schemeClr val="tx1"/>
                </a:solidFill>
                <a:latin typeface="+mj-lt"/>
              </a:rPr>
              <a:t>, seven in ten indicate that they definitely or probably will apply for licensure sometime down the road, while one quarter say </a:t>
            </a:r>
            <a:r>
              <a:rPr lang="en-US" sz="1400" b="0" dirty="0">
                <a:solidFill>
                  <a:schemeClr val="tx1"/>
                </a:solidFill>
                <a:latin typeface="+mj-lt"/>
              </a:rPr>
              <a:t>they do not foresee themselves </a:t>
            </a:r>
            <a:r>
              <a:rPr lang="en-US" sz="1400" b="0" dirty="0" smtClean="0">
                <a:solidFill>
                  <a:schemeClr val="tx1"/>
                </a:solidFill>
                <a:latin typeface="+mj-lt"/>
              </a:rPr>
              <a:t>applying in the future</a:t>
            </a:r>
            <a:r>
              <a:rPr lang="en-US" sz="1400" b="0" dirty="0" smtClean="0">
                <a:solidFill>
                  <a:srgbClr val="1F497D"/>
                </a:solidFill>
                <a:latin typeface="Calibri"/>
              </a:rPr>
              <a:t>.</a:t>
            </a:r>
            <a:endParaRPr lang="en-US" sz="1800" b="0" dirty="0">
              <a:solidFill>
                <a:schemeClr val="tx1"/>
              </a:solidFill>
              <a:latin typeface="+mn-lt"/>
            </a:endParaRPr>
          </a:p>
        </p:txBody>
      </p:sp>
      <p:sp>
        <p:nvSpPr>
          <p:cNvPr id="56" name="Text Box 15"/>
          <p:cNvSpPr txBox="1">
            <a:spLocks noChangeArrowheads="1"/>
          </p:cNvSpPr>
          <p:nvPr/>
        </p:nvSpPr>
        <p:spPr bwMode="auto">
          <a:xfrm>
            <a:off x="5115624" y="2501991"/>
            <a:ext cx="849238" cy="415498"/>
          </a:xfrm>
          <a:prstGeom prst="rect">
            <a:avLst/>
          </a:prstGeom>
          <a:noFill/>
          <a:ln w="25400" algn="ctr">
            <a:noFill/>
            <a:miter lim="800000"/>
            <a:headEnd/>
            <a:tailEnd/>
          </a:ln>
        </p:spPr>
        <p:txBody>
          <a:bodyPr wrap="square">
            <a:spAutoFit/>
          </a:bodyPr>
          <a:lstStyle/>
          <a:p>
            <a:r>
              <a:rPr lang="en-CA" sz="1400" dirty="0"/>
              <a:t>No</a:t>
            </a:r>
            <a:br>
              <a:rPr lang="en-CA" sz="1400" dirty="0"/>
            </a:br>
            <a:r>
              <a:rPr lang="en-CA" sz="700" dirty="0"/>
              <a:t>(Low 2 Box)</a:t>
            </a:r>
          </a:p>
        </p:txBody>
      </p:sp>
      <p:sp>
        <p:nvSpPr>
          <p:cNvPr id="57" name="Text Box 19"/>
          <p:cNvSpPr txBox="1">
            <a:spLocks noChangeArrowheads="1"/>
          </p:cNvSpPr>
          <p:nvPr/>
        </p:nvSpPr>
        <p:spPr bwMode="auto">
          <a:xfrm>
            <a:off x="1808306" y="2384089"/>
            <a:ext cx="677365" cy="415498"/>
          </a:xfrm>
          <a:prstGeom prst="rect">
            <a:avLst/>
          </a:prstGeom>
          <a:noFill/>
          <a:ln w="25400" algn="ctr">
            <a:noFill/>
            <a:miter lim="800000"/>
            <a:headEnd/>
            <a:tailEnd/>
          </a:ln>
        </p:spPr>
        <p:txBody>
          <a:bodyPr wrap="square">
            <a:spAutoFit/>
          </a:bodyPr>
          <a:lstStyle/>
          <a:p>
            <a:r>
              <a:rPr lang="en-CA" sz="1400" dirty="0"/>
              <a:t>Yes</a:t>
            </a:r>
            <a:br>
              <a:rPr lang="en-CA" sz="1400" dirty="0"/>
            </a:br>
            <a:r>
              <a:rPr lang="en-CA" sz="700" dirty="0"/>
              <a:t>(Top 2 Box)</a:t>
            </a:r>
          </a:p>
        </p:txBody>
      </p:sp>
      <p:sp>
        <p:nvSpPr>
          <p:cNvPr id="58" name="Text Box 20"/>
          <p:cNvSpPr txBox="1">
            <a:spLocks noChangeArrowheads="1"/>
          </p:cNvSpPr>
          <p:nvPr/>
        </p:nvSpPr>
        <p:spPr bwMode="auto">
          <a:xfrm>
            <a:off x="1588779" y="2800907"/>
            <a:ext cx="1116418" cy="738664"/>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68%</a:t>
            </a:r>
            <a:r>
              <a:rPr lang="en-CA" dirty="0" smtClean="0"/>
              <a:t>     </a:t>
            </a:r>
            <a:r>
              <a:rPr lang="en-CA" sz="700" dirty="0"/>
              <a:t>(</a:t>
            </a:r>
            <a:r>
              <a:rPr lang="en-CA" sz="700" dirty="0" smtClean="0"/>
              <a:t>n=28)</a:t>
            </a:r>
          </a:p>
          <a:p>
            <a:r>
              <a:rPr lang="en-CA" sz="1000" dirty="0" smtClean="0"/>
              <a:t>2013: 56%</a:t>
            </a:r>
            <a:r>
              <a:rPr lang="en-CA" dirty="0"/>
              <a:t/>
            </a:r>
            <a:br>
              <a:rPr lang="en-CA" dirty="0"/>
            </a:br>
            <a:r>
              <a:rPr lang="en-CA" dirty="0" smtClean="0"/>
              <a:t>(n=45)</a:t>
            </a:r>
            <a:endParaRPr lang="en-CA" sz="700" dirty="0" smtClean="0"/>
          </a:p>
        </p:txBody>
      </p:sp>
      <p:sp>
        <p:nvSpPr>
          <p:cNvPr id="59" name="AutoShape 10"/>
          <p:cNvSpPr>
            <a:spLocks/>
          </p:cNvSpPr>
          <p:nvPr/>
        </p:nvSpPr>
        <p:spPr bwMode="auto">
          <a:xfrm rot="5400000">
            <a:off x="2055548" y="2208502"/>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61" name="Text Box 20"/>
          <p:cNvSpPr txBox="1">
            <a:spLocks noChangeArrowheads="1"/>
          </p:cNvSpPr>
          <p:nvPr/>
        </p:nvSpPr>
        <p:spPr bwMode="auto">
          <a:xfrm>
            <a:off x="5007935" y="2917489"/>
            <a:ext cx="1137684" cy="754053"/>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27%</a:t>
            </a:r>
            <a:r>
              <a:rPr lang="en-CA" dirty="0" smtClean="0"/>
              <a:t>     </a:t>
            </a:r>
            <a:r>
              <a:rPr lang="en-CA" sz="700" dirty="0"/>
              <a:t>(</a:t>
            </a:r>
            <a:r>
              <a:rPr lang="en-CA" sz="700" dirty="0" smtClean="0"/>
              <a:t>n=11)</a:t>
            </a:r>
          </a:p>
          <a:p>
            <a:r>
              <a:rPr lang="en-CA" sz="1000" dirty="0" smtClean="0"/>
              <a:t>2013: 33%</a:t>
            </a:r>
            <a:r>
              <a:rPr lang="en-CA" sz="700" dirty="0" smtClean="0"/>
              <a:t/>
            </a:r>
            <a:br>
              <a:rPr lang="en-CA" sz="700" dirty="0" smtClean="0"/>
            </a:br>
            <a:r>
              <a:rPr lang="en-CA" sz="700" dirty="0" smtClean="0"/>
              <a:t>(n=26)</a:t>
            </a:r>
            <a:endParaRPr lang="en-CA" dirty="0"/>
          </a:p>
        </p:txBody>
      </p:sp>
      <p:graphicFrame>
        <p:nvGraphicFramePr>
          <p:cNvPr id="19" name="Table 18"/>
          <p:cNvGraphicFramePr>
            <a:graphicFrameLocks noGrp="1"/>
          </p:cNvGraphicFramePr>
          <p:nvPr>
            <p:extLst>
              <p:ext uri="{D42A27DB-BD31-4B8C-83A1-F6EECF244321}">
                <p14:modId xmlns:p14="http://schemas.microsoft.com/office/powerpoint/2010/main" val="1471858508"/>
              </p:ext>
            </p:extLst>
          </p:nvPr>
        </p:nvGraphicFramePr>
        <p:xfrm>
          <a:off x="521975" y="5602949"/>
          <a:ext cx="8111665" cy="457200"/>
        </p:xfrm>
        <a:graphic>
          <a:graphicData uri="http://schemas.openxmlformats.org/drawingml/2006/table">
            <a:tbl>
              <a:tblPr/>
              <a:tblGrid>
                <a:gridCol w="1622333"/>
                <a:gridCol w="1622333"/>
                <a:gridCol w="1622333"/>
                <a:gridCol w="1622333"/>
                <a:gridCol w="1622333"/>
              </a:tblGrid>
              <a:tr h="457200">
                <a:tc>
                  <a:txBody>
                    <a:bodyPr/>
                    <a:lstStyle/>
                    <a:p>
                      <a:pPr algn="ctr" fontAlgn="ctr"/>
                      <a:r>
                        <a:rPr lang="en-US" sz="1200" b="1" i="0" u="none" strike="noStrike" dirty="0">
                          <a:latin typeface="+mn-lt"/>
                        </a:rPr>
                        <a:t>Yes, I definitely </a:t>
                      </a:r>
                      <a:r>
                        <a:rPr lang="en-US" sz="1200" b="1" i="0" u="none" strike="noStrike" dirty="0" smtClean="0">
                          <a:latin typeface="+mn-lt"/>
                        </a:rPr>
                        <a:t>will</a:t>
                      </a:r>
                    </a:p>
                    <a:p>
                      <a:pPr marL="0" algn="l" defTabSz="914400" rtl="0" eaLnBrk="1" fontAlgn="b" latinLnBrk="0" hangingPunct="1"/>
                      <a:r>
                        <a:rPr lang="en-US" sz="900" b="0" i="0" u="none" strike="noStrike" kern="1200" dirty="0" smtClean="0">
                          <a:solidFill>
                            <a:schemeClr val="tx2"/>
                          </a:solidFill>
                          <a:latin typeface="Arial Narrow" pitchFamily="34" charset="0"/>
                          <a:ea typeface="+mn-ea"/>
                          <a:cs typeface="+mn-cs"/>
                        </a:rPr>
                        <a:t>                 (n=17)               (n=24)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Yes, I probably </a:t>
                      </a:r>
                      <a:r>
                        <a:rPr lang="en-US" sz="1200" b="1" i="0" u="none" strike="noStrike" dirty="0" smtClean="0">
                          <a:latin typeface="+mn-lt"/>
                        </a:rPr>
                        <a:t>will</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(n=11)              (n=21)</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latin typeface="+mn-lt"/>
                        </a:rPr>
                        <a:t>No, I probably </a:t>
                      </a:r>
                      <a:r>
                        <a:rPr lang="en-US" sz="1200" b="1" i="0" u="none" strike="noStrike" dirty="0" smtClean="0">
                          <a:latin typeface="+mn-lt"/>
                        </a:rPr>
                        <a:t>won‘t</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(n=11)            (n=21)</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No, I definitely </a:t>
                      </a:r>
                      <a:r>
                        <a:rPr lang="en-US" sz="1200" b="1" i="0" u="none" strike="noStrike" dirty="0" smtClean="0">
                          <a:latin typeface="+mn-lt"/>
                        </a:rPr>
                        <a:t>won't</a:t>
                      </a:r>
                    </a:p>
                    <a:p>
                      <a:pPr algn="l" fontAlgn="ctr"/>
                      <a:r>
                        <a:rPr lang="en-US" sz="900" b="0" i="0" u="none" strike="noStrike" kern="1200" dirty="0" smtClean="0">
                          <a:solidFill>
                            <a:schemeClr val="tx2"/>
                          </a:solidFill>
                          <a:latin typeface="Arial Narrow" pitchFamily="34" charset="0"/>
                          <a:ea typeface="+mn-ea"/>
                          <a:cs typeface="+mn-cs"/>
                        </a:rPr>
                        <a:t>                                       (n=5)</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kern="1200" dirty="0" smtClean="0">
                          <a:solidFill>
                            <a:schemeClr val="tx1"/>
                          </a:solidFill>
                          <a:latin typeface="+mn-lt"/>
                          <a:ea typeface="+mn-ea"/>
                          <a:cs typeface="+mn-cs"/>
                        </a:rPr>
                        <a:t>Don’t know/ Unsure</a:t>
                      </a:r>
                    </a:p>
                    <a:p>
                      <a:pPr algn="l" fontAlgn="ctr"/>
                      <a:r>
                        <a:rPr lang="en-US" sz="900" b="0" i="0" u="none" strike="noStrike" kern="1200" dirty="0" smtClean="0">
                          <a:solidFill>
                            <a:schemeClr val="tx2"/>
                          </a:solidFill>
                          <a:latin typeface="Arial Narrow" pitchFamily="34" charset="0"/>
                          <a:ea typeface="+mn-ea"/>
                          <a:cs typeface="+mn-cs"/>
                        </a:rPr>
                        <a:t>                (n=2)            (n=9)</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0" name="AutoShape 10"/>
          <p:cNvSpPr>
            <a:spLocks/>
          </p:cNvSpPr>
          <p:nvPr/>
        </p:nvSpPr>
        <p:spPr bwMode="auto">
          <a:xfrm rot="5400000">
            <a:off x="5448803" y="2261391"/>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Reasons for Not Applying for Licensure</a:t>
            </a:r>
          </a:p>
        </p:txBody>
      </p:sp>
      <p:sp>
        <p:nvSpPr>
          <p:cNvPr id="11269"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A4DA8E29-8ABE-40E4-BF67-D5936B594232}" type="slidenum">
              <a:rPr lang="en-US"/>
              <a:pPr/>
              <a:t>23</a:t>
            </a:fld>
            <a:endParaRPr lang="en-US" dirty="0"/>
          </a:p>
        </p:txBody>
      </p:sp>
      <p:sp>
        <p:nvSpPr>
          <p:cNvPr id="2" name="Text Box 3"/>
          <p:cNvSpPr txBox="1">
            <a:spLocks noChangeArrowheads="1"/>
          </p:cNvSpPr>
          <p:nvPr/>
        </p:nvSpPr>
        <p:spPr bwMode="auto">
          <a:xfrm>
            <a:off x="339725" y="6367110"/>
            <a:ext cx="8601075" cy="33855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j-lt"/>
              </a:rPr>
              <a:t>Q23</a:t>
            </a:r>
            <a:r>
              <a:rPr lang="en-US" sz="800" dirty="0">
                <a:solidFill>
                  <a:schemeClr val="tx1"/>
                </a:solidFill>
                <a:latin typeface="+mj-lt"/>
              </a:rPr>
              <a:t>. Why do you not intend to apply for licensure as a Professional Engineer (P.Eng)?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  Respondents who </a:t>
            </a:r>
            <a:r>
              <a:rPr lang="en-US" sz="800" dirty="0">
                <a:solidFill>
                  <a:schemeClr val="tx1"/>
                </a:solidFill>
                <a:latin typeface="+mj-lt"/>
              </a:rPr>
              <a:t>d</a:t>
            </a:r>
            <a:r>
              <a:rPr lang="en-US" sz="800" dirty="0" smtClean="0">
                <a:solidFill>
                  <a:schemeClr val="tx1"/>
                </a:solidFill>
                <a:latin typeface="+mj-lt"/>
              </a:rPr>
              <a:t>o </a:t>
            </a:r>
            <a:r>
              <a:rPr lang="en-US" sz="800" dirty="0">
                <a:solidFill>
                  <a:schemeClr val="tx1"/>
                </a:solidFill>
                <a:latin typeface="+mj-lt"/>
              </a:rPr>
              <a:t>not ever foresee themselves applying for licensure, </a:t>
            </a:r>
            <a:r>
              <a:rPr lang="en-US" sz="800" dirty="0" smtClean="0">
                <a:solidFill>
                  <a:schemeClr val="tx1"/>
                </a:solidFill>
                <a:latin typeface="+mj-lt"/>
              </a:rPr>
              <a:t>2013 (n=26); 2014 (n=11)</a:t>
            </a:r>
            <a:endParaRPr lang="en-US" sz="800" dirty="0">
              <a:solidFill>
                <a:schemeClr val="tx1"/>
              </a:solidFill>
              <a:latin typeface="+mj-lt"/>
            </a:endParaRPr>
          </a:p>
        </p:txBody>
      </p:sp>
      <p:sp>
        <p:nvSpPr>
          <p:cNvPr id="11271" name="Text Box 12"/>
          <p:cNvSpPr txBox="1">
            <a:spLocks noChangeArrowheads="1"/>
          </p:cNvSpPr>
          <p:nvPr/>
        </p:nvSpPr>
        <p:spPr bwMode="auto">
          <a:xfrm>
            <a:off x="1677811" y="1631666"/>
            <a:ext cx="5721350" cy="304800"/>
          </a:xfrm>
          <a:prstGeom prst="rect">
            <a:avLst/>
          </a:prstGeom>
          <a:noFill/>
          <a:ln w="25400" algn="ctr">
            <a:noFill/>
            <a:miter lim="800000"/>
            <a:headEnd/>
            <a:tailEnd/>
          </a:ln>
        </p:spPr>
        <p:txBody>
          <a:bodyPr>
            <a:spAutoFit/>
          </a:bodyPr>
          <a:lstStyle/>
          <a:p>
            <a:r>
              <a:rPr lang="en-CA" sz="1400" dirty="0">
                <a:solidFill>
                  <a:srgbClr val="003399"/>
                </a:solidFill>
                <a:latin typeface="+mj-lt"/>
              </a:rPr>
              <a:t>Why do you not intend to pursue the P.Eng. </a:t>
            </a:r>
            <a:r>
              <a:rPr lang="en-CA" sz="1400" dirty="0" smtClean="0">
                <a:solidFill>
                  <a:srgbClr val="003399"/>
                </a:solidFill>
                <a:latin typeface="+mj-lt"/>
              </a:rPr>
              <a:t>License</a:t>
            </a:r>
            <a:r>
              <a:rPr lang="en-CA" sz="1400" dirty="0">
                <a:solidFill>
                  <a:srgbClr val="003399"/>
                </a:solidFill>
                <a:latin typeface="+mj-lt"/>
              </a:rPr>
              <a:t>?</a:t>
            </a:r>
          </a:p>
        </p:txBody>
      </p:sp>
      <p:graphicFrame>
        <p:nvGraphicFramePr>
          <p:cNvPr id="33" name="Object 4"/>
          <p:cNvGraphicFramePr>
            <a:graphicFrameLocks noChangeAspect="1"/>
          </p:cNvGraphicFramePr>
          <p:nvPr>
            <p:extLst>
              <p:ext uri="{D42A27DB-BD31-4B8C-83A1-F6EECF244321}">
                <p14:modId xmlns:p14="http://schemas.microsoft.com/office/powerpoint/2010/main" val="282909487"/>
              </p:ext>
            </p:extLst>
          </p:nvPr>
        </p:nvGraphicFramePr>
        <p:xfrm>
          <a:off x="2658140" y="1925263"/>
          <a:ext cx="6485859" cy="42926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946136266"/>
              </p:ext>
            </p:extLst>
          </p:nvPr>
        </p:nvGraphicFramePr>
        <p:xfrm>
          <a:off x="1765189" y="1936464"/>
          <a:ext cx="2455358" cy="4140485"/>
        </p:xfrm>
        <a:graphic>
          <a:graphicData uri="http://schemas.openxmlformats.org/drawingml/2006/table">
            <a:tbl>
              <a:tblPr/>
              <a:tblGrid>
                <a:gridCol w="2455358"/>
              </a:tblGrid>
              <a:tr h="238986">
                <a:tc>
                  <a:txBody>
                    <a:bodyPr/>
                    <a:lstStyle/>
                    <a:p>
                      <a:pPr algn="r" fontAlgn="b"/>
                      <a:r>
                        <a:rPr lang="en-US" sz="1050" b="1" i="0" u="none" strike="noStrike" kern="1200" baseline="0" dirty="0">
                          <a:solidFill>
                            <a:schemeClr val="tx1"/>
                          </a:solidFill>
                          <a:latin typeface="+mn-lt"/>
                          <a:ea typeface="+mn-ea"/>
                          <a:cs typeface="+mn-cs"/>
                        </a:rPr>
                        <a:t>Unnecessary (for career plans/ goals)</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23230">
                <a:tc>
                  <a:txBody>
                    <a:bodyPr/>
                    <a:lstStyle/>
                    <a:p>
                      <a:pPr algn="r" fontAlgn="b"/>
                      <a:r>
                        <a:rPr lang="en-US" sz="800" b="0" i="0" u="none" strike="noStrike" dirty="0" smtClean="0">
                          <a:solidFill>
                            <a:schemeClr val="tx2"/>
                          </a:solidFill>
                          <a:latin typeface="Arial Narrow" pitchFamily="34" charset="0"/>
                        </a:rPr>
                        <a:t>(n=5)</a:t>
                      </a:r>
                    </a:p>
                    <a:p>
                      <a:pPr algn="r" fontAlgn="b"/>
                      <a:r>
                        <a:rPr lang="en-US" sz="800" b="0" i="0" u="none" strike="noStrike" dirty="0" smtClean="0">
                          <a:solidFill>
                            <a:schemeClr val="tx2"/>
                          </a:solidFill>
                          <a:latin typeface="Arial Narrow" pitchFamily="34" charset="0"/>
                        </a:rPr>
                        <a:t>(n=4)</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63917">
                <a:tc>
                  <a:txBody>
                    <a:bodyPr/>
                    <a:lstStyle/>
                    <a:p>
                      <a:pPr algn="r" fontAlgn="b"/>
                      <a:r>
                        <a:rPr lang="en-US" sz="1050" b="1" i="0" u="none" strike="noStrike" kern="1200" baseline="0" dirty="0">
                          <a:solidFill>
                            <a:schemeClr val="tx1"/>
                          </a:solidFill>
                          <a:latin typeface="+mn-lt"/>
                          <a:ea typeface="+mn-ea"/>
                          <a:cs typeface="+mn-cs"/>
                        </a:rPr>
                        <a:t>No interest (in pursuing an engineering career)</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23230">
                <a:tc>
                  <a:txBody>
                    <a:bodyPr/>
                    <a:lstStyle/>
                    <a:p>
                      <a:pPr algn="r" fontAlgn="b"/>
                      <a:r>
                        <a:rPr lang="en-US" sz="800" b="0" i="0" u="none" strike="noStrike" dirty="0" smtClean="0">
                          <a:solidFill>
                            <a:schemeClr val="tx2"/>
                          </a:solidFill>
                          <a:latin typeface="Arial Narrow" pitchFamily="34" charset="0"/>
                        </a:rPr>
                        <a:t>(n=2)</a:t>
                      </a:r>
                    </a:p>
                    <a:p>
                      <a:pPr algn="r" fontAlgn="b"/>
                      <a:r>
                        <a:rPr lang="en-US" sz="800" b="0" i="0" u="none" strike="noStrike" dirty="0" smtClean="0">
                          <a:solidFill>
                            <a:schemeClr val="tx2"/>
                          </a:solidFill>
                          <a:latin typeface="Arial Narrow" pitchFamily="34" charset="0"/>
                        </a:rPr>
                        <a:t>(n=10)</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63917">
                <a:tc>
                  <a:txBody>
                    <a:bodyPr/>
                    <a:lstStyle/>
                    <a:p>
                      <a:pPr algn="r" fontAlgn="b"/>
                      <a:r>
                        <a:rPr lang="en-US" sz="1050" b="1" i="0" u="none" strike="noStrike" kern="1200" baseline="0" dirty="0">
                          <a:solidFill>
                            <a:schemeClr val="tx1"/>
                          </a:solidFill>
                          <a:latin typeface="+mn-lt"/>
                          <a:ea typeface="+mn-ea"/>
                          <a:cs typeface="+mn-cs"/>
                        </a:rPr>
                        <a:t>Prefer to pursue/ continue on a different career path</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04305">
                <a:tc>
                  <a:txBody>
                    <a:bodyPr/>
                    <a:lstStyle/>
                    <a:p>
                      <a:pPr marL="0" algn="r" defTabSz="914400" rtl="0" eaLnBrk="1" fontAlgn="b" latinLnBrk="0" hangingPunct="1"/>
                      <a:r>
                        <a:rPr lang="en-US" sz="800" b="0" i="0" u="none" strike="noStrike" kern="1200" dirty="0" smtClean="0">
                          <a:solidFill>
                            <a:schemeClr val="tx2"/>
                          </a:solidFill>
                          <a:latin typeface="Arial Narrow" pitchFamily="34" charset="0"/>
                          <a:ea typeface="+mn-ea"/>
                          <a:cs typeface="+mn-cs"/>
                        </a:rPr>
                        <a:t>(n=2)</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8986">
                <a:tc>
                  <a:txBody>
                    <a:bodyPr/>
                    <a:lstStyle/>
                    <a:p>
                      <a:pPr marL="0" algn="r" defTabSz="914400" rtl="0" eaLnBrk="1" fontAlgn="b" latinLnBrk="0" hangingPunct="1"/>
                      <a:r>
                        <a:rPr lang="en-US" sz="1050" b="1" i="0" u="none" strike="noStrike" kern="1200" baseline="0" dirty="0">
                          <a:solidFill>
                            <a:schemeClr val="tx1"/>
                          </a:solidFill>
                          <a:latin typeface="+mn-lt"/>
                          <a:ea typeface="+mn-ea"/>
                          <a:cs typeface="+mn-cs"/>
                        </a:rPr>
                        <a:t>Will be working outside of Canada</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3230">
                <a:tc>
                  <a:txBody>
                    <a:bodyPr/>
                    <a:lstStyle/>
                    <a:p>
                      <a:pPr algn="r" fontAlgn="b"/>
                      <a:r>
                        <a:rPr lang="en-US" sz="800" b="0" i="0" u="none" strike="noStrike" dirty="0" smtClean="0">
                          <a:solidFill>
                            <a:schemeClr val="tx2"/>
                          </a:solidFill>
                          <a:latin typeface="Arial Narrow" pitchFamily="34" charset="0"/>
                        </a:rPr>
                        <a:t>(n=2)</a:t>
                      </a:r>
                    </a:p>
                    <a:p>
                      <a:pPr algn="r" fontAlgn="b"/>
                      <a:r>
                        <a:rPr lang="en-US" sz="800" b="0" i="0" u="none" strike="noStrike" dirty="0" smtClean="0">
                          <a:solidFill>
                            <a:schemeClr val="tx2"/>
                          </a:solidFill>
                          <a:latin typeface="Arial Narrow" pitchFamily="34" charset="0"/>
                        </a:rPr>
                        <a:t>(n=3)</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63917">
                <a:tc>
                  <a:txBody>
                    <a:bodyPr/>
                    <a:lstStyle/>
                    <a:p>
                      <a:pPr marL="0" algn="r" defTabSz="914400" rtl="0" eaLnBrk="1" fontAlgn="b" latinLnBrk="0" hangingPunct="1"/>
                      <a:r>
                        <a:rPr lang="en-US" sz="1050" b="1" i="0" u="none" strike="noStrike" kern="1200" baseline="0" dirty="0">
                          <a:solidFill>
                            <a:schemeClr val="tx1"/>
                          </a:solidFill>
                          <a:latin typeface="+mn-lt"/>
                          <a:ea typeface="+mn-ea"/>
                          <a:cs typeface="+mn-cs"/>
                        </a:rPr>
                        <a:t>Pursuing career in software (engineer/ developer)</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23230">
                <a:tc>
                  <a:txBody>
                    <a:bodyPr/>
                    <a:lstStyle/>
                    <a:p>
                      <a:pPr algn="r" fontAlgn="b"/>
                      <a:r>
                        <a:rPr lang="en-US" sz="800" b="0" i="0" u="none" strike="noStrike" dirty="0" smtClean="0">
                          <a:solidFill>
                            <a:schemeClr val="tx2"/>
                          </a:solidFill>
                          <a:latin typeface="Arial Narrow" pitchFamily="34" charset="0"/>
                        </a:rPr>
                        <a:t>(n=1)</a:t>
                      </a:r>
                    </a:p>
                    <a:p>
                      <a:pPr algn="r" fontAlgn="b"/>
                      <a:r>
                        <a:rPr lang="en-US" sz="800" b="0" i="0" u="none" strike="noStrike" dirty="0" smtClean="0">
                          <a:solidFill>
                            <a:schemeClr val="tx2"/>
                          </a:solidFill>
                          <a:latin typeface="Arial Narrow" pitchFamily="34" charset="0"/>
                        </a:rPr>
                        <a:t>(n=7)</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8986">
                <a:tc>
                  <a:txBody>
                    <a:bodyPr/>
                    <a:lstStyle/>
                    <a:p>
                      <a:pPr marL="0" algn="r" defTabSz="914400" rtl="0" eaLnBrk="1" fontAlgn="b" latinLnBrk="0" hangingPunct="1"/>
                      <a:r>
                        <a:rPr lang="en-US" sz="1050" b="1" i="0" u="none" strike="noStrike" kern="1200" baseline="0" dirty="0" smtClean="0">
                          <a:solidFill>
                            <a:schemeClr val="tx1"/>
                          </a:solidFill>
                          <a:latin typeface="+mn-lt"/>
                          <a:ea typeface="+mn-ea"/>
                          <a:cs typeface="+mn-cs"/>
                        </a:rPr>
                        <a:t>Other mention</a:t>
                      </a:r>
                      <a:endParaRPr lang="en-US" sz="1050" b="1" i="0" u="none" strike="noStrike" kern="1200" baseline="0" dirty="0">
                        <a:solidFill>
                          <a:schemeClr val="tx1"/>
                        </a:solidFill>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34551">
                <a:tc>
                  <a:txBody>
                    <a:bodyPr/>
                    <a:lstStyle/>
                    <a:p>
                      <a:pPr algn="r" fontAlgn="b"/>
                      <a:r>
                        <a:rPr lang="en-US" sz="800" b="0" i="0" u="none" strike="noStrike" dirty="0" smtClean="0">
                          <a:solidFill>
                            <a:schemeClr val="tx2"/>
                          </a:solidFill>
                          <a:latin typeface="Arial Narrow" pitchFamily="34" charset="0"/>
                        </a:rPr>
                        <a:t>(n=1)</a:t>
                      </a:r>
                    </a:p>
                    <a:p>
                      <a:pPr algn="r" fontAlgn="b"/>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Content Placeholder 32"/>
          <p:cNvSpPr>
            <a:spLocks noGrp="1"/>
          </p:cNvSpPr>
          <p:nvPr>
            <p:ph idx="1"/>
          </p:nvPr>
        </p:nvSpPr>
        <p:spPr bwMode="auto">
          <a:xfrm>
            <a:off x="333375" y="671513"/>
            <a:ext cx="8475486" cy="646331"/>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pPr>
            <a:r>
              <a:rPr lang="en-US" sz="1400" dirty="0" smtClean="0"/>
              <a:t>Among those who do not ever intend to pursue licensure, the most cited reasons </a:t>
            </a:r>
            <a:r>
              <a:rPr lang="en-US" sz="1400" dirty="0"/>
              <a:t>are that it is not necessary for their career </a:t>
            </a:r>
            <a:r>
              <a:rPr lang="en-US" sz="1400" dirty="0" smtClean="0"/>
              <a:t>plans.  Other common mentions include lack </a:t>
            </a:r>
            <a:r>
              <a:rPr lang="en-US" sz="1400" dirty="0"/>
              <a:t>of </a:t>
            </a:r>
            <a:r>
              <a:rPr lang="en-US" sz="1400" dirty="0" smtClean="0"/>
              <a:t>interest,  </a:t>
            </a:r>
            <a:r>
              <a:rPr lang="en-US" sz="1400" dirty="0"/>
              <a:t>plans </a:t>
            </a:r>
            <a:r>
              <a:rPr lang="en-US" sz="1400" dirty="0" smtClean="0"/>
              <a:t>to pursue a different career path altogether or plans to work outside the country.</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Interest Once Told P.Eng. License is Required to Practice</a:t>
            </a:r>
          </a:p>
        </p:txBody>
      </p:sp>
      <p:graphicFrame>
        <p:nvGraphicFramePr>
          <p:cNvPr id="35" name="Object 6"/>
          <p:cNvGraphicFramePr>
            <a:graphicFrameLocks noGrp="1" noChangeAspect="1"/>
          </p:cNvGraphicFramePr>
          <p:nvPr>
            <p:ph idx="1"/>
            <p:extLst>
              <p:ext uri="{D42A27DB-BD31-4B8C-83A1-F6EECF244321}">
                <p14:modId xmlns:p14="http://schemas.microsoft.com/office/powerpoint/2010/main" val="2069936962"/>
              </p:ext>
            </p:extLst>
          </p:nvPr>
        </p:nvGraphicFramePr>
        <p:xfrm>
          <a:off x="384174" y="1546225"/>
          <a:ext cx="8289219" cy="4356100"/>
        </p:xfrm>
        <a:graphic>
          <a:graphicData uri="http://schemas.openxmlformats.org/drawingml/2006/chart">
            <c:chart xmlns:c="http://schemas.openxmlformats.org/drawingml/2006/chart" xmlns:r="http://schemas.openxmlformats.org/officeDocument/2006/relationships" r:id="rId2"/>
          </a:graphicData>
        </a:graphic>
      </p:graphicFrame>
      <p:sp>
        <p:nvSpPr>
          <p:cNvPr id="1229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7BD0B86F-70A0-462B-BD00-3F81EEBFE374}" type="slidenum">
              <a:rPr lang="en-US"/>
              <a:pPr/>
              <a:t>24</a:t>
            </a:fld>
            <a:endParaRPr lang="en-US" dirty="0"/>
          </a:p>
        </p:txBody>
      </p:sp>
      <p:sp>
        <p:nvSpPr>
          <p:cNvPr id="12293" name="Text Box 3"/>
          <p:cNvSpPr txBox="1">
            <a:spLocks noChangeArrowheads="1"/>
          </p:cNvSpPr>
          <p:nvPr/>
        </p:nvSpPr>
        <p:spPr bwMode="auto">
          <a:xfrm>
            <a:off x="349956" y="6292321"/>
            <a:ext cx="7906103" cy="338554"/>
          </a:xfrm>
          <a:prstGeom prst="rect">
            <a:avLst/>
          </a:prstGeom>
          <a:noFill/>
          <a:ln w="25400" algn="ctr">
            <a:noFill/>
            <a:miter lim="800000"/>
            <a:headEnd/>
            <a:tailEnd/>
          </a:ln>
        </p:spPr>
        <p:txBody>
          <a:bodyPr wrap="square">
            <a:spAutoFit/>
          </a:bodyPr>
          <a:lstStyle/>
          <a:p>
            <a:pPr algn="l">
              <a:defRPr/>
            </a:pPr>
            <a:r>
              <a:rPr lang="en-US" sz="800" dirty="0">
                <a:solidFill>
                  <a:schemeClr val="tx1"/>
                </a:solidFill>
                <a:latin typeface="+mj-lt"/>
              </a:rPr>
              <a:t>Q24. Since a license is required to legally refer to yourself as an engineer, or to practice as an engineer, do you plan to apply for your P.Eng. </a:t>
            </a:r>
            <a:r>
              <a:rPr lang="en-US" sz="800" dirty="0" smtClean="0">
                <a:solidFill>
                  <a:schemeClr val="tx1"/>
                </a:solidFill>
                <a:latin typeface="+mj-lt"/>
              </a:rPr>
              <a:t>license</a:t>
            </a:r>
            <a:r>
              <a:rPr lang="en-US" sz="800" dirty="0">
                <a:solidFill>
                  <a:schemeClr val="tx1"/>
                </a:solidFill>
                <a:latin typeface="+mj-lt"/>
              </a:rPr>
              <a:t>?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  </a:t>
            </a:r>
            <a:r>
              <a:rPr lang="en-US" sz="800" dirty="0">
                <a:solidFill>
                  <a:schemeClr val="tx1"/>
                </a:solidFill>
                <a:latin typeface="+mj-lt"/>
              </a:rPr>
              <a:t>Respondents who do not intend to apply for licensure or are not sure, </a:t>
            </a:r>
            <a:r>
              <a:rPr lang="en-US" sz="800" dirty="0" smtClean="0">
                <a:solidFill>
                  <a:schemeClr val="tx1"/>
                </a:solidFill>
                <a:latin typeface="+mj-lt"/>
              </a:rPr>
              <a:t>2013 (n=72); 2014 (n=38)</a:t>
            </a:r>
            <a:endParaRPr lang="en-US" sz="800" dirty="0">
              <a:solidFill>
                <a:schemeClr val="tx1"/>
              </a:solidFill>
              <a:latin typeface="+mj-lt"/>
            </a:endParaRPr>
          </a:p>
        </p:txBody>
      </p:sp>
      <p:sp>
        <p:nvSpPr>
          <p:cNvPr id="12303" name="Text Box 22"/>
          <p:cNvSpPr txBox="1">
            <a:spLocks noChangeArrowheads="1"/>
          </p:cNvSpPr>
          <p:nvPr/>
        </p:nvSpPr>
        <p:spPr bwMode="auto">
          <a:xfrm>
            <a:off x="847549" y="1632438"/>
            <a:ext cx="7416800" cy="304800"/>
          </a:xfrm>
          <a:prstGeom prst="rect">
            <a:avLst/>
          </a:prstGeom>
          <a:noFill/>
          <a:ln w="25400" algn="ctr">
            <a:noFill/>
            <a:miter lim="800000"/>
            <a:headEnd/>
            <a:tailEnd/>
          </a:ln>
        </p:spPr>
        <p:txBody>
          <a:bodyPr>
            <a:spAutoFit/>
          </a:bodyPr>
          <a:lstStyle/>
          <a:p>
            <a:r>
              <a:rPr lang="en-CA" sz="1400" dirty="0">
                <a:solidFill>
                  <a:srgbClr val="003399"/>
                </a:solidFill>
                <a:latin typeface="+mj-lt"/>
              </a:rPr>
              <a:t>Given that a </a:t>
            </a:r>
            <a:r>
              <a:rPr lang="en-CA" sz="1400" dirty="0" smtClean="0">
                <a:solidFill>
                  <a:srgbClr val="003399"/>
                </a:solidFill>
                <a:latin typeface="+mj-lt"/>
              </a:rPr>
              <a:t>License </a:t>
            </a:r>
            <a:r>
              <a:rPr lang="en-CA" sz="1400" dirty="0">
                <a:solidFill>
                  <a:srgbClr val="003399"/>
                </a:solidFill>
                <a:latin typeface="+mj-lt"/>
              </a:rPr>
              <a:t>is Required to Practice Engineering, Do You Intend to Apply?</a:t>
            </a:r>
          </a:p>
        </p:txBody>
      </p:sp>
      <p:sp>
        <p:nvSpPr>
          <p:cNvPr id="55" name="Text Box 15"/>
          <p:cNvSpPr txBox="1">
            <a:spLocks noChangeArrowheads="1"/>
          </p:cNvSpPr>
          <p:nvPr/>
        </p:nvSpPr>
        <p:spPr bwMode="auto">
          <a:xfrm>
            <a:off x="5180069" y="2599873"/>
            <a:ext cx="750885" cy="415498"/>
          </a:xfrm>
          <a:prstGeom prst="rect">
            <a:avLst/>
          </a:prstGeom>
          <a:noFill/>
          <a:ln w="25400" algn="ctr">
            <a:noFill/>
            <a:miter lim="800000"/>
            <a:headEnd/>
            <a:tailEnd/>
          </a:ln>
        </p:spPr>
        <p:txBody>
          <a:bodyPr wrap="square">
            <a:spAutoFit/>
          </a:bodyPr>
          <a:lstStyle/>
          <a:p>
            <a:r>
              <a:rPr lang="en-CA" sz="1400" dirty="0"/>
              <a:t>No</a:t>
            </a:r>
            <a:br>
              <a:rPr lang="en-CA" sz="1400" dirty="0"/>
            </a:br>
            <a:r>
              <a:rPr lang="en-CA" sz="700" dirty="0"/>
              <a:t>(Low 2 Box)</a:t>
            </a:r>
          </a:p>
        </p:txBody>
      </p:sp>
      <p:sp>
        <p:nvSpPr>
          <p:cNvPr id="56" name="Text Box 19"/>
          <p:cNvSpPr txBox="1">
            <a:spLocks noChangeArrowheads="1"/>
          </p:cNvSpPr>
          <p:nvPr/>
        </p:nvSpPr>
        <p:spPr bwMode="auto">
          <a:xfrm>
            <a:off x="1606522" y="2551477"/>
            <a:ext cx="774164" cy="415498"/>
          </a:xfrm>
          <a:prstGeom prst="rect">
            <a:avLst/>
          </a:prstGeom>
          <a:noFill/>
          <a:ln w="25400" algn="ctr">
            <a:noFill/>
            <a:miter lim="800000"/>
            <a:headEnd/>
            <a:tailEnd/>
          </a:ln>
        </p:spPr>
        <p:txBody>
          <a:bodyPr wrap="square">
            <a:spAutoFit/>
          </a:bodyPr>
          <a:lstStyle/>
          <a:p>
            <a:r>
              <a:rPr lang="en-CA" sz="1400" dirty="0"/>
              <a:t>Yes</a:t>
            </a:r>
            <a:br>
              <a:rPr lang="en-CA" sz="1400" dirty="0"/>
            </a:br>
            <a:r>
              <a:rPr lang="en-CA" sz="700" dirty="0"/>
              <a:t>(Top 2 Box)</a:t>
            </a:r>
          </a:p>
        </p:txBody>
      </p:sp>
      <p:sp>
        <p:nvSpPr>
          <p:cNvPr id="57" name="Text Box 20"/>
          <p:cNvSpPr txBox="1">
            <a:spLocks noChangeArrowheads="1"/>
          </p:cNvSpPr>
          <p:nvPr/>
        </p:nvSpPr>
        <p:spPr bwMode="auto">
          <a:xfrm>
            <a:off x="1446028" y="2992328"/>
            <a:ext cx="1263834" cy="723275"/>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47%</a:t>
            </a:r>
            <a:r>
              <a:rPr lang="en-CA" dirty="0" smtClean="0"/>
              <a:t>     </a:t>
            </a:r>
            <a:r>
              <a:rPr lang="en-CA" dirty="0"/>
              <a:t>(</a:t>
            </a:r>
            <a:r>
              <a:rPr lang="en-CA" dirty="0" smtClean="0"/>
              <a:t>n=18)</a:t>
            </a:r>
          </a:p>
          <a:p>
            <a:r>
              <a:rPr lang="en-CA" sz="1000" dirty="0" smtClean="0"/>
              <a:t>2013: 31%</a:t>
            </a:r>
            <a:r>
              <a:rPr lang="en-CA" dirty="0" smtClean="0"/>
              <a:t/>
            </a:r>
            <a:br>
              <a:rPr lang="en-CA" dirty="0" smtClean="0"/>
            </a:br>
            <a:r>
              <a:rPr lang="en-CA" dirty="0" smtClean="0"/>
              <a:t>(n=22)</a:t>
            </a:r>
            <a:endParaRPr lang="en-CA" dirty="0"/>
          </a:p>
        </p:txBody>
      </p:sp>
      <p:sp>
        <p:nvSpPr>
          <p:cNvPr id="58" name="AutoShape 10"/>
          <p:cNvSpPr>
            <a:spLocks/>
          </p:cNvSpPr>
          <p:nvPr/>
        </p:nvSpPr>
        <p:spPr bwMode="auto">
          <a:xfrm rot="5400000">
            <a:off x="1791539" y="2382772"/>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59" name="AutoShape 10"/>
          <p:cNvSpPr>
            <a:spLocks/>
          </p:cNvSpPr>
          <p:nvPr/>
        </p:nvSpPr>
        <p:spPr bwMode="auto">
          <a:xfrm rot="5400000">
            <a:off x="5411039" y="2438503"/>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60" name="Text Box 20"/>
          <p:cNvSpPr txBox="1">
            <a:spLocks noChangeArrowheads="1"/>
          </p:cNvSpPr>
          <p:nvPr/>
        </p:nvSpPr>
        <p:spPr bwMode="auto">
          <a:xfrm>
            <a:off x="5029201" y="3006876"/>
            <a:ext cx="1052622" cy="723275"/>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2014: 32%</a:t>
            </a:r>
            <a:r>
              <a:rPr lang="en-CA" dirty="0" smtClean="0"/>
              <a:t>     </a:t>
            </a:r>
            <a:r>
              <a:rPr lang="en-CA" dirty="0"/>
              <a:t>(</a:t>
            </a:r>
            <a:r>
              <a:rPr lang="en-CA" dirty="0" smtClean="0"/>
              <a:t>n=12)</a:t>
            </a:r>
          </a:p>
          <a:p>
            <a:r>
              <a:rPr lang="en-CA" sz="1000" dirty="0" smtClean="0"/>
              <a:t>2013: 39%</a:t>
            </a:r>
            <a:r>
              <a:rPr lang="en-CA" dirty="0" smtClean="0"/>
              <a:t/>
            </a:r>
            <a:br>
              <a:rPr lang="en-CA" dirty="0" smtClean="0"/>
            </a:br>
            <a:r>
              <a:rPr lang="en-CA" dirty="0" smtClean="0"/>
              <a:t>(n=28)</a:t>
            </a:r>
            <a:endParaRPr lang="en-CA" dirty="0"/>
          </a:p>
        </p:txBody>
      </p:sp>
      <p:graphicFrame>
        <p:nvGraphicFramePr>
          <p:cNvPr id="19" name="Table 18"/>
          <p:cNvGraphicFramePr>
            <a:graphicFrameLocks noGrp="1"/>
          </p:cNvGraphicFramePr>
          <p:nvPr>
            <p:extLst>
              <p:ext uri="{D42A27DB-BD31-4B8C-83A1-F6EECF244321}">
                <p14:modId xmlns:p14="http://schemas.microsoft.com/office/powerpoint/2010/main" val="3937577302"/>
              </p:ext>
            </p:extLst>
          </p:nvPr>
        </p:nvGraphicFramePr>
        <p:xfrm>
          <a:off x="425666" y="5576138"/>
          <a:ext cx="8242085" cy="457200"/>
        </p:xfrm>
        <a:graphic>
          <a:graphicData uri="http://schemas.openxmlformats.org/drawingml/2006/table">
            <a:tbl>
              <a:tblPr/>
              <a:tblGrid>
                <a:gridCol w="1648417"/>
                <a:gridCol w="1648417"/>
                <a:gridCol w="1648417"/>
                <a:gridCol w="1648417"/>
                <a:gridCol w="1648417"/>
              </a:tblGrid>
              <a:tr h="457200">
                <a:tc>
                  <a:txBody>
                    <a:bodyPr/>
                    <a:lstStyle/>
                    <a:p>
                      <a:pPr algn="ctr" fontAlgn="ctr"/>
                      <a:r>
                        <a:rPr lang="en-US" sz="1200" b="1" i="0" u="none" strike="noStrike" dirty="0">
                          <a:latin typeface="+mn-lt"/>
                        </a:rPr>
                        <a:t>Yes, I definitely </a:t>
                      </a:r>
                      <a:r>
                        <a:rPr lang="en-US" sz="1200" b="1" i="0" u="none" strike="noStrike" dirty="0" smtClean="0">
                          <a:latin typeface="+mn-lt"/>
                        </a:rPr>
                        <a:t>will</a:t>
                      </a:r>
                    </a:p>
                    <a:p>
                      <a:pPr marL="0" algn="l" defTabSz="914400" rtl="0" eaLnBrk="1" fontAlgn="b" latinLnBrk="0" hangingPunct="1"/>
                      <a:r>
                        <a:rPr lang="en-US" sz="900" b="0" i="0" u="none" strike="noStrike" kern="1200" dirty="0" smtClean="0">
                          <a:solidFill>
                            <a:schemeClr val="tx2"/>
                          </a:solidFill>
                          <a:latin typeface="Arial Narrow" pitchFamily="34" charset="0"/>
                          <a:ea typeface="+mn-ea"/>
                          <a:cs typeface="+mn-cs"/>
                        </a:rPr>
                        <a:t>              (n=4)                 (n=8)</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Yes, I probably </a:t>
                      </a:r>
                      <a:r>
                        <a:rPr lang="en-US" sz="1200" b="1" i="0" u="none" strike="noStrike" dirty="0" smtClean="0">
                          <a:latin typeface="+mn-lt"/>
                        </a:rPr>
                        <a:t>will</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(n=14)              (n=14)</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latin typeface="+mn-lt"/>
                        </a:rPr>
                        <a:t>No, I probably </a:t>
                      </a:r>
                      <a:r>
                        <a:rPr lang="en-US" sz="1200" b="1" i="0" u="none" strike="noStrike" dirty="0" smtClean="0">
                          <a:latin typeface="+mn-lt"/>
                        </a:rPr>
                        <a:t>won‘t</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(n=11)               (n=20)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latin typeface="+mn-lt"/>
                        </a:rPr>
                        <a:t>No, I definitely </a:t>
                      </a:r>
                      <a:r>
                        <a:rPr lang="en-US" sz="1200" b="1" i="0" u="none" strike="noStrike" dirty="0" smtClean="0">
                          <a:latin typeface="+mn-lt"/>
                        </a:rPr>
                        <a:t>won't</a:t>
                      </a:r>
                    </a:p>
                    <a:p>
                      <a:pPr algn="l" fontAlgn="ctr"/>
                      <a:r>
                        <a:rPr lang="en-US" sz="900" b="0" i="0" u="none" strike="noStrike" kern="1200" dirty="0" smtClean="0">
                          <a:solidFill>
                            <a:schemeClr val="tx2"/>
                          </a:solidFill>
                          <a:latin typeface="Arial Narrow" pitchFamily="34" charset="0"/>
                          <a:ea typeface="+mn-ea"/>
                          <a:cs typeface="+mn-cs"/>
                        </a:rPr>
                        <a:t>                 (n=1)               (n=8)</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kern="1200" dirty="0" smtClean="0">
                          <a:solidFill>
                            <a:schemeClr val="tx1"/>
                          </a:solidFill>
                          <a:latin typeface="+mn-lt"/>
                          <a:ea typeface="+mn-ea"/>
                          <a:cs typeface="+mn-cs"/>
                        </a:rPr>
                        <a:t>Don’t know/ Unsure</a:t>
                      </a:r>
                    </a:p>
                    <a:p>
                      <a:pPr algn="l" fontAlgn="ctr"/>
                      <a:r>
                        <a:rPr lang="en-US" sz="900" b="0" i="0" u="none" strike="noStrike" kern="1200" dirty="0" smtClean="0">
                          <a:solidFill>
                            <a:schemeClr val="tx2"/>
                          </a:solidFill>
                          <a:latin typeface="Arial Narrow" pitchFamily="34" charset="0"/>
                          <a:ea typeface="+mn-ea"/>
                          <a:cs typeface="+mn-cs"/>
                        </a:rPr>
                        <a:t>                 (n=8)              (n=22)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6" name="Isosceles Triangle 15"/>
          <p:cNvSpPr/>
          <p:nvPr/>
        </p:nvSpPr>
        <p:spPr>
          <a:xfrm rot="10800000" flipV="1">
            <a:off x="2709863" y="4036312"/>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7" name="Content Placeholder 33"/>
          <p:cNvSpPr txBox="1">
            <a:spLocks/>
          </p:cNvSpPr>
          <p:nvPr/>
        </p:nvSpPr>
        <p:spPr>
          <a:xfrm>
            <a:off x="352425" y="742422"/>
            <a:ext cx="8351308" cy="748923"/>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800"/>
              </a:spcBef>
              <a:spcAft>
                <a:spcPts val="0"/>
              </a:spcAft>
              <a:buFont typeface="Wingdings" pitchFamily="2" charset="2"/>
              <a:buChar char="§"/>
              <a:defRPr/>
            </a:pPr>
            <a:r>
              <a:rPr lang="en-US" sz="1400" b="0" dirty="0" smtClean="0">
                <a:solidFill>
                  <a:schemeClr val="tx1"/>
                </a:solidFill>
                <a:latin typeface="+mj-lt"/>
              </a:rPr>
              <a:t>Once informed that a P. </a:t>
            </a:r>
            <a:r>
              <a:rPr lang="en-US" sz="1400" b="0" dirty="0" err="1" smtClean="0">
                <a:solidFill>
                  <a:schemeClr val="tx1"/>
                </a:solidFill>
                <a:latin typeface="+mj-lt"/>
              </a:rPr>
              <a:t>Eng</a:t>
            </a:r>
            <a:r>
              <a:rPr lang="en-US" sz="1400" b="0" dirty="0" smtClean="0">
                <a:solidFill>
                  <a:schemeClr val="tx1"/>
                </a:solidFill>
                <a:latin typeface="+mj-lt"/>
              </a:rPr>
              <a:t> is required to practice engineering, nearly half indicate that they definitely or probably will apply, while one third definitely or probably will not and two in ten don’t know.</a:t>
            </a:r>
          </a:p>
          <a:p>
            <a:pPr marL="182563" indent="-182563" algn="l" fontAlgn="auto">
              <a:spcBef>
                <a:spcPts val="800"/>
              </a:spcBef>
              <a:spcAft>
                <a:spcPts val="0"/>
              </a:spcAft>
              <a:buFont typeface="Wingdings" pitchFamily="2" charset="2"/>
              <a:buChar char="§"/>
              <a:defRPr/>
            </a:pPr>
            <a:r>
              <a:rPr lang="en-US" sz="1400" b="0" dirty="0" smtClean="0">
                <a:solidFill>
                  <a:schemeClr val="tx1"/>
                </a:solidFill>
                <a:latin typeface="+mj-lt"/>
              </a:rPr>
              <a:t>Compared to 2013, students are more likely to feel that they probably will apply.</a:t>
            </a:r>
            <a:endParaRPr lang="en-US" sz="1800" b="0" dirty="0">
              <a:solidFill>
                <a:schemeClr val="tx1"/>
              </a:solidFill>
              <a:latin typeface="+mn-lt"/>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7"/>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Application Timeframe</a:t>
            </a:r>
          </a:p>
        </p:txBody>
      </p:sp>
      <p:graphicFrame>
        <p:nvGraphicFramePr>
          <p:cNvPr id="31" name="Object 2"/>
          <p:cNvGraphicFramePr>
            <a:graphicFrameLocks noGrp="1" noChangeAspect="1"/>
          </p:cNvGraphicFramePr>
          <p:nvPr>
            <p:ph idx="1"/>
            <p:extLst>
              <p:ext uri="{D42A27DB-BD31-4B8C-83A1-F6EECF244321}">
                <p14:modId xmlns:p14="http://schemas.microsoft.com/office/powerpoint/2010/main" val="447236662"/>
              </p:ext>
            </p:extLst>
          </p:nvPr>
        </p:nvGraphicFramePr>
        <p:xfrm>
          <a:off x="403225" y="1743075"/>
          <a:ext cx="823897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13316"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129E31D8-566F-4FD6-95E5-6FC9EE862CFF}" type="slidenum">
              <a:rPr lang="en-US"/>
              <a:pPr/>
              <a:t>25</a:t>
            </a:fld>
            <a:endParaRPr lang="en-US" dirty="0"/>
          </a:p>
        </p:txBody>
      </p:sp>
      <p:sp>
        <p:nvSpPr>
          <p:cNvPr id="13329" name="Text Box 19"/>
          <p:cNvSpPr txBox="1">
            <a:spLocks noChangeArrowheads="1"/>
          </p:cNvSpPr>
          <p:nvPr/>
        </p:nvSpPr>
        <p:spPr bwMode="auto">
          <a:xfrm>
            <a:off x="177445" y="1473196"/>
            <a:ext cx="8639175" cy="304800"/>
          </a:xfrm>
          <a:prstGeom prst="rect">
            <a:avLst/>
          </a:prstGeom>
          <a:noFill/>
          <a:ln w="25400" algn="ctr">
            <a:noFill/>
            <a:miter lim="800000"/>
            <a:headEnd/>
            <a:tailEnd/>
          </a:ln>
        </p:spPr>
        <p:txBody>
          <a:bodyPr>
            <a:spAutoFit/>
          </a:bodyPr>
          <a:lstStyle/>
          <a:p>
            <a:r>
              <a:rPr lang="en-CA" sz="1400" dirty="0">
                <a:solidFill>
                  <a:srgbClr val="003399"/>
                </a:solidFill>
                <a:latin typeface="+mj-lt"/>
              </a:rPr>
              <a:t>When Do You Plan to Apply for Licensure?</a:t>
            </a:r>
          </a:p>
        </p:txBody>
      </p:sp>
      <p:sp>
        <p:nvSpPr>
          <p:cNvPr id="13330" name="Text Box 20"/>
          <p:cNvSpPr txBox="1">
            <a:spLocks noChangeArrowheads="1"/>
          </p:cNvSpPr>
          <p:nvPr/>
        </p:nvSpPr>
        <p:spPr bwMode="auto">
          <a:xfrm>
            <a:off x="434898" y="6244683"/>
            <a:ext cx="7958021" cy="307777"/>
          </a:xfrm>
          <a:prstGeom prst="rect">
            <a:avLst/>
          </a:prstGeom>
          <a:noFill/>
          <a:ln w="25400">
            <a:noFill/>
            <a:miter lim="800000"/>
            <a:headEnd/>
            <a:tailEnd/>
          </a:ln>
        </p:spPr>
        <p:txBody>
          <a:bodyPr wrap="square">
            <a:spAutoFit/>
          </a:bodyPr>
          <a:lstStyle/>
          <a:p>
            <a:pPr algn="l"/>
            <a:r>
              <a:rPr lang="en-US" sz="700" dirty="0">
                <a:solidFill>
                  <a:schemeClr val="tx1"/>
                </a:solidFill>
              </a:rPr>
              <a:t>Q27. Do you intend to apply for licensure...?  </a:t>
            </a:r>
            <a:r>
              <a:rPr lang="en-US" sz="700" dirty="0" smtClean="0">
                <a:solidFill>
                  <a:schemeClr val="tx1"/>
                </a:solidFill>
              </a:rPr>
              <a:t/>
            </a:r>
            <a:br>
              <a:rPr lang="en-US" sz="700" dirty="0" smtClean="0">
                <a:solidFill>
                  <a:schemeClr val="tx1"/>
                </a:solidFill>
              </a:rPr>
            </a:br>
            <a:r>
              <a:rPr lang="en-US" sz="700" dirty="0" smtClean="0">
                <a:solidFill>
                  <a:schemeClr val="tx1"/>
                </a:solidFill>
              </a:rPr>
              <a:t>Base</a:t>
            </a:r>
            <a:r>
              <a:rPr lang="en-US" sz="700" dirty="0">
                <a:solidFill>
                  <a:schemeClr val="tx1"/>
                </a:solidFill>
              </a:rPr>
              <a:t>: </a:t>
            </a:r>
            <a:r>
              <a:rPr lang="en-US" sz="700" dirty="0" smtClean="0">
                <a:solidFill>
                  <a:schemeClr val="tx1"/>
                </a:solidFill>
              </a:rPr>
              <a:t>Respondents </a:t>
            </a:r>
            <a:r>
              <a:rPr lang="en-US" sz="700" dirty="0">
                <a:solidFill>
                  <a:schemeClr val="tx1"/>
                </a:solidFill>
              </a:rPr>
              <a:t>who plan to apply for licensure, </a:t>
            </a:r>
            <a:r>
              <a:rPr lang="en-US" sz="700" dirty="0" smtClean="0">
                <a:solidFill>
                  <a:schemeClr val="tx1"/>
                </a:solidFill>
              </a:rPr>
              <a:t>2013 (n=693); 2014 (n=308)</a:t>
            </a:r>
            <a:endParaRPr lang="en-US" sz="700" dirty="0">
              <a:solidFill>
                <a:schemeClr val="tx1"/>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774552521"/>
              </p:ext>
            </p:extLst>
          </p:nvPr>
        </p:nvGraphicFramePr>
        <p:xfrm>
          <a:off x="466724" y="5433263"/>
          <a:ext cx="8239128" cy="512445"/>
        </p:xfrm>
        <a:graphic>
          <a:graphicData uri="http://schemas.openxmlformats.org/drawingml/2006/table">
            <a:tbl>
              <a:tblPr/>
              <a:tblGrid>
                <a:gridCol w="2059782"/>
                <a:gridCol w="2059782"/>
                <a:gridCol w="2059782"/>
                <a:gridCol w="2059782"/>
              </a:tblGrid>
              <a:tr h="457200">
                <a:tc>
                  <a:txBody>
                    <a:bodyPr/>
                    <a:lstStyle/>
                    <a:p>
                      <a:pPr algn="ctr" fontAlgn="ctr"/>
                      <a:r>
                        <a:rPr lang="en-US" sz="1200" b="1" i="0" u="none" strike="noStrike" kern="1200" dirty="0">
                          <a:solidFill>
                            <a:schemeClr val="tx1"/>
                          </a:solidFill>
                          <a:latin typeface="+mn-lt"/>
                          <a:ea typeface="+mn-ea"/>
                          <a:cs typeface="+mn-cs"/>
                        </a:rPr>
                        <a:t>Within six months after </a:t>
                      </a:r>
                      <a:r>
                        <a:rPr lang="en-US" sz="1200" b="1" i="0" u="none" strike="noStrike" kern="1200" dirty="0" smtClean="0">
                          <a:solidFill>
                            <a:schemeClr val="tx1"/>
                          </a:solidFill>
                          <a:latin typeface="+mn-lt"/>
                          <a:ea typeface="+mn-ea"/>
                          <a:cs typeface="+mn-cs"/>
                        </a:rPr>
                        <a:t>graduation</a:t>
                      </a:r>
                    </a:p>
                    <a:p>
                      <a:pPr algn="l" fontAlgn="ctr"/>
                      <a:r>
                        <a:rPr lang="en-US" sz="900" b="0" i="0" u="none" strike="noStrike" kern="1200" dirty="0" smtClean="0">
                          <a:solidFill>
                            <a:schemeClr val="tx2"/>
                          </a:solidFill>
                          <a:latin typeface="Arial Narrow" pitchFamily="34" charset="0"/>
                          <a:ea typeface="+mn-ea"/>
                          <a:cs typeface="+mn-cs"/>
                        </a:rPr>
                        <a:t>                  (n=183)                      (n=439)</a:t>
                      </a:r>
                      <a:endParaRPr lang="en-US" sz="90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kern="1200" dirty="0">
                          <a:solidFill>
                            <a:schemeClr val="tx1"/>
                          </a:solidFill>
                          <a:latin typeface="+mn-lt"/>
                          <a:ea typeface="+mn-ea"/>
                          <a:cs typeface="+mn-cs"/>
                        </a:rPr>
                        <a:t>Within a year after </a:t>
                      </a:r>
                      <a:r>
                        <a:rPr lang="en-US" sz="1200" b="1" i="0" u="none" strike="noStrike" kern="1200" dirty="0" smtClean="0">
                          <a:solidFill>
                            <a:schemeClr val="tx1"/>
                          </a:solidFill>
                          <a:latin typeface="+mn-lt"/>
                          <a:ea typeface="+mn-ea"/>
                          <a:cs typeface="+mn-cs"/>
                        </a:rPr>
                        <a:t>graduation</a:t>
                      </a:r>
                    </a:p>
                    <a:p>
                      <a:pPr marL="0" algn="l" defTabSz="914400" rtl="0" eaLnBrk="1" fontAlgn="ctr" latinLnBrk="0" hangingPunct="1"/>
                      <a:r>
                        <a:rPr lang="en-US" sz="900" b="0" i="0" u="none" strike="noStrike" kern="1200" dirty="0" smtClean="0">
                          <a:solidFill>
                            <a:schemeClr val="tx2"/>
                          </a:solidFill>
                          <a:latin typeface="Arial Narrow" pitchFamily="34" charset="0"/>
                          <a:ea typeface="+mn-ea"/>
                          <a:cs typeface="+mn-cs"/>
                        </a:rPr>
                        <a:t>                  (n=51)                     (n=122)</a:t>
                      </a:r>
                      <a:endParaRPr lang="en-US" sz="90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kern="1200" dirty="0">
                          <a:solidFill>
                            <a:schemeClr val="tx1"/>
                          </a:solidFill>
                          <a:latin typeface="+mn-lt"/>
                          <a:ea typeface="+mn-ea"/>
                          <a:cs typeface="+mn-cs"/>
                        </a:rPr>
                        <a:t>More than a year after </a:t>
                      </a:r>
                      <a:r>
                        <a:rPr lang="en-US" sz="1200" b="1" i="0" u="none" strike="noStrike" kern="1200" dirty="0" smtClean="0">
                          <a:solidFill>
                            <a:schemeClr val="tx1"/>
                          </a:solidFill>
                          <a:latin typeface="+mn-lt"/>
                          <a:ea typeface="+mn-ea"/>
                          <a:cs typeface="+mn-cs"/>
                        </a:rPr>
                        <a:t>graduation</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(n=23)                    (n=52)</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kern="1200" dirty="0">
                          <a:solidFill>
                            <a:schemeClr val="tx1"/>
                          </a:solidFill>
                          <a:latin typeface="+mn-lt"/>
                          <a:ea typeface="+mn-ea"/>
                          <a:cs typeface="+mn-cs"/>
                        </a:rPr>
                        <a:t>Don't </a:t>
                      </a:r>
                      <a:r>
                        <a:rPr lang="en-US" sz="1200" b="1" i="0" u="none" strike="noStrike" kern="1200" dirty="0" smtClean="0">
                          <a:solidFill>
                            <a:schemeClr val="tx1"/>
                          </a:solidFill>
                          <a:latin typeface="+mn-lt"/>
                          <a:ea typeface="+mn-ea"/>
                          <a:cs typeface="+mn-cs"/>
                        </a:rPr>
                        <a:t>know/unsure</a:t>
                      </a:r>
                    </a:p>
                    <a:p>
                      <a:pPr marL="0" marR="0" indent="0" algn="l" defTabSz="914400"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tx2"/>
                          </a:solidFill>
                          <a:latin typeface="Arial Narrow" pitchFamily="34" charset="0"/>
                          <a:ea typeface="+mn-ea"/>
                          <a:cs typeface="+mn-cs"/>
                        </a:rPr>
                        <a:t>                   (n=51)                    (n=80)</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Isosceles Triangle 8"/>
          <p:cNvSpPr/>
          <p:nvPr/>
        </p:nvSpPr>
        <p:spPr>
          <a:xfrm rot="10800000" flipV="1">
            <a:off x="7415213" y="4538662"/>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Content Placeholder 33"/>
          <p:cNvSpPr txBox="1">
            <a:spLocks/>
          </p:cNvSpPr>
          <p:nvPr/>
        </p:nvSpPr>
        <p:spPr>
          <a:xfrm>
            <a:off x="352424" y="742422"/>
            <a:ext cx="8464197"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At six in ten, the majority of those who plan to apply for licensure intend to do within six months of graduation, while nearly two in ten plan to apply within a year of graduating or don’t know. One in ten plan to apply more than a year after graduating.</a:t>
            </a:r>
            <a:endParaRPr lang="en-US" sz="1400" b="0" dirty="0">
              <a:solidFill>
                <a:schemeClr val="tx1"/>
              </a:solidFill>
              <a:latin typeface="+mj-lt"/>
            </a:endParaRPr>
          </a:p>
        </p:txBody>
      </p:sp>
      <p:sp>
        <p:nvSpPr>
          <p:cNvPr id="11" name="Text Box 28"/>
          <p:cNvSpPr txBox="1">
            <a:spLocks noChangeArrowheads="1"/>
          </p:cNvSpPr>
          <p:nvPr/>
        </p:nvSpPr>
        <p:spPr bwMode="auto">
          <a:xfrm>
            <a:off x="1922561" y="1904017"/>
            <a:ext cx="1244008" cy="769441"/>
          </a:xfrm>
          <a:prstGeom prst="rect">
            <a:avLst/>
          </a:prstGeom>
          <a:noFill/>
          <a:ln w="12700" algn="ctr">
            <a:solidFill>
              <a:schemeClr val="tx1">
                <a:lumMod val="50000"/>
              </a:schemeClr>
            </a:solidFill>
            <a:miter lim="800000"/>
            <a:headEnd/>
            <a:tailEnd/>
          </a:ln>
        </p:spPr>
        <p:txBody>
          <a:bodyPr wrap="square">
            <a:spAutoFit/>
          </a:bodyPr>
          <a:lstStyle/>
          <a:p>
            <a:r>
              <a:rPr lang="en-CA" sz="1500" dirty="0" smtClean="0"/>
              <a:t>2014: 76%</a:t>
            </a:r>
            <a:r>
              <a:rPr lang="en-CA" dirty="0" smtClean="0"/>
              <a:t>     </a:t>
            </a:r>
            <a:r>
              <a:rPr lang="en-CA" sz="700" dirty="0"/>
              <a:t>(</a:t>
            </a:r>
            <a:r>
              <a:rPr lang="en-CA" sz="700" dirty="0" smtClean="0"/>
              <a:t>n=234)</a:t>
            </a:r>
          </a:p>
          <a:p>
            <a:r>
              <a:rPr lang="en-CA" sz="1000" dirty="0" smtClean="0"/>
              <a:t>2013: </a:t>
            </a:r>
            <a:r>
              <a:rPr lang="en-CA" sz="1000" dirty="0"/>
              <a:t>81%</a:t>
            </a:r>
            <a:br>
              <a:rPr lang="en-CA" sz="1000" dirty="0"/>
            </a:br>
            <a:r>
              <a:rPr lang="en-CA" sz="700" dirty="0" smtClean="0"/>
              <a:t>(n=561)</a:t>
            </a:r>
            <a:endParaRPr lang="en-CA"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Reasons for Waiting to Apply</a:t>
            </a:r>
          </a:p>
        </p:txBody>
      </p:sp>
      <p:graphicFrame>
        <p:nvGraphicFramePr>
          <p:cNvPr id="22" name="Object 5"/>
          <p:cNvGraphicFramePr>
            <a:graphicFrameLocks noGrp="1" noChangeAspect="1"/>
          </p:cNvGraphicFramePr>
          <p:nvPr>
            <p:ph idx="1"/>
            <p:extLst>
              <p:ext uri="{D42A27DB-BD31-4B8C-83A1-F6EECF244321}">
                <p14:modId xmlns:p14="http://schemas.microsoft.com/office/powerpoint/2010/main" val="2388902672"/>
              </p:ext>
            </p:extLst>
          </p:nvPr>
        </p:nvGraphicFramePr>
        <p:xfrm>
          <a:off x="793749" y="1564309"/>
          <a:ext cx="7639050" cy="4955138"/>
        </p:xfrm>
        <a:graphic>
          <a:graphicData uri="http://schemas.openxmlformats.org/drawingml/2006/chart">
            <c:chart xmlns:c="http://schemas.openxmlformats.org/drawingml/2006/chart" xmlns:r="http://schemas.openxmlformats.org/officeDocument/2006/relationships" r:id="rId2"/>
          </a:graphicData>
        </a:graphic>
      </p:graphicFrame>
      <p:sp>
        <p:nvSpPr>
          <p:cNvPr id="14340"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C7B889DC-2272-4B5C-9078-6C3B2BF71FCB}" type="slidenum">
              <a:rPr lang="en-US"/>
              <a:pPr/>
              <a:t>26</a:t>
            </a:fld>
            <a:endParaRPr lang="en-US" dirty="0"/>
          </a:p>
        </p:txBody>
      </p:sp>
      <p:sp>
        <p:nvSpPr>
          <p:cNvPr id="14341" name="Text Box 3"/>
          <p:cNvSpPr txBox="1">
            <a:spLocks noChangeArrowheads="1"/>
          </p:cNvSpPr>
          <p:nvPr/>
        </p:nvSpPr>
        <p:spPr bwMode="auto">
          <a:xfrm>
            <a:off x="293685" y="6269895"/>
            <a:ext cx="8143875" cy="461665"/>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Q28. Why do you intend to wait more than a year to apply for the P.Eng.?  </a:t>
            </a:r>
            <a:r>
              <a:rPr lang="en-US" sz="800" dirty="0" smtClean="0">
                <a:solidFill>
                  <a:schemeClr val="tx1"/>
                </a:solidFill>
                <a:latin typeface="+mj-lt"/>
              </a:rPr>
              <a:t/>
            </a:r>
            <a:br>
              <a:rPr lang="en-US" sz="800" dirty="0" smtClean="0">
                <a:solidFill>
                  <a:schemeClr val="tx1"/>
                </a:solidFill>
                <a:latin typeface="+mj-lt"/>
              </a:rPr>
            </a:br>
            <a:r>
              <a:rPr lang="en-US" sz="800" dirty="0">
                <a:solidFill>
                  <a:schemeClr val="tx1"/>
                </a:solidFill>
                <a:latin typeface="+mj-lt"/>
              </a:rPr>
              <a:t>Base: Respondent who </a:t>
            </a:r>
            <a:r>
              <a:rPr lang="en-US" sz="800" dirty="0" smtClean="0">
                <a:solidFill>
                  <a:schemeClr val="tx1"/>
                </a:solidFill>
                <a:latin typeface="+mj-lt"/>
              </a:rPr>
              <a:t>apply </a:t>
            </a:r>
            <a:r>
              <a:rPr lang="en-US" sz="800" dirty="0">
                <a:solidFill>
                  <a:schemeClr val="tx1"/>
                </a:solidFill>
                <a:latin typeface="+mj-lt"/>
              </a:rPr>
              <a:t>for licensure more than a year after graduation or </a:t>
            </a:r>
            <a:br>
              <a:rPr lang="en-US" sz="800" dirty="0">
                <a:solidFill>
                  <a:schemeClr val="tx1"/>
                </a:solidFill>
                <a:latin typeface="+mj-lt"/>
              </a:rPr>
            </a:br>
            <a:r>
              <a:rPr lang="en-US" sz="800" dirty="0" smtClean="0">
                <a:solidFill>
                  <a:schemeClr val="tx1"/>
                </a:solidFill>
                <a:latin typeface="+mj-lt"/>
              </a:rPr>
              <a:t>don't </a:t>
            </a:r>
            <a:r>
              <a:rPr lang="en-US" sz="800" dirty="0">
                <a:solidFill>
                  <a:schemeClr val="tx1"/>
                </a:solidFill>
                <a:latin typeface="+mj-lt"/>
              </a:rPr>
              <a:t>know/unsure about when applying for licensure ‘ </a:t>
            </a:r>
            <a:r>
              <a:rPr lang="en-US" sz="800" dirty="0" smtClean="0">
                <a:solidFill>
                  <a:schemeClr val="tx1"/>
                </a:solidFill>
                <a:latin typeface="+mj-lt"/>
              </a:rPr>
              <a:t>2013 (n=132); 2014 (n=74)</a:t>
            </a:r>
            <a:endParaRPr lang="en-US" sz="800" dirty="0">
              <a:solidFill>
                <a:schemeClr val="tx1"/>
              </a:solidFill>
              <a:latin typeface="+mj-lt"/>
            </a:endParaRPr>
          </a:p>
        </p:txBody>
      </p:sp>
      <p:sp>
        <p:nvSpPr>
          <p:cNvPr id="14346" name="Text Box 10"/>
          <p:cNvSpPr txBox="1">
            <a:spLocks noChangeArrowheads="1"/>
          </p:cNvSpPr>
          <p:nvPr/>
        </p:nvSpPr>
        <p:spPr bwMode="auto">
          <a:xfrm>
            <a:off x="6071521" y="6203976"/>
            <a:ext cx="2925762" cy="228600"/>
          </a:xfrm>
          <a:prstGeom prst="rect">
            <a:avLst/>
          </a:prstGeom>
          <a:noFill/>
          <a:ln w="25400" algn="ctr">
            <a:noFill/>
            <a:miter lim="800000"/>
            <a:headEnd/>
            <a:tailEnd/>
          </a:ln>
        </p:spPr>
        <p:txBody>
          <a:bodyPr>
            <a:spAutoFit/>
          </a:bodyPr>
          <a:lstStyle/>
          <a:p>
            <a:pPr algn="r"/>
            <a:r>
              <a:rPr lang="en-CA" sz="900" b="0" i="1" dirty="0"/>
              <a:t>Mentions </a:t>
            </a:r>
            <a:r>
              <a:rPr lang="en-CA" sz="900" b="0" i="1" dirty="0" smtClean="0"/>
              <a:t>&lt;2% </a:t>
            </a:r>
            <a:r>
              <a:rPr lang="en-CA" sz="900" b="0" i="1" dirty="0"/>
              <a:t>are not shown</a:t>
            </a:r>
          </a:p>
        </p:txBody>
      </p:sp>
      <p:sp>
        <p:nvSpPr>
          <p:cNvPr id="14347" name="Text Box 11"/>
          <p:cNvSpPr txBox="1">
            <a:spLocks noChangeArrowheads="1"/>
          </p:cNvSpPr>
          <p:nvPr/>
        </p:nvSpPr>
        <p:spPr bwMode="auto">
          <a:xfrm>
            <a:off x="293687" y="1259508"/>
            <a:ext cx="8639175" cy="304800"/>
          </a:xfrm>
          <a:prstGeom prst="rect">
            <a:avLst/>
          </a:prstGeom>
          <a:noFill/>
          <a:ln w="25400" algn="ctr">
            <a:noFill/>
            <a:miter lim="800000"/>
            <a:headEnd/>
            <a:tailEnd/>
          </a:ln>
        </p:spPr>
        <p:txBody>
          <a:bodyPr>
            <a:spAutoFit/>
          </a:bodyPr>
          <a:lstStyle/>
          <a:p>
            <a:r>
              <a:rPr lang="en-CA" sz="1400" dirty="0">
                <a:solidFill>
                  <a:srgbClr val="003399"/>
                </a:solidFill>
                <a:latin typeface="+mj-lt"/>
              </a:rPr>
              <a:t>Why Do You Plan to Wait </a:t>
            </a:r>
            <a:r>
              <a:rPr lang="en-CA" sz="1400" dirty="0" smtClean="0">
                <a:solidFill>
                  <a:srgbClr val="003399"/>
                </a:solidFill>
                <a:latin typeface="+mj-lt"/>
              </a:rPr>
              <a:t>More </a:t>
            </a:r>
            <a:r>
              <a:rPr lang="en-CA" sz="1400" dirty="0">
                <a:solidFill>
                  <a:srgbClr val="003399"/>
                </a:solidFill>
                <a:latin typeface="+mj-lt"/>
              </a:rPr>
              <a:t>Than a Year to Apply?</a:t>
            </a:r>
          </a:p>
        </p:txBody>
      </p:sp>
      <p:graphicFrame>
        <p:nvGraphicFramePr>
          <p:cNvPr id="12" name="Table 11"/>
          <p:cNvGraphicFramePr>
            <a:graphicFrameLocks noGrp="1"/>
          </p:cNvGraphicFramePr>
          <p:nvPr>
            <p:extLst>
              <p:ext uri="{D42A27DB-BD31-4B8C-83A1-F6EECF244321}">
                <p14:modId xmlns:p14="http://schemas.microsoft.com/office/powerpoint/2010/main" val="960591326"/>
              </p:ext>
            </p:extLst>
          </p:nvPr>
        </p:nvGraphicFramePr>
        <p:xfrm>
          <a:off x="1746602" y="1495425"/>
          <a:ext cx="2476148" cy="5005300"/>
        </p:xfrm>
        <a:graphic>
          <a:graphicData uri="http://schemas.openxmlformats.org/drawingml/2006/table">
            <a:tbl>
              <a:tblPr/>
              <a:tblGrid>
                <a:gridCol w="2476148"/>
              </a:tblGrid>
              <a:tr h="337739">
                <a:tc>
                  <a:txBody>
                    <a:bodyPr/>
                    <a:lstStyle/>
                    <a:p>
                      <a:pPr algn="r" fontAlgn="b"/>
                      <a:r>
                        <a:rPr lang="en-US" sz="1000" b="1" i="0" u="none" strike="noStrike" kern="1200" baseline="0" dirty="0" smtClean="0">
                          <a:solidFill>
                            <a:schemeClr val="tx1"/>
                          </a:solidFill>
                          <a:latin typeface="+mn-lt"/>
                          <a:ea typeface="+mn-ea"/>
                          <a:cs typeface="+mn-cs"/>
                        </a:rPr>
                        <a:t>I want to achieve </a:t>
                      </a:r>
                      <a:r>
                        <a:rPr lang="en-US" sz="1000" b="1" i="0" u="none" strike="noStrike" kern="1200" baseline="0" dirty="0">
                          <a:solidFill>
                            <a:schemeClr val="tx1"/>
                          </a:solidFill>
                          <a:latin typeface="+mn-lt"/>
                          <a:ea typeface="+mn-ea"/>
                          <a:cs typeface="+mn-cs"/>
                        </a:rPr>
                        <a:t>required experience</a:t>
                      </a:r>
                    </a:p>
                  </a:txBody>
                  <a:tcPr marL="9525" marR="9525" marT="9525" marB="0" anchor="b">
                    <a:lnL>
                      <a:noFill/>
                    </a:lnL>
                    <a:lnR>
                      <a:noFill/>
                    </a:lnR>
                    <a:lnT>
                      <a:noFill/>
                    </a:lnT>
                    <a:lnB>
                      <a:noFill/>
                    </a:lnB>
                    <a:lnTlToBr w="12700" cmpd="sng">
                      <a:noFill/>
                      <a:prstDash val="solid"/>
                    </a:lnTlToBr>
                    <a:lnBlToTr w="12700" cmpd="sng">
                      <a:noFill/>
                      <a:prstDash val="solid"/>
                    </a:lnBlToTr>
                  </a:tcPr>
                </a:tc>
              </a:tr>
              <a:tr h="456793">
                <a:tc>
                  <a:txBody>
                    <a:bodyPr/>
                    <a:lstStyle/>
                    <a:p>
                      <a:pPr algn="r" fontAlgn="b"/>
                      <a:r>
                        <a:rPr lang="en-US" sz="700" b="0" i="0" u="none" strike="noStrike" dirty="0" smtClean="0">
                          <a:solidFill>
                            <a:schemeClr val="tx2"/>
                          </a:solidFill>
                          <a:latin typeface="Arial Narrow" pitchFamily="34" charset="0"/>
                        </a:rPr>
                        <a:t>(n=51)</a:t>
                      </a:r>
                    </a:p>
                    <a:p>
                      <a:pPr algn="r" fontAlgn="b"/>
                      <a:r>
                        <a:rPr lang="en-US" sz="700" b="0" i="0" u="none" strike="noStrike" dirty="0" smtClean="0">
                          <a:solidFill>
                            <a:schemeClr val="tx2"/>
                          </a:solidFill>
                          <a:latin typeface="Arial Narrow" pitchFamily="34" charset="0"/>
                        </a:rPr>
                        <a:t>(n=95)</a:t>
                      </a:r>
                      <a:endParaRPr lang="en-US" sz="7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7739">
                <a:tc>
                  <a:txBody>
                    <a:bodyPr/>
                    <a:lstStyle/>
                    <a:p>
                      <a:pPr algn="r" fontAlgn="b"/>
                      <a:r>
                        <a:rPr lang="en-US" sz="1000" b="1" i="0" u="none" strike="noStrike" kern="1200" baseline="0" dirty="0" smtClean="0">
                          <a:solidFill>
                            <a:schemeClr val="tx1"/>
                          </a:solidFill>
                          <a:latin typeface="+mn-lt"/>
                          <a:ea typeface="+mn-ea"/>
                          <a:cs typeface="+mn-cs"/>
                        </a:rPr>
                        <a:t>Intend to get a graduate degree</a:t>
                      </a:r>
                      <a:endParaRPr lang="en-US" sz="1000" b="1" i="0" u="none" strike="noStrike" kern="1200" baseline="0" dirty="0">
                        <a:solidFill>
                          <a:schemeClr val="tx1"/>
                        </a:solidFill>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56793">
                <a:tc>
                  <a:txBody>
                    <a:bodyPr/>
                    <a:lstStyle/>
                    <a:p>
                      <a:pPr algn="r" fontAlgn="b"/>
                      <a:r>
                        <a:rPr lang="en-US" sz="700" b="0" i="0" u="none" strike="noStrike" dirty="0">
                          <a:latin typeface="Arial Narrow" pitchFamily="34" charset="0"/>
                        </a:rPr>
                        <a:t> </a:t>
                      </a:r>
                      <a:r>
                        <a:rPr lang="en-US" sz="700" b="0" i="0" u="none" strike="noStrike" dirty="0" smtClean="0">
                          <a:solidFill>
                            <a:schemeClr val="tx2"/>
                          </a:solidFill>
                          <a:latin typeface="Arial Narrow" pitchFamily="34" charset="0"/>
                        </a:rPr>
                        <a:t>(n=9)</a:t>
                      </a:r>
                    </a:p>
                    <a:p>
                      <a:pPr algn="r" fontAlgn="b"/>
                      <a:r>
                        <a:rPr lang="en-US" sz="700" b="0" i="0" u="none" strike="noStrike" dirty="0" smtClean="0">
                          <a:solidFill>
                            <a:schemeClr val="tx2"/>
                          </a:solidFill>
                          <a:latin typeface="Arial Narrow" pitchFamily="34" charset="0"/>
                        </a:rPr>
                        <a:t>(n=9)</a:t>
                      </a:r>
                      <a:endParaRPr lang="en-US" sz="7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7739">
                <a:tc>
                  <a:txBody>
                    <a:bodyPr/>
                    <a:lstStyle/>
                    <a:p>
                      <a:pPr marL="0" algn="r" defTabSz="914400" rtl="0" eaLnBrk="1" fontAlgn="b" latinLnBrk="0" hangingPunct="1"/>
                      <a:r>
                        <a:rPr lang="en-US" sz="1000" b="1" i="0" u="none" strike="noStrike" kern="1200" baseline="0" dirty="0" smtClean="0">
                          <a:solidFill>
                            <a:schemeClr val="tx1"/>
                          </a:solidFill>
                          <a:latin typeface="+mn-lt"/>
                          <a:ea typeface="+mn-ea"/>
                          <a:cs typeface="+mn-cs"/>
                        </a:rPr>
                        <a:t>Not sure if needed in chosen field of work</a:t>
                      </a:r>
                      <a:endParaRPr lang="en-US" sz="1000" b="1" i="0" u="none" strike="noStrike" kern="1200" baseline="0" dirty="0">
                        <a:solidFill>
                          <a:schemeClr val="tx1"/>
                        </a:solidFill>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56793">
                <a:tc>
                  <a:txBody>
                    <a:bodyPr/>
                    <a:lstStyle/>
                    <a:p>
                      <a:pPr algn="r" fontAlgn="b"/>
                      <a:r>
                        <a:rPr lang="en-US" sz="700" b="0" i="0" u="none" strike="noStrike" dirty="0">
                          <a:solidFill>
                            <a:schemeClr val="tx2"/>
                          </a:solidFill>
                          <a:latin typeface="Arial Narrow" pitchFamily="34" charset="0"/>
                        </a:rPr>
                        <a:t> </a:t>
                      </a:r>
                      <a:r>
                        <a:rPr lang="en-US" sz="700" b="0" i="0" u="none" strike="noStrike" dirty="0" smtClean="0">
                          <a:solidFill>
                            <a:schemeClr val="tx2"/>
                          </a:solidFill>
                          <a:latin typeface="Arial Narrow" pitchFamily="34" charset="0"/>
                        </a:rPr>
                        <a:t>(n=4)</a:t>
                      </a:r>
                    </a:p>
                    <a:p>
                      <a:pPr algn="r" fontAlgn="b"/>
                      <a:r>
                        <a:rPr lang="en-US" sz="700" b="0" i="0" u="none" strike="noStrike" dirty="0" smtClean="0">
                          <a:solidFill>
                            <a:schemeClr val="tx2"/>
                          </a:solidFill>
                          <a:latin typeface="Arial Narrow" pitchFamily="34" charset="0"/>
                        </a:rPr>
                        <a:t>(n=9)</a:t>
                      </a:r>
                      <a:endParaRPr lang="en-US" sz="7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7739">
                <a:tc>
                  <a:txBody>
                    <a:bodyPr/>
                    <a:lstStyle/>
                    <a:p>
                      <a:pPr marL="0" algn="r" defTabSz="914400" rtl="0" eaLnBrk="1" fontAlgn="b" latinLnBrk="0" hangingPunct="1"/>
                      <a:r>
                        <a:rPr lang="en-US" sz="1000" b="1" i="0" u="none" strike="noStrike" kern="1200" baseline="0" dirty="0" smtClean="0">
                          <a:solidFill>
                            <a:schemeClr val="tx1"/>
                          </a:solidFill>
                          <a:latin typeface="+mn-lt"/>
                          <a:ea typeface="+mn-ea"/>
                          <a:cs typeface="+mn-cs"/>
                        </a:rPr>
                        <a:t>Uncertain about my career path</a:t>
                      </a:r>
                      <a:endParaRPr lang="en-US" sz="1000" b="1" i="0" u="none" strike="noStrike" kern="1200" baseline="0" dirty="0">
                        <a:solidFill>
                          <a:schemeClr val="tx1"/>
                        </a:solidFill>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456793">
                <a:tc>
                  <a:txBody>
                    <a:bodyPr/>
                    <a:lstStyle/>
                    <a:p>
                      <a:pPr algn="r" fontAlgn="b"/>
                      <a:r>
                        <a:rPr lang="en-US" sz="700" b="0" i="0" u="none" strike="noStrike" dirty="0" smtClean="0">
                          <a:solidFill>
                            <a:schemeClr val="tx2"/>
                          </a:solidFill>
                          <a:latin typeface="Arial Narrow" pitchFamily="34" charset="0"/>
                        </a:rPr>
                        <a:t>(n=3)</a:t>
                      </a:r>
                    </a:p>
                    <a:p>
                      <a:pPr algn="r" fontAlgn="b"/>
                      <a:endParaRPr lang="en-US" sz="7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6793">
                <a:tc>
                  <a:txBody>
                    <a:bodyPr/>
                    <a:lstStyle/>
                    <a:p>
                      <a:pPr algn="r" fontAlgn="b"/>
                      <a:r>
                        <a:rPr lang="en-US" sz="1000" b="1" i="0" u="none" strike="noStrike" kern="1200" baseline="0" dirty="0" smtClean="0">
                          <a:solidFill>
                            <a:schemeClr val="tx1"/>
                          </a:solidFill>
                          <a:latin typeface="+mn-lt"/>
                          <a:ea typeface="+mn-ea"/>
                          <a:cs typeface="+mn-cs"/>
                        </a:rPr>
                        <a:t>Want to pursue other studies/further education</a:t>
                      </a:r>
                      <a:endParaRPr lang="en-US" sz="1000" b="1" i="0" u="none" strike="noStrike" kern="1200" baseline="0" dirty="0">
                        <a:solidFill>
                          <a:schemeClr val="tx1"/>
                        </a:solidFill>
                        <a:latin typeface="+mn-lt"/>
                        <a:ea typeface="+mn-ea"/>
                        <a:cs typeface="+mn-cs"/>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6793">
                <a:tc>
                  <a:txBody>
                    <a:bodyPr/>
                    <a:lstStyle/>
                    <a:p>
                      <a:pPr algn="r" fontAlgn="b"/>
                      <a:r>
                        <a:rPr lang="en-US" sz="700" b="0" i="0" u="none" strike="noStrike" dirty="0">
                          <a:latin typeface="Arial Narrow" pitchFamily="34" charset="0"/>
                        </a:rPr>
                        <a:t> </a:t>
                      </a:r>
                      <a:r>
                        <a:rPr lang="en-US" sz="700" b="0" i="0" u="none" strike="noStrike" dirty="0" smtClean="0">
                          <a:solidFill>
                            <a:schemeClr val="tx2"/>
                          </a:solidFill>
                          <a:latin typeface="Arial Narrow" pitchFamily="34" charset="0"/>
                        </a:rPr>
                        <a:t>(n=3)</a:t>
                      </a:r>
                    </a:p>
                    <a:p>
                      <a:pPr algn="r" fontAlgn="b"/>
                      <a:r>
                        <a:rPr lang="en-US" sz="700" b="0" i="0" u="none" strike="noStrike" dirty="0" smtClean="0">
                          <a:solidFill>
                            <a:schemeClr val="tx2"/>
                          </a:solidFill>
                          <a:latin typeface="Arial Narrow" pitchFamily="34" charset="0"/>
                        </a:rPr>
                        <a:t>(n=5)</a:t>
                      </a:r>
                      <a:endParaRPr lang="en-US" sz="7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6793">
                <a:tc>
                  <a:txBody>
                    <a:bodyPr/>
                    <a:lstStyle/>
                    <a:p>
                      <a:pPr algn="r" fontAlgn="b"/>
                      <a:r>
                        <a:rPr lang="en-US" sz="1000" b="1" i="0" u="none" strike="noStrike" kern="1200" baseline="0" dirty="0" smtClean="0">
                          <a:solidFill>
                            <a:schemeClr val="tx1"/>
                          </a:solidFill>
                          <a:latin typeface="+mn-lt"/>
                          <a:ea typeface="+mn-ea"/>
                          <a:cs typeface="+mn-cs"/>
                        </a:rPr>
                        <a:t>Other mentions</a:t>
                      </a:r>
                      <a:endParaRPr lang="en-US" sz="1000" b="1" i="0" u="none" strike="noStrike" kern="1200" baseline="0" dirty="0">
                        <a:solidFill>
                          <a:schemeClr val="tx1"/>
                        </a:solidFill>
                        <a:latin typeface="+mn-lt"/>
                        <a:ea typeface="+mn-ea"/>
                        <a:cs typeface="+mn-cs"/>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6793">
                <a:tc>
                  <a:txBody>
                    <a:bodyPr/>
                    <a:lstStyle/>
                    <a:p>
                      <a:pPr algn="r" fontAlgn="b"/>
                      <a:r>
                        <a:rPr lang="en-US" sz="700" b="0" i="0" u="none" strike="noStrike" dirty="0">
                          <a:latin typeface="Arial Narrow" pitchFamily="34" charset="0"/>
                        </a:rPr>
                        <a:t> </a:t>
                      </a:r>
                      <a:r>
                        <a:rPr lang="en-US" sz="700" b="0" i="0" u="none" strike="noStrike" dirty="0" smtClean="0">
                          <a:solidFill>
                            <a:schemeClr val="tx2"/>
                          </a:solidFill>
                          <a:latin typeface="Arial Narrow" pitchFamily="34" charset="0"/>
                        </a:rPr>
                        <a:t>(n=3)</a:t>
                      </a:r>
                    </a:p>
                    <a:p>
                      <a:pPr algn="r" fontAlgn="b"/>
                      <a:r>
                        <a:rPr lang="en-US" sz="700" b="0" i="0" u="none" strike="noStrike" dirty="0" smtClean="0">
                          <a:solidFill>
                            <a:schemeClr val="tx2"/>
                          </a:solidFill>
                          <a:latin typeface="Arial Narrow" pitchFamily="34" charset="0"/>
                        </a:rPr>
                        <a:t>(n=1)</a:t>
                      </a:r>
                      <a:endParaRPr lang="en-US" sz="7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Content Placeholder 33"/>
          <p:cNvSpPr txBox="1">
            <a:spLocks/>
          </p:cNvSpPr>
          <p:nvPr/>
        </p:nvSpPr>
        <p:spPr>
          <a:xfrm>
            <a:off x="352425" y="745312"/>
            <a:ext cx="7740650" cy="430887"/>
          </a:xfrm>
          <a:prstGeom prst="rect">
            <a:avLst/>
          </a:prstGeom>
          <a:solidFill>
            <a:schemeClr val="bg1"/>
          </a:solidFill>
          <a:effectLst>
            <a:outerShdw blurRad="50800" dist="38100" dir="5400000" algn="t" rotWithShape="0">
              <a:prstClr val="black">
                <a:alpha val="40000"/>
              </a:prstClr>
            </a:outerShdw>
          </a:effectLst>
        </p:spPr>
        <p:txBody>
          <a:bodyPr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Of those who intend on waiting more than a year to apply or are unsure, seven in ten indicate the desire to achieve the required experience before applying.</a:t>
            </a:r>
            <a:endParaRPr lang="en-US" sz="14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4" name="Text Box 36"/>
          <p:cNvSpPr txBox="1">
            <a:spLocks noChangeArrowheads="1"/>
          </p:cNvSpPr>
          <p:nvPr/>
        </p:nvSpPr>
        <p:spPr bwMode="auto">
          <a:xfrm>
            <a:off x="336858" y="1713873"/>
            <a:ext cx="8639175" cy="304800"/>
          </a:xfrm>
          <a:prstGeom prst="rect">
            <a:avLst/>
          </a:prstGeom>
          <a:noFill/>
          <a:ln w="25400" algn="ctr">
            <a:noFill/>
            <a:miter lim="800000"/>
            <a:headEnd/>
            <a:tailEnd/>
          </a:ln>
        </p:spPr>
        <p:txBody>
          <a:bodyPr>
            <a:spAutoFit/>
          </a:bodyPr>
          <a:lstStyle/>
          <a:p>
            <a:r>
              <a:rPr lang="en-CA" sz="1400" dirty="0">
                <a:solidFill>
                  <a:srgbClr val="003399"/>
                </a:solidFill>
                <a:latin typeface="+mj-lt"/>
              </a:rPr>
              <a:t>Would you Apply Within 6 Month if Eligible to Have 1st Year EIT Fees Waived?</a:t>
            </a:r>
          </a:p>
        </p:txBody>
      </p:sp>
      <p:sp>
        <p:nvSpPr>
          <p:cNvPr id="15363" name="Rectangle 2"/>
          <p:cNvSpPr>
            <a:spLocks noGrp="1" noChangeArrowheads="1"/>
          </p:cNvSpPr>
          <p:nvPr>
            <p:ph type="title"/>
          </p:nvPr>
        </p:nvSpPr>
        <p:spPr bwMode="auto">
          <a:xfrm>
            <a:off x="838200" y="271432"/>
            <a:ext cx="8162925" cy="249299"/>
          </a:xfrm>
          <a:noFill/>
          <a:ln>
            <a:miter lim="800000"/>
            <a:headEnd/>
            <a:tailEnd/>
          </a:ln>
        </p:spPr>
        <p:txBody>
          <a:bodyPr vert="horz" numCol="1" compatLnSpc="1">
            <a:prstTxWarp prst="textNoShape">
              <a:avLst/>
            </a:prstTxWarp>
          </a:bodyPr>
          <a:lstStyle/>
          <a:p>
            <a:r>
              <a:rPr lang="en-CA" sz="1800" dirty="0" smtClean="0"/>
              <a:t>Impact of Waiving EIT Fees on Likelihood to Apply within Six Months</a:t>
            </a:r>
          </a:p>
        </p:txBody>
      </p:sp>
      <p:graphicFrame>
        <p:nvGraphicFramePr>
          <p:cNvPr id="54" name="Object 5"/>
          <p:cNvGraphicFramePr>
            <a:graphicFrameLocks noGrp="1" noChangeAspect="1"/>
          </p:cNvGraphicFramePr>
          <p:nvPr>
            <p:ph idx="1"/>
            <p:extLst>
              <p:ext uri="{D42A27DB-BD31-4B8C-83A1-F6EECF244321}">
                <p14:modId xmlns:p14="http://schemas.microsoft.com/office/powerpoint/2010/main" val="1487370020"/>
              </p:ext>
            </p:extLst>
          </p:nvPr>
        </p:nvGraphicFramePr>
        <p:xfrm>
          <a:off x="492432" y="1713873"/>
          <a:ext cx="8227819" cy="4344027"/>
        </p:xfrm>
        <a:graphic>
          <a:graphicData uri="http://schemas.openxmlformats.org/drawingml/2006/chart">
            <c:chart xmlns:c="http://schemas.openxmlformats.org/drawingml/2006/chart" xmlns:r="http://schemas.openxmlformats.org/officeDocument/2006/relationships" r:id="rId2"/>
          </a:graphicData>
        </a:graphic>
      </p:graphicFrame>
      <p:sp>
        <p:nvSpPr>
          <p:cNvPr id="15364"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F5C27C11-3344-4808-ACE8-F4BA943662B8}" type="slidenum">
              <a:rPr lang="en-US"/>
              <a:pPr/>
              <a:t>27</a:t>
            </a:fld>
            <a:endParaRPr lang="en-US" dirty="0"/>
          </a:p>
        </p:txBody>
      </p:sp>
      <p:sp>
        <p:nvSpPr>
          <p:cNvPr id="15365" name="Rectangle 4"/>
          <p:cNvSpPr>
            <a:spLocks noChangeArrowheads="1"/>
          </p:cNvSpPr>
          <p:nvPr/>
        </p:nvSpPr>
        <p:spPr bwMode="auto">
          <a:xfrm>
            <a:off x="313861" y="6173671"/>
            <a:ext cx="8097915" cy="338554"/>
          </a:xfrm>
          <a:prstGeom prst="rect">
            <a:avLst/>
          </a:prstGeom>
          <a:noFill/>
          <a:ln w="25400" algn="ctr">
            <a:noFill/>
            <a:miter lim="800000"/>
            <a:headEnd/>
            <a:tailEnd/>
          </a:ln>
        </p:spPr>
        <p:txBody>
          <a:bodyPr wrap="square">
            <a:spAutoFit/>
          </a:bodyPr>
          <a:lstStyle/>
          <a:p>
            <a:pPr algn="l">
              <a:defRPr/>
            </a:pPr>
            <a:r>
              <a:rPr lang="en-US" sz="800" dirty="0">
                <a:solidFill>
                  <a:schemeClr val="tx1"/>
                </a:solidFill>
                <a:latin typeface="+mj-lt"/>
              </a:rPr>
              <a:t>Q29. If you knew that by applying for licensure </a:t>
            </a:r>
            <a:r>
              <a:rPr lang="en-US" sz="800" dirty="0" smtClean="0">
                <a:solidFill>
                  <a:schemeClr val="tx1"/>
                </a:solidFill>
                <a:latin typeface="+mj-lt"/>
              </a:rPr>
              <a:t>within </a:t>
            </a:r>
            <a:r>
              <a:rPr lang="en-US" sz="800" dirty="0">
                <a:solidFill>
                  <a:schemeClr val="tx1"/>
                </a:solidFill>
                <a:latin typeface="+mj-lt"/>
              </a:rPr>
              <a:t>6 months of graduation you </a:t>
            </a:r>
            <a:r>
              <a:rPr lang="en-US" sz="800" dirty="0" smtClean="0">
                <a:solidFill>
                  <a:schemeClr val="tx1"/>
                </a:solidFill>
                <a:latin typeface="+mj-lt"/>
              </a:rPr>
              <a:t>are </a:t>
            </a:r>
            <a:r>
              <a:rPr lang="en-US" sz="800" dirty="0">
                <a:solidFill>
                  <a:schemeClr val="tx1"/>
                </a:solidFill>
                <a:latin typeface="+mj-lt"/>
              </a:rPr>
              <a:t>eligible to have the application and first year EIT program fees waived, how likely would you be to apply for licensure within that time frame? Base</a:t>
            </a:r>
            <a:r>
              <a:rPr lang="en-US" sz="800" dirty="0" smtClean="0">
                <a:solidFill>
                  <a:schemeClr val="tx1"/>
                </a:solidFill>
                <a:latin typeface="+mj-lt"/>
              </a:rPr>
              <a:t>:  </a:t>
            </a:r>
            <a:r>
              <a:rPr lang="en-US" sz="800" dirty="0">
                <a:solidFill>
                  <a:schemeClr val="tx1"/>
                </a:solidFill>
                <a:latin typeface="+mj-lt"/>
              </a:rPr>
              <a:t>Respondents who do not know or intend to apply for licensure </a:t>
            </a:r>
            <a:r>
              <a:rPr lang="en-US" sz="800" dirty="0" smtClean="0">
                <a:solidFill>
                  <a:schemeClr val="tx1"/>
                </a:solidFill>
                <a:latin typeface="+mj-lt"/>
              </a:rPr>
              <a:t>&gt;6mths </a:t>
            </a:r>
            <a:r>
              <a:rPr lang="en-US" sz="800" dirty="0">
                <a:solidFill>
                  <a:schemeClr val="tx1"/>
                </a:solidFill>
                <a:latin typeface="+mj-lt"/>
              </a:rPr>
              <a:t>after graduation,  </a:t>
            </a:r>
            <a:r>
              <a:rPr lang="en-US" sz="800" dirty="0" smtClean="0">
                <a:solidFill>
                  <a:schemeClr val="tx1"/>
                </a:solidFill>
                <a:latin typeface="+mj-lt"/>
              </a:rPr>
              <a:t>2013 (n=254); 2014 (n=125)</a:t>
            </a:r>
            <a:endParaRPr lang="en-CA" sz="800" dirty="0">
              <a:solidFill>
                <a:schemeClr val="tx1"/>
              </a:solidFill>
              <a:latin typeface="+mj-lt"/>
            </a:endParaRPr>
          </a:p>
        </p:txBody>
      </p:sp>
      <p:sp>
        <p:nvSpPr>
          <p:cNvPr id="15367" name="Text Box 9"/>
          <p:cNvSpPr txBox="1">
            <a:spLocks noChangeArrowheads="1"/>
          </p:cNvSpPr>
          <p:nvPr/>
        </p:nvSpPr>
        <p:spPr bwMode="auto">
          <a:xfrm>
            <a:off x="1531319" y="2018673"/>
            <a:ext cx="931862" cy="415498"/>
          </a:xfrm>
          <a:prstGeom prst="rect">
            <a:avLst/>
          </a:prstGeom>
          <a:noFill/>
          <a:ln w="25400" algn="ctr">
            <a:noFill/>
            <a:miter lim="800000"/>
            <a:headEnd/>
            <a:tailEnd/>
          </a:ln>
        </p:spPr>
        <p:txBody>
          <a:bodyPr>
            <a:spAutoFit/>
          </a:bodyPr>
          <a:lstStyle/>
          <a:p>
            <a:r>
              <a:rPr lang="en-CA" sz="1400" dirty="0"/>
              <a:t>Likely</a:t>
            </a:r>
            <a:br>
              <a:rPr lang="en-CA" sz="1400" dirty="0"/>
            </a:br>
            <a:r>
              <a:rPr lang="en-CA" sz="700" dirty="0"/>
              <a:t>(Top 2 Box)</a:t>
            </a:r>
          </a:p>
        </p:txBody>
      </p:sp>
      <p:sp>
        <p:nvSpPr>
          <p:cNvPr id="15371" name="Text Box 18"/>
          <p:cNvSpPr txBox="1">
            <a:spLocks noChangeArrowheads="1"/>
          </p:cNvSpPr>
          <p:nvPr/>
        </p:nvSpPr>
        <p:spPr bwMode="auto">
          <a:xfrm>
            <a:off x="4894025" y="2948412"/>
            <a:ext cx="931862" cy="415498"/>
          </a:xfrm>
          <a:prstGeom prst="rect">
            <a:avLst/>
          </a:prstGeom>
          <a:noFill/>
          <a:ln w="25400" algn="ctr">
            <a:noFill/>
            <a:miter lim="800000"/>
            <a:headEnd/>
            <a:tailEnd/>
          </a:ln>
        </p:spPr>
        <p:txBody>
          <a:bodyPr>
            <a:spAutoFit/>
          </a:bodyPr>
          <a:lstStyle/>
          <a:p>
            <a:r>
              <a:rPr lang="en-CA" sz="1400" dirty="0"/>
              <a:t>Unlikely</a:t>
            </a:r>
            <a:br>
              <a:rPr lang="en-CA" sz="1400" dirty="0"/>
            </a:br>
            <a:r>
              <a:rPr lang="en-CA" sz="700" dirty="0"/>
              <a:t>(Low 2 Box)</a:t>
            </a:r>
          </a:p>
        </p:txBody>
      </p:sp>
      <p:sp>
        <p:nvSpPr>
          <p:cNvPr id="59" name="AutoShape 10"/>
          <p:cNvSpPr>
            <a:spLocks/>
          </p:cNvSpPr>
          <p:nvPr/>
        </p:nvSpPr>
        <p:spPr bwMode="auto">
          <a:xfrm rot="5400000">
            <a:off x="5269085" y="2963098"/>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81" name="Text Box 44"/>
          <p:cNvSpPr txBox="1">
            <a:spLocks noChangeArrowheads="1"/>
          </p:cNvSpPr>
          <p:nvPr/>
        </p:nvSpPr>
        <p:spPr bwMode="auto">
          <a:xfrm>
            <a:off x="1336385" y="2431348"/>
            <a:ext cx="1360968" cy="754053"/>
          </a:xfrm>
          <a:prstGeom prst="rect">
            <a:avLst/>
          </a:prstGeom>
          <a:noFill/>
          <a:ln w="6350" algn="ctr">
            <a:solidFill>
              <a:schemeClr val="tx1">
                <a:lumMod val="50000"/>
              </a:schemeClr>
            </a:solidFill>
            <a:miter lim="800000"/>
            <a:headEnd/>
            <a:tailEnd/>
          </a:ln>
        </p:spPr>
        <p:txBody>
          <a:bodyPr wrap="square">
            <a:spAutoFit/>
          </a:bodyPr>
          <a:lstStyle/>
          <a:p>
            <a:r>
              <a:rPr lang="en-CA" sz="1300" dirty="0" smtClean="0"/>
              <a:t>2014: 85%</a:t>
            </a:r>
            <a:br>
              <a:rPr lang="en-CA" sz="1300" dirty="0" smtClean="0"/>
            </a:br>
            <a:r>
              <a:rPr lang="en-CA" dirty="0" smtClean="0"/>
              <a:t>(n=106)</a:t>
            </a:r>
          </a:p>
          <a:p>
            <a:r>
              <a:rPr lang="en-CA" sz="1000" dirty="0" smtClean="0"/>
              <a:t>2013: 87%</a:t>
            </a:r>
            <a:r>
              <a:rPr lang="en-CA" dirty="0" smtClean="0"/>
              <a:t/>
            </a:r>
            <a:br>
              <a:rPr lang="en-CA" dirty="0" smtClean="0"/>
            </a:br>
            <a:r>
              <a:rPr lang="en-CA" dirty="0" smtClean="0"/>
              <a:t>(n=222)</a:t>
            </a:r>
            <a:endParaRPr lang="en-CA" dirty="0"/>
          </a:p>
          <a:p>
            <a:endParaRPr lang="en-CA" sz="100" dirty="0"/>
          </a:p>
          <a:p>
            <a:r>
              <a:rPr lang="en-CA" sz="100" dirty="0" smtClean="0"/>
              <a:t>x</a:t>
            </a:r>
            <a:endParaRPr lang="en-CA" sz="100" dirty="0"/>
          </a:p>
        </p:txBody>
      </p:sp>
      <p:sp>
        <p:nvSpPr>
          <p:cNvPr id="84" name="AutoShape 10"/>
          <p:cNvSpPr>
            <a:spLocks/>
          </p:cNvSpPr>
          <p:nvPr/>
        </p:nvSpPr>
        <p:spPr bwMode="auto">
          <a:xfrm rot="5400000">
            <a:off x="1925429" y="1900870"/>
            <a:ext cx="182880" cy="31089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85" name="Text Box 44"/>
          <p:cNvSpPr txBox="1">
            <a:spLocks noChangeArrowheads="1"/>
          </p:cNvSpPr>
          <p:nvPr/>
        </p:nvSpPr>
        <p:spPr bwMode="auto">
          <a:xfrm>
            <a:off x="4874540" y="3363910"/>
            <a:ext cx="971969" cy="754053"/>
          </a:xfrm>
          <a:prstGeom prst="rect">
            <a:avLst/>
          </a:prstGeom>
          <a:noFill/>
          <a:ln w="6350" algn="ctr">
            <a:solidFill>
              <a:schemeClr val="tx1">
                <a:lumMod val="50000"/>
              </a:schemeClr>
            </a:solidFill>
            <a:miter lim="800000"/>
            <a:headEnd/>
            <a:tailEnd/>
          </a:ln>
        </p:spPr>
        <p:txBody>
          <a:bodyPr wrap="square">
            <a:spAutoFit/>
          </a:bodyPr>
          <a:lstStyle/>
          <a:p>
            <a:r>
              <a:rPr lang="en-CA" sz="1300" dirty="0" smtClean="0"/>
              <a:t>2014: 9%</a:t>
            </a:r>
            <a:br>
              <a:rPr lang="en-CA" sz="1300" dirty="0" smtClean="0"/>
            </a:br>
            <a:r>
              <a:rPr lang="en-CA" dirty="0" smtClean="0"/>
              <a:t>(n=11)</a:t>
            </a:r>
          </a:p>
          <a:p>
            <a:r>
              <a:rPr lang="en-CA" sz="1000" dirty="0" smtClean="0"/>
              <a:t>2013: 7%</a:t>
            </a:r>
            <a:r>
              <a:rPr lang="en-CA" dirty="0" smtClean="0"/>
              <a:t/>
            </a:r>
            <a:br>
              <a:rPr lang="en-CA" dirty="0" smtClean="0"/>
            </a:br>
            <a:r>
              <a:rPr lang="en-CA" dirty="0" smtClean="0"/>
              <a:t>(n=18)</a:t>
            </a:r>
            <a:endParaRPr lang="en-CA" dirty="0"/>
          </a:p>
          <a:p>
            <a:endParaRPr lang="en-CA" sz="100" dirty="0"/>
          </a:p>
          <a:p>
            <a:r>
              <a:rPr lang="en-CA" sz="100" dirty="0" smtClean="0"/>
              <a:t>x</a:t>
            </a:r>
            <a:endParaRPr lang="en-CA" sz="100" dirty="0"/>
          </a:p>
        </p:txBody>
      </p:sp>
      <p:graphicFrame>
        <p:nvGraphicFramePr>
          <p:cNvPr id="15" name="Table 14"/>
          <p:cNvGraphicFramePr>
            <a:graphicFrameLocks noGrp="1"/>
          </p:cNvGraphicFramePr>
          <p:nvPr>
            <p:extLst>
              <p:ext uri="{D42A27DB-BD31-4B8C-83A1-F6EECF244321}">
                <p14:modId xmlns:p14="http://schemas.microsoft.com/office/powerpoint/2010/main" val="151398311"/>
              </p:ext>
            </p:extLst>
          </p:nvPr>
        </p:nvGraphicFramePr>
        <p:xfrm>
          <a:off x="311364" y="5623763"/>
          <a:ext cx="8442110" cy="596062"/>
        </p:xfrm>
        <a:graphic>
          <a:graphicData uri="http://schemas.openxmlformats.org/drawingml/2006/table">
            <a:tbl>
              <a:tblPr/>
              <a:tblGrid>
                <a:gridCol w="1688422"/>
                <a:gridCol w="1688422"/>
                <a:gridCol w="1688422"/>
                <a:gridCol w="1688422"/>
                <a:gridCol w="1688422"/>
              </a:tblGrid>
              <a:tr h="596062">
                <a:tc>
                  <a:txBody>
                    <a:bodyPr/>
                    <a:lstStyle/>
                    <a:p>
                      <a:pPr algn="ctr" fontAlgn="b"/>
                      <a:r>
                        <a:rPr lang="en-US" sz="1200" b="1" i="0" u="none" strike="noStrike" kern="1200" dirty="0">
                          <a:solidFill>
                            <a:schemeClr val="tx1"/>
                          </a:solidFill>
                          <a:latin typeface="+mn-lt"/>
                          <a:ea typeface="+mn-ea"/>
                          <a:cs typeface="+mn-cs"/>
                        </a:rPr>
                        <a:t>Very </a:t>
                      </a:r>
                      <a:r>
                        <a:rPr lang="en-US" sz="1200" b="1" i="0" u="none" strike="noStrike" kern="1200" dirty="0" smtClean="0">
                          <a:solidFill>
                            <a:schemeClr val="tx1"/>
                          </a:solidFill>
                          <a:latin typeface="+mn-lt"/>
                          <a:ea typeface="+mn-ea"/>
                          <a:cs typeface="+mn-cs"/>
                        </a:rPr>
                        <a:t>likely</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smtClean="0">
                          <a:solidFill>
                            <a:schemeClr val="tx2"/>
                          </a:solidFill>
                          <a:latin typeface="Arial Narrow" pitchFamily="34" charset="0"/>
                        </a:rPr>
                        <a:t>                 (n=65)           (n=126)</a:t>
                      </a:r>
                    </a:p>
                    <a:p>
                      <a:pPr algn="ctr" fontAlgn="b"/>
                      <a:endParaRPr lang="en-US" sz="12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latin typeface="+mn-lt"/>
                          <a:ea typeface="+mn-ea"/>
                          <a:cs typeface="+mn-cs"/>
                        </a:rPr>
                        <a:t>Somewhat </a:t>
                      </a:r>
                      <a:r>
                        <a:rPr lang="en-US" sz="1200" b="1" i="0" u="none" strike="noStrike" kern="1200" dirty="0" smtClean="0">
                          <a:solidFill>
                            <a:schemeClr val="tx1"/>
                          </a:solidFill>
                          <a:latin typeface="+mn-lt"/>
                          <a:ea typeface="+mn-ea"/>
                          <a:cs typeface="+mn-cs"/>
                        </a:rPr>
                        <a:t>likely</a:t>
                      </a:r>
                    </a:p>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latin typeface="+mn-lt"/>
                          <a:ea typeface="+mn-ea"/>
                          <a:cs typeface="+mn-cs"/>
                        </a:rPr>
                        <a:t>              </a:t>
                      </a:r>
                      <a:r>
                        <a:rPr lang="en-US" sz="1050" b="0" i="0" u="none" strike="noStrike" kern="1200" dirty="0" smtClean="0">
                          <a:solidFill>
                            <a:schemeClr val="tx2"/>
                          </a:solidFill>
                          <a:latin typeface="Arial Narrow" pitchFamily="34" charset="0"/>
                          <a:ea typeface="+mn-ea"/>
                          <a:cs typeface="+mn-cs"/>
                        </a:rPr>
                        <a:t>(n=41) </a:t>
                      </a:r>
                      <a:r>
                        <a:rPr lang="en-US" sz="1200" b="1" i="0" u="none" strike="noStrike" kern="120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 </a:t>
                      </a:r>
                      <a:r>
                        <a:rPr lang="en-US" sz="1050" b="0" i="0" u="none" strike="noStrike" kern="1200" dirty="0" smtClean="0">
                          <a:solidFill>
                            <a:schemeClr val="tx2"/>
                          </a:solidFill>
                          <a:latin typeface="Arial Narrow" pitchFamily="34" charset="0"/>
                          <a:ea typeface="+mn-ea"/>
                          <a:cs typeface="+mn-cs"/>
                        </a:rPr>
                        <a:t>(n=96)</a:t>
                      </a:r>
                    </a:p>
                    <a:p>
                      <a:pPr algn="ctr" fontAlgn="b"/>
                      <a:endParaRPr lang="en-US" sz="12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kern="1200" dirty="0">
                          <a:solidFill>
                            <a:schemeClr val="tx1"/>
                          </a:solidFill>
                          <a:latin typeface="+mn-lt"/>
                          <a:ea typeface="+mn-ea"/>
                          <a:cs typeface="+mn-cs"/>
                        </a:rPr>
                        <a:t>Somewhat </a:t>
                      </a:r>
                      <a:r>
                        <a:rPr lang="en-US" sz="1200" b="1" i="0" u="none" strike="noStrike" kern="1200" dirty="0" smtClean="0">
                          <a:solidFill>
                            <a:schemeClr val="tx1"/>
                          </a:solidFill>
                          <a:latin typeface="+mn-lt"/>
                          <a:ea typeface="+mn-ea"/>
                          <a:cs typeface="+mn-cs"/>
                        </a:rPr>
                        <a:t>unlikely</a:t>
                      </a:r>
                    </a:p>
                    <a:p>
                      <a:pPr algn="l" fontAlgn="b"/>
                      <a:r>
                        <a:rPr lang="en-US" sz="1050" b="0" i="0" u="none" strike="noStrike" kern="1200" dirty="0" smtClean="0">
                          <a:solidFill>
                            <a:schemeClr val="tx2"/>
                          </a:solidFill>
                          <a:latin typeface="Arial Narrow" pitchFamily="34" charset="0"/>
                          <a:ea typeface="+mn-ea"/>
                          <a:cs typeface="+mn-cs"/>
                        </a:rPr>
                        <a:t>               (n=11)            (n=12)</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kern="1200" dirty="0">
                          <a:solidFill>
                            <a:schemeClr val="tx1"/>
                          </a:solidFill>
                          <a:latin typeface="+mn-lt"/>
                          <a:ea typeface="+mn-ea"/>
                          <a:cs typeface="+mn-cs"/>
                        </a:rPr>
                        <a:t>Very </a:t>
                      </a:r>
                      <a:r>
                        <a:rPr lang="en-US" sz="1200" b="1" i="0" u="none" strike="noStrike" kern="1200" dirty="0" smtClean="0">
                          <a:solidFill>
                            <a:schemeClr val="tx1"/>
                          </a:solidFill>
                          <a:latin typeface="+mn-lt"/>
                          <a:ea typeface="+mn-ea"/>
                          <a:cs typeface="+mn-cs"/>
                        </a:rPr>
                        <a:t>unlikely</a:t>
                      </a:r>
                    </a:p>
                    <a:p>
                      <a:pPr marL="0" algn="l" defTabSz="914400" rtl="0" eaLnBrk="1" fontAlgn="b" latinLnBrk="0" hangingPunct="1"/>
                      <a:r>
                        <a:rPr lang="en-US" sz="1050" b="0" i="0" u="none" strike="noStrike" kern="1200" dirty="0" smtClean="0">
                          <a:solidFill>
                            <a:schemeClr val="tx2"/>
                          </a:solidFill>
                          <a:latin typeface="Arial Narrow" pitchFamily="34" charset="0"/>
                          <a:ea typeface="+mn-ea"/>
                          <a:cs typeface="+mn-cs"/>
                        </a:rPr>
                        <a:t>                                 (n=6)</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kern="1200" dirty="0">
                          <a:solidFill>
                            <a:schemeClr val="tx1"/>
                          </a:solidFill>
                          <a:latin typeface="+mn-lt"/>
                          <a:ea typeface="+mn-ea"/>
                          <a:cs typeface="+mn-cs"/>
                        </a:rPr>
                        <a:t>Don't know / </a:t>
                      </a:r>
                      <a:r>
                        <a:rPr lang="en-US" sz="1200" b="1" i="0" u="none" strike="noStrike" kern="1200" dirty="0" smtClean="0">
                          <a:solidFill>
                            <a:schemeClr val="tx1"/>
                          </a:solidFill>
                          <a:latin typeface="+mn-lt"/>
                          <a:ea typeface="+mn-ea"/>
                          <a:cs typeface="+mn-cs"/>
                        </a:rPr>
                        <a:t>Unsure</a:t>
                      </a:r>
                    </a:p>
                    <a:p>
                      <a:pPr marL="0" algn="l" defTabSz="914400" rtl="0" eaLnBrk="1" fontAlgn="b" latinLnBrk="0" hangingPunct="1"/>
                      <a:r>
                        <a:rPr lang="en-US" sz="1050" b="0" i="0" u="none" strike="noStrike" kern="1200" dirty="0" smtClean="0">
                          <a:solidFill>
                            <a:schemeClr val="tx2"/>
                          </a:solidFill>
                          <a:latin typeface="Arial Narrow" pitchFamily="34" charset="0"/>
                          <a:ea typeface="+mn-ea"/>
                          <a:cs typeface="+mn-cs"/>
                        </a:rPr>
                        <a:t>            (n=8)            (n=14)</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6" name="Content Placeholder 33"/>
          <p:cNvSpPr txBox="1">
            <a:spLocks/>
          </p:cNvSpPr>
          <p:nvPr/>
        </p:nvSpPr>
        <p:spPr>
          <a:xfrm>
            <a:off x="341273" y="734161"/>
            <a:ext cx="8501643"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Once told that EIT fees are waived for those applying within six months of graduation, more than eight in ten students who originally intended on waiting more than six months to apply are now very or somewhat likely to do so within that timeframe.</a:t>
            </a:r>
            <a:endParaRPr lang="en-US" sz="14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Intended Country of Application</a:t>
            </a:r>
          </a:p>
        </p:txBody>
      </p:sp>
      <p:graphicFrame>
        <p:nvGraphicFramePr>
          <p:cNvPr id="36" name="Object 5"/>
          <p:cNvGraphicFramePr>
            <a:graphicFrameLocks noGrp="1" noChangeAspect="1"/>
          </p:cNvGraphicFramePr>
          <p:nvPr>
            <p:ph idx="1"/>
            <p:extLst>
              <p:ext uri="{D42A27DB-BD31-4B8C-83A1-F6EECF244321}">
                <p14:modId xmlns:p14="http://schemas.microsoft.com/office/powerpoint/2010/main" val="2853224555"/>
              </p:ext>
            </p:extLst>
          </p:nvPr>
        </p:nvGraphicFramePr>
        <p:xfrm>
          <a:off x="2329521" y="1935124"/>
          <a:ext cx="6111952" cy="4102564"/>
        </p:xfrm>
        <a:graphic>
          <a:graphicData uri="http://schemas.openxmlformats.org/drawingml/2006/chart">
            <c:chart xmlns:c="http://schemas.openxmlformats.org/drawingml/2006/chart" xmlns:r="http://schemas.openxmlformats.org/officeDocument/2006/relationships" r:id="rId2"/>
          </a:graphicData>
        </a:graphic>
      </p:graphicFrame>
      <p:sp>
        <p:nvSpPr>
          <p:cNvPr id="16388"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0611447-89BD-451B-9136-C122716D6C32}" type="slidenum">
              <a:rPr lang="en-US"/>
              <a:pPr/>
              <a:t>28</a:t>
            </a:fld>
            <a:endParaRPr lang="en-US" dirty="0"/>
          </a:p>
        </p:txBody>
      </p:sp>
      <p:sp>
        <p:nvSpPr>
          <p:cNvPr id="16389" name="Text Box 3"/>
          <p:cNvSpPr txBox="1">
            <a:spLocks noChangeArrowheads="1"/>
          </p:cNvSpPr>
          <p:nvPr/>
        </p:nvSpPr>
        <p:spPr bwMode="auto">
          <a:xfrm>
            <a:off x="315332" y="6272174"/>
            <a:ext cx="8474075" cy="307777"/>
          </a:xfrm>
          <a:prstGeom prst="rect">
            <a:avLst/>
          </a:prstGeom>
          <a:noFill/>
          <a:ln w="25400">
            <a:noFill/>
            <a:miter lim="800000"/>
            <a:headEnd/>
            <a:tailEnd/>
          </a:ln>
        </p:spPr>
        <p:txBody>
          <a:bodyPr>
            <a:spAutoFit/>
          </a:bodyPr>
          <a:lstStyle/>
          <a:p>
            <a:pPr algn="l"/>
            <a:r>
              <a:rPr lang="en-US" sz="700" dirty="0" smtClean="0">
                <a:solidFill>
                  <a:schemeClr val="tx1"/>
                </a:solidFill>
              </a:rPr>
              <a:t>Q25. </a:t>
            </a:r>
            <a:r>
              <a:rPr lang="en-US" sz="700" dirty="0">
                <a:solidFill>
                  <a:schemeClr val="tx1"/>
                </a:solidFill>
              </a:rPr>
              <a:t>Where do you intend to apply for licensure? </a:t>
            </a:r>
            <a:r>
              <a:rPr lang="en-US" sz="700" dirty="0" smtClean="0">
                <a:solidFill>
                  <a:schemeClr val="tx1"/>
                </a:solidFill>
              </a:rPr>
              <a:t/>
            </a:r>
            <a:br>
              <a:rPr lang="en-US" sz="700" dirty="0" smtClean="0">
                <a:solidFill>
                  <a:schemeClr val="tx1"/>
                </a:solidFill>
              </a:rPr>
            </a:br>
            <a:r>
              <a:rPr lang="en-US" sz="700" dirty="0" smtClean="0">
                <a:solidFill>
                  <a:schemeClr val="tx1"/>
                </a:solidFill>
              </a:rPr>
              <a:t>Base:  </a:t>
            </a:r>
            <a:r>
              <a:rPr lang="en-US" sz="700" dirty="0">
                <a:solidFill>
                  <a:schemeClr val="tx1"/>
                </a:solidFill>
              </a:rPr>
              <a:t>Respondents who ever plan to apply for licensure, </a:t>
            </a:r>
            <a:r>
              <a:rPr lang="en-US" sz="700" dirty="0" smtClean="0">
                <a:solidFill>
                  <a:schemeClr val="tx1"/>
                </a:solidFill>
              </a:rPr>
              <a:t>2013 (n=693); 2014 (n=308)</a:t>
            </a:r>
            <a:endParaRPr lang="en-US" sz="700" dirty="0">
              <a:solidFill>
                <a:schemeClr val="tx1"/>
              </a:solidFill>
            </a:endParaRPr>
          </a:p>
        </p:txBody>
      </p:sp>
      <p:sp>
        <p:nvSpPr>
          <p:cNvPr id="16403" name="Text Box 21"/>
          <p:cNvSpPr txBox="1">
            <a:spLocks noChangeArrowheads="1"/>
          </p:cNvSpPr>
          <p:nvPr/>
        </p:nvSpPr>
        <p:spPr bwMode="auto">
          <a:xfrm>
            <a:off x="5336414" y="4250568"/>
            <a:ext cx="771608" cy="274637"/>
          </a:xfrm>
          <a:prstGeom prst="rect">
            <a:avLst/>
          </a:prstGeom>
          <a:noFill/>
          <a:ln w="25400" algn="ctr">
            <a:noFill/>
            <a:miter lim="800000"/>
            <a:headEnd/>
            <a:tailEnd/>
          </a:ln>
        </p:spPr>
        <p:txBody>
          <a:bodyPr wrap="square">
            <a:spAutoFit/>
          </a:bodyPr>
          <a:lstStyle/>
          <a:p>
            <a:r>
              <a:rPr lang="en-CA" sz="1200" dirty="0"/>
              <a:t>Abroad</a:t>
            </a:r>
          </a:p>
        </p:txBody>
      </p:sp>
      <p:sp>
        <p:nvSpPr>
          <p:cNvPr id="16404" name="Text Box 23"/>
          <p:cNvSpPr txBox="1">
            <a:spLocks noChangeArrowheads="1"/>
          </p:cNvSpPr>
          <p:nvPr/>
        </p:nvSpPr>
        <p:spPr bwMode="auto">
          <a:xfrm>
            <a:off x="1066490" y="1573911"/>
            <a:ext cx="6992938" cy="304800"/>
          </a:xfrm>
          <a:prstGeom prst="rect">
            <a:avLst/>
          </a:prstGeom>
          <a:noFill/>
          <a:ln w="25400" algn="ctr">
            <a:noFill/>
            <a:miter lim="800000"/>
            <a:headEnd/>
            <a:tailEnd/>
          </a:ln>
        </p:spPr>
        <p:txBody>
          <a:bodyPr>
            <a:spAutoFit/>
          </a:bodyPr>
          <a:lstStyle/>
          <a:p>
            <a:r>
              <a:rPr lang="en-CA" sz="1400" dirty="0">
                <a:solidFill>
                  <a:srgbClr val="003399"/>
                </a:solidFill>
                <a:latin typeface="+mj-lt"/>
              </a:rPr>
              <a:t>Where Do You Intend to Apply for Licensure?</a:t>
            </a:r>
          </a:p>
        </p:txBody>
      </p:sp>
      <p:sp>
        <p:nvSpPr>
          <p:cNvPr id="16405" name="Text Box 24"/>
          <p:cNvSpPr txBox="1">
            <a:spLocks noChangeArrowheads="1"/>
          </p:cNvSpPr>
          <p:nvPr/>
        </p:nvSpPr>
        <p:spPr bwMode="auto">
          <a:xfrm>
            <a:off x="3189249" y="6037688"/>
            <a:ext cx="5252224" cy="215444"/>
          </a:xfrm>
          <a:prstGeom prst="rect">
            <a:avLst/>
          </a:prstGeom>
          <a:noFill/>
          <a:ln w="25400" algn="ctr">
            <a:noFill/>
            <a:miter lim="800000"/>
            <a:headEnd/>
            <a:tailEnd/>
          </a:ln>
        </p:spPr>
        <p:txBody>
          <a:bodyPr wrap="square">
            <a:spAutoFit/>
          </a:bodyPr>
          <a:lstStyle/>
          <a:p>
            <a:pPr algn="r">
              <a:defRPr/>
            </a:pPr>
            <a:r>
              <a:rPr lang="en-CA" sz="800" i="1" dirty="0">
                <a:solidFill>
                  <a:schemeClr val="tx1"/>
                </a:solidFill>
                <a:latin typeface="+mj-lt"/>
              </a:rPr>
              <a:t>Mentions may add to more than 100% as </a:t>
            </a:r>
            <a:r>
              <a:rPr lang="en-CA" sz="800" i="1" dirty="0" smtClean="0">
                <a:solidFill>
                  <a:schemeClr val="tx1"/>
                </a:solidFill>
                <a:latin typeface="+mj-lt"/>
              </a:rPr>
              <a:t>respondents </a:t>
            </a:r>
            <a:r>
              <a:rPr lang="en-CA" sz="800" i="1" dirty="0">
                <a:solidFill>
                  <a:schemeClr val="tx1"/>
                </a:solidFill>
                <a:latin typeface="+mj-lt"/>
              </a:rPr>
              <a:t>were able to select more than one response</a:t>
            </a:r>
          </a:p>
        </p:txBody>
      </p:sp>
      <p:sp>
        <p:nvSpPr>
          <p:cNvPr id="37" name="AutoShape 10"/>
          <p:cNvSpPr>
            <a:spLocks/>
          </p:cNvSpPr>
          <p:nvPr/>
        </p:nvSpPr>
        <p:spPr bwMode="auto">
          <a:xfrm rot="10800000">
            <a:off x="3694634" y="3656367"/>
            <a:ext cx="182880" cy="146304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44" name="Text Box 30"/>
          <p:cNvSpPr txBox="1">
            <a:spLocks noChangeArrowheads="1"/>
          </p:cNvSpPr>
          <p:nvPr/>
        </p:nvSpPr>
        <p:spPr bwMode="auto">
          <a:xfrm>
            <a:off x="4003555" y="4026250"/>
            <a:ext cx="1332859" cy="723275"/>
          </a:xfrm>
          <a:prstGeom prst="rect">
            <a:avLst/>
          </a:prstGeom>
          <a:noFill/>
          <a:ln w="12700" algn="ctr">
            <a:solidFill>
              <a:schemeClr val="tx1">
                <a:lumMod val="50000"/>
              </a:schemeClr>
            </a:solidFill>
            <a:miter lim="800000"/>
            <a:headEnd/>
            <a:tailEnd/>
          </a:ln>
        </p:spPr>
        <p:txBody>
          <a:bodyPr wrap="square">
            <a:spAutoFit/>
          </a:bodyPr>
          <a:lstStyle/>
          <a:p>
            <a:r>
              <a:rPr lang="en-CA" sz="1200" dirty="0" smtClean="0"/>
              <a:t>2014: 14%</a:t>
            </a:r>
            <a:r>
              <a:rPr lang="en-CA" dirty="0" smtClean="0"/>
              <a:t>     </a:t>
            </a:r>
            <a:br>
              <a:rPr lang="en-CA" dirty="0" smtClean="0"/>
            </a:br>
            <a:r>
              <a:rPr lang="en-CA" sz="700" dirty="0" smtClean="0"/>
              <a:t>(n=44)</a:t>
            </a:r>
          </a:p>
          <a:p>
            <a:r>
              <a:rPr lang="en-CA" sz="1000" dirty="0" smtClean="0"/>
              <a:t>2013: 16%</a:t>
            </a:r>
            <a:r>
              <a:rPr lang="en-CA" sz="700" dirty="0" smtClean="0"/>
              <a:t/>
            </a:r>
            <a:br>
              <a:rPr lang="en-CA" sz="700" dirty="0" smtClean="0"/>
            </a:br>
            <a:r>
              <a:rPr lang="en-CA" sz="700" dirty="0" smtClean="0"/>
              <a:t>(n=109)</a:t>
            </a:r>
            <a:endParaRPr lang="en-CA" sz="700" dirty="0"/>
          </a:p>
        </p:txBody>
      </p:sp>
      <p:graphicFrame>
        <p:nvGraphicFramePr>
          <p:cNvPr id="14" name="Table 13"/>
          <p:cNvGraphicFramePr>
            <a:graphicFrameLocks noGrp="1"/>
          </p:cNvGraphicFramePr>
          <p:nvPr>
            <p:extLst>
              <p:ext uri="{D42A27DB-BD31-4B8C-83A1-F6EECF244321}">
                <p14:modId xmlns:p14="http://schemas.microsoft.com/office/powerpoint/2010/main" val="794772483"/>
              </p:ext>
            </p:extLst>
          </p:nvPr>
        </p:nvGraphicFramePr>
        <p:xfrm>
          <a:off x="1152525" y="2072640"/>
          <a:ext cx="1409700" cy="3869242"/>
        </p:xfrm>
        <a:graphic>
          <a:graphicData uri="http://schemas.openxmlformats.org/drawingml/2006/table">
            <a:tbl>
              <a:tblPr/>
              <a:tblGrid>
                <a:gridCol w="1409700"/>
              </a:tblGrid>
              <a:tr h="231648">
                <a:tc>
                  <a:txBody>
                    <a:bodyPr/>
                    <a:lstStyle/>
                    <a:p>
                      <a:pPr marL="0" algn="r" defTabSz="914400" rtl="0" eaLnBrk="1" fontAlgn="ctr" latinLnBrk="0" hangingPunct="1"/>
                      <a:r>
                        <a:rPr lang="en-US" sz="1400" b="1" i="0" u="none" strike="noStrike" kern="1200" dirty="0" smtClean="0">
                          <a:solidFill>
                            <a:schemeClr val="tx1"/>
                          </a:solidFill>
                          <a:latin typeface="+mn-lt"/>
                          <a:ea typeface="+mn-ea"/>
                          <a:cs typeface="+mn-cs"/>
                        </a:rPr>
                        <a:t>Canada</a:t>
                      </a:r>
                      <a:endParaRPr lang="en-US" sz="1200" b="1" i="0" u="none" strike="noStrike" kern="1200" dirty="0">
                        <a:solidFill>
                          <a:schemeClr val="tx1"/>
                        </a:solidFill>
                        <a:latin typeface="+mn-lt"/>
                        <a:ea typeface="+mn-ea"/>
                        <a:cs typeface="+mn-cs"/>
                      </a:endParaRPr>
                    </a:p>
                  </a:txBody>
                  <a:tcPr marL="9525" marR="9525" marT="9525" marB="0" anchor="b">
                    <a:lnL>
                      <a:noFill/>
                    </a:lnL>
                    <a:lnR>
                      <a:noFill/>
                    </a:lnR>
                    <a:lnT>
                      <a:noFill/>
                    </a:lnT>
                    <a:lnB>
                      <a:noFill/>
                    </a:lnB>
                    <a:lnTlToBr w="12700" cmpd="sng">
                      <a:noFill/>
                      <a:prstDash val="solid"/>
                    </a:lnTlToBr>
                    <a:lnBlToTr w="12700" cmpd="sng">
                      <a:noFill/>
                      <a:prstDash val="solid"/>
                    </a:lnBlToTr>
                  </a:tcPr>
                </a:tc>
              </a:tr>
              <a:tr h="269748">
                <a:tc>
                  <a:txBody>
                    <a:bodyPr/>
                    <a:lstStyle/>
                    <a:p>
                      <a:pPr algn="r" fontAlgn="b"/>
                      <a:r>
                        <a:rPr lang="en-US" sz="900" b="0" i="0" u="none" strike="noStrike" dirty="0" smtClean="0">
                          <a:solidFill>
                            <a:schemeClr val="tx2"/>
                          </a:solidFill>
                          <a:latin typeface="Arial Narrow" pitchFamily="34" charset="0"/>
                        </a:rPr>
                        <a:t>(n=305)</a:t>
                      </a:r>
                    </a:p>
                    <a:p>
                      <a:pPr algn="r" fontAlgn="b"/>
                      <a:r>
                        <a:rPr lang="en-US" sz="900" b="0" i="0" u="none" strike="noStrike" dirty="0" smtClean="0">
                          <a:solidFill>
                            <a:schemeClr val="tx2"/>
                          </a:solidFill>
                          <a:latin typeface="Arial Narrow" pitchFamily="34" charset="0"/>
                        </a:rPr>
                        <a:t>(n=686)</a:t>
                      </a:r>
                      <a:endParaRPr lang="en-US" sz="9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39882">
                <a:tc>
                  <a:txBody>
                    <a:bodyPr/>
                    <a:lstStyle/>
                    <a:p>
                      <a:pPr marL="0" algn="r" defTabSz="914400" rtl="0" eaLnBrk="1" fontAlgn="ctr" latinLnBrk="0" hangingPunct="1"/>
                      <a:r>
                        <a:rPr lang="en-US" sz="1400" b="1" i="0" u="none" strike="noStrike" kern="1200" dirty="0" smtClean="0">
                          <a:solidFill>
                            <a:schemeClr val="tx1"/>
                          </a:solidFill>
                          <a:latin typeface="+mn-lt"/>
                          <a:ea typeface="+mn-ea"/>
                          <a:cs typeface="+mn-cs"/>
                        </a:rPr>
                        <a:t>US</a:t>
                      </a:r>
                      <a:endParaRPr lang="en-US" sz="1200" b="1" i="0" u="none" strike="noStrike" kern="1200" dirty="0">
                        <a:solidFill>
                          <a:schemeClr val="tx1"/>
                        </a:solidFill>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83722">
                <a:tc>
                  <a:txBody>
                    <a:bodyPr/>
                    <a:lstStyle/>
                    <a:p>
                      <a:pPr algn="r" fontAlgn="b"/>
                      <a:r>
                        <a:rPr lang="en-US" sz="900" b="0" i="0" u="none" strike="noStrike" dirty="0" smtClean="0">
                          <a:latin typeface="Arial Narrow" pitchFamily="34" charset="0"/>
                        </a:rPr>
                        <a:t>(n=55)</a:t>
                      </a:r>
                      <a:endParaRPr lang="en-US" sz="900" b="0" i="0" u="none" strike="noStrike" dirty="0" smtClean="0">
                        <a:solidFill>
                          <a:schemeClr val="tx2"/>
                        </a:solidFill>
                        <a:latin typeface="Arial Narrow" pitchFamily="34" charset="0"/>
                      </a:endParaRPr>
                    </a:p>
                    <a:p>
                      <a:pPr algn="r" fontAlgn="b"/>
                      <a:r>
                        <a:rPr lang="en-US" sz="900" b="0" i="0" u="none" strike="noStrike" dirty="0" smtClean="0">
                          <a:solidFill>
                            <a:schemeClr val="tx2"/>
                          </a:solidFill>
                          <a:latin typeface="Arial Narrow" pitchFamily="34" charset="0"/>
                        </a:rPr>
                        <a:t>(n=107)</a:t>
                      </a:r>
                      <a:endParaRPr lang="en-US" sz="9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64003">
                <a:tc>
                  <a:txBody>
                    <a:bodyPr/>
                    <a:lstStyle/>
                    <a:p>
                      <a:pPr marL="0" algn="r" defTabSz="914400" rtl="0" eaLnBrk="1" fontAlgn="ctr" latinLnBrk="0" hangingPunct="1"/>
                      <a:r>
                        <a:rPr lang="en-US" sz="1400" b="1" i="0" u="none" strike="noStrike" kern="1200" dirty="0" smtClean="0">
                          <a:solidFill>
                            <a:schemeClr val="tx1"/>
                          </a:solidFill>
                          <a:latin typeface="+mn-lt"/>
                          <a:ea typeface="+mn-ea"/>
                          <a:cs typeface="+mn-cs"/>
                        </a:rPr>
                        <a:t>Europe</a:t>
                      </a:r>
                      <a:endParaRPr lang="en-US" sz="1200" b="1" i="0" u="none" strike="noStrike" kern="1200" dirty="0">
                        <a:solidFill>
                          <a:schemeClr val="tx1"/>
                        </a:solidFill>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70367">
                <a:tc>
                  <a:txBody>
                    <a:bodyPr/>
                    <a:lstStyle/>
                    <a:p>
                      <a:pPr algn="r" fontAlgn="b"/>
                      <a:r>
                        <a:rPr lang="en-US" sz="900" b="0" i="0" u="none" strike="noStrike" dirty="0">
                          <a:solidFill>
                            <a:schemeClr val="tx2"/>
                          </a:solidFill>
                          <a:latin typeface="Arial Narrow" pitchFamily="34" charset="0"/>
                        </a:rPr>
                        <a:t> </a:t>
                      </a:r>
                      <a:r>
                        <a:rPr lang="en-US" sz="900" b="0" i="0" u="none" strike="noStrike" dirty="0" smtClean="0">
                          <a:solidFill>
                            <a:schemeClr val="tx2"/>
                          </a:solidFill>
                          <a:latin typeface="Arial Narrow" pitchFamily="34" charset="0"/>
                        </a:rPr>
                        <a:t>(n=34)</a:t>
                      </a:r>
                    </a:p>
                    <a:p>
                      <a:pPr algn="r" fontAlgn="b"/>
                      <a:r>
                        <a:rPr lang="en-US" sz="900" b="0" i="0" u="none" strike="noStrike" dirty="0" smtClean="0">
                          <a:solidFill>
                            <a:schemeClr val="tx2"/>
                          </a:solidFill>
                          <a:latin typeface="Arial Narrow" pitchFamily="34" charset="0"/>
                        </a:rPr>
                        <a:t>(n=75)</a:t>
                      </a:r>
                      <a:endParaRPr lang="en-US" sz="9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9733">
                <a:tc>
                  <a:txBody>
                    <a:bodyPr/>
                    <a:lstStyle/>
                    <a:p>
                      <a:pPr marL="0" algn="r" defTabSz="914400" rtl="0" eaLnBrk="1" fontAlgn="ctr" latinLnBrk="0" hangingPunct="1"/>
                      <a:r>
                        <a:rPr lang="en-US" sz="1400" b="1" i="0" u="none" strike="noStrike" kern="1200" dirty="0" smtClean="0">
                          <a:solidFill>
                            <a:schemeClr val="tx1"/>
                          </a:solidFill>
                          <a:latin typeface="+mn-lt"/>
                          <a:ea typeface="+mn-ea"/>
                          <a:cs typeface="+mn-cs"/>
                        </a:rPr>
                        <a:t>Asia</a:t>
                      </a:r>
                      <a:endParaRPr lang="en-US" sz="1200" b="1" i="0" u="none" strike="noStrike" kern="1200" dirty="0">
                        <a:solidFill>
                          <a:schemeClr val="tx1"/>
                        </a:solidFill>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573196">
                <a:tc>
                  <a:txBody>
                    <a:bodyPr/>
                    <a:lstStyle/>
                    <a:p>
                      <a:pPr algn="r" fontAlgn="b"/>
                      <a:r>
                        <a:rPr lang="en-US" sz="900" b="0" i="0" u="none" strike="noStrike" dirty="0">
                          <a:solidFill>
                            <a:schemeClr val="tx2"/>
                          </a:solidFill>
                          <a:latin typeface="Arial Narrow" pitchFamily="34" charset="0"/>
                        </a:rPr>
                        <a:t> </a:t>
                      </a:r>
                      <a:r>
                        <a:rPr lang="en-US" sz="900" b="0" i="0" u="none" strike="noStrike" dirty="0" smtClean="0">
                          <a:solidFill>
                            <a:schemeClr val="tx2"/>
                          </a:solidFill>
                          <a:latin typeface="Arial Narrow" pitchFamily="34" charset="0"/>
                        </a:rPr>
                        <a:t>(n=10)</a:t>
                      </a:r>
                    </a:p>
                    <a:p>
                      <a:pPr algn="r" fontAlgn="b"/>
                      <a:r>
                        <a:rPr lang="en-US" sz="900" b="0" i="0" u="none" strike="noStrike" dirty="0" smtClean="0">
                          <a:solidFill>
                            <a:schemeClr val="tx2"/>
                          </a:solidFill>
                          <a:latin typeface="Arial Narrow" pitchFamily="34" charset="0"/>
                        </a:rPr>
                        <a:t>(n=34)</a:t>
                      </a:r>
                      <a:endParaRPr lang="en-US" sz="9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95072">
                <a:tc>
                  <a:txBody>
                    <a:bodyPr/>
                    <a:lstStyle/>
                    <a:p>
                      <a:pPr marL="0" algn="r" defTabSz="914400" rtl="0" eaLnBrk="1" fontAlgn="ctr" latinLnBrk="0" hangingPunct="1"/>
                      <a:r>
                        <a:rPr lang="en-US" sz="1400" b="1" i="0" u="none" strike="noStrike" kern="1200" dirty="0" smtClean="0">
                          <a:solidFill>
                            <a:schemeClr val="tx1"/>
                          </a:solidFill>
                          <a:latin typeface="+mn-lt"/>
                          <a:ea typeface="+mn-ea"/>
                          <a:cs typeface="+mn-cs"/>
                        </a:rPr>
                        <a:t>Other</a:t>
                      </a:r>
                      <a:endParaRPr lang="en-US" sz="1200" b="1" i="0" u="none" strike="noStrike" kern="1200" dirty="0">
                        <a:solidFill>
                          <a:schemeClr val="tx1"/>
                        </a:solidFill>
                        <a:latin typeface="+mn-lt"/>
                        <a:ea typeface="+mn-ea"/>
                        <a:cs typeface="+mn-cs"/>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64245">
                <a:tc>
                  <a:txBody>
                    <a:bodyPr/>
                    <a:lstStyle/>
                    <a:p>
                      <a:pPr algn="r" fontAlgn="b"/>
                      <a:r>
                        <a:rPr lang="en-US" sz="900" b="0" i="0" u="none" strike="noStrike" dirty="0">
                          <a:solidFill>
                            <a:schemeClr val="tx2"/>
                          </a:solidFill>
                          <a:latin typeface="Arial Narrow" pitchFamily="34" charset="0"/>
                        </a:rPr>
                        <a:t> </a:t>
                      </a:r>
                      <a:r>
                        <a:rPr lang="en-US" sz="900" b="0" i="0" u="none" strike="noStrike" dirty="0" smtClean="0">
                          <a:solidFill>
                            <a:schemeClr val="tx2"/>
                          </a:solidFill>
                          <a:latin typeface="Arial Narrow" pitchFamily="34" charset="0"/>
                        </a:rPr>
                        <a:t>(n=9)</a:t>
                      </a:r>
                    </a:p>
                    <a:p>
                      <a:pPr algn="r" fontAlgn="b"/>
                      <a:r>
                        <a:rPr lang="en-US" sz="900" b="0" i="0" u="none" strike="noStrike" dirty="0" smtClean="0">
                          <a:solidFill>
                            <a:schemeClr val="tx2"/>
                          </a:solidFill>
                          <a:latin typeface="Arial Narrow" pitchFamily="34" charset="0"/>
                        </a:rPr>
                        <a:t>(n=22)</a:t>
                      </a:r>
                      <a:endParaRPr lang="en-US" sz="9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Content Placeholder 33"/>
          <p:cNvSpPr txBox="1">
            <a:spLocks/>
          </p:cNvSpPr>
          <p:nvPr/>
        </p:nvSpPr>
        <p:spPr>
          <a:xfrm>
            <a:off x="352424" y="756463"/>
            <a:ext cx="8445887"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Among those students who intend on applying for licensure sometime in the future, virtually all intend on doing so in Canada, while two in ten plan to apply in the US and slightly fewer abroad.</a:t>
            </a:r>
            <a:endParaRPr lang="en-US" sz="14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9"/>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Province of Intended Licensure</a:t>
            </a:r>
          </a:p>
        </p:txBody>
      </p:sp>
      <p:graphicFrame>
        <p:nvGraphicFramePr>
          <p:cNvPr id="59" name="Object 3"/>
          <p:cNvGraphicFramePr>
            <a:graphicFrameLocks noGrp="1" noChangeAspect="1"/>
          </p:cNvGraphicFramePr>
          <p:nvPr>
            <p:ph idx="1"/>
            <p:extLst>
              <p:ext uri="{D42A27DB-BD31-4B8C-83A1-F6EECF244321}">
                <p14:modId xmlns:p14="http://schemas.microsoft.com/office/powerpoint/2010/main" val="2287218754"/>
              </p:ext>
            </p:extLst>
          </p:nvPr>
        </p:nvGraphicFramePr>
        <p:xfrm>
          <a:off x="462858" y="1500809"/>
          <a:ext cx="8169275" cy="4817565"/>
        </p:xfrm>
        <a:graphic>
          <a:graphicData uri="http://schemas.openxmlformats.org/drawingml/2006/chart">
            <c:chart xmlns:c="http://schemas.openxmlformats.org/drawingml/2006/chart" xmlns:r="http://schemas.openxmlformats.org/officeDocument/2006/relationships" r:id="rId2"/>
          </a:graphicData>
        </a:graphic>
      </p:graphicFrame>
      <p:sp>
        <p:nvSpPr>
          <p:cNvPr id="1741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0DE813F9-1FB3-4988-90F9-227C0440AC91}" type="slidenum">
              <a:rPr lang="en-US"/>
              <a:pPr/>
              <a:t>29</a:t>
            </a:fld>
            <a:endParaRPr lang="en-US" dirty="0"/>
          </a:p>
        </p:txBody>
      </p:sp>
      <p:sp>
        <p:nvSpPr>
          <p:cNvPr id="17440" name="Text Box 40"/>
          <p:cNvSpPr txBox="1">
            <a:spLocks noChangeArrowheads="1"/>
          </p:cNvSpPr>
          <p:nvPr/>
        </p:nvSpPr>
        <p:spPr bwMode="auto">
          <a:xfrm>
            <a:off x="423746" y="6371217"/>
            <a:ext cx="8069379" cy="338554"/>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Q26. Please select the provinces and/or territories in which you intend on applying for licensure.   </a:t>
            </a:r>
            <a:r>
              <a:rPr lang="en-US" sz="800" dirty="0" smtClean="0">
                <a:solidFill>
                  <a:schemeClr val="tx1"/>
                </a:solidFill>
                <a:latin typeface="+mj-lt"/>
              </a:rPr>
              <a:t>Base:  </a:t>
            </a:r>
            <a:r>
              <a:rPr lang="en-US" sz="800" dirty="0">
                <a:solidFill>
                  <a:schemeClr val="tx1"/>
                </a:solidFill>
                <a:latin typeface="+mj-lt"/>
              </a:rPr>
              <a:t>Respondents who plan to apply for </a:t>
            </a:r>
            <a:br>
              <a:rPr lang="en-US" sz="800" dirty="0">
                <a:solidFill>
                  <a:schemeClr val="tx1"/>
                </a:solidFill>
                <a:latin typeface="+mj-lt"/>
              </a:rPr>
            </a:br>
            <a:r>
              <a:rPr lang="en-US" sz="800" dirty="0">
                <a:solidFill>
                  <a:schemeClr val="tx1"/>
                </a:solidFill>
                <a:latin typeface="+mj-lt"/>
              </a:rPr>
              <a:t>licensure in Canada, </a:t>
            </a:r>
            <a:r>
              <a:rPr lang="en-US" sz="800" dirty="0" smtClean="0">
                <a:solidFill>
                  <a:schemeClr val="tx1"/>
                </a:solidFill>
                <a:latin typeface="+mj-lt"/>
              </a:rPr>
              <a:t>2013 (n=686); 2014 (n=305)</a:t>
            </a:r>
            <a:endParaRPr lang="en-US" sz="800" dirty="0">
              <a:solidFill>
                <a:schemeClr val="tx1"/>
              </a:solidFill>
              <a:latin typeface="+mj-lt"/>
            </a:endParaRPr>
          </a:p>
        </p:txBody>
      </p:sp>
      <p:graphicFrame>
        <p:nvGraphicFramePr>
          <p:cNvPr id="20" name="Table 19"/>
          <p:cNvGraphicFramePr>
            <a:graphicFrameLocks noGrp="1"/>
          </p:cNvGraphicFramePr>
          <p:nvPr>
            <p:extLst>
              <p:ext uri="{D42A27DB-BD31-4B8C-83A1-F6EECF244321}">
                <p14:modId xmlns:p14="http://schemas.microsoft.com/office/powerpoint/2010/main" val="684738260"/>
              </p:ext>
            </p:extLst>
          </p:nvPr>
        </p:nvGraphicFramePr>
        <p:xfrm>
          <a:off x="583509" y="1597152"/>
          <a:ext cx="2476148" cy="4717400"/>
        </p:xfrm>
        <a:graphic>
          <a:graphicData uri="http://schemas.openxmlformats.org/drawingml/2006/table">
            <a:tbl>
              <a:tblPr/>
              <a:tblGrid>
                <a:gridCol w="2476148"/>
              </a:tblGrid>
              <a:tr h="109728">
                <a:tc>
                  <a:txBody>
                    <a:bodyPr/>
                    <a:lstStyle/>
                    <a:p>
                      <a:pPr algn="r" fontAlgn="b"/>
                      <a:r>
                        <a:rPr lang="en-US" sz="1000" b="1" i="0" u="none" strike="noStrike" dirty="0" smtClean="0">
                          <a:latin typeface="+mn-lt"/>
                        </a:rPr>
                        <a:t>Quebec</a:t>
                      </a:r>
                      <a:endParaRPr lang="en-US" sz="1000" b="1" i="0" u="none" strike="noStrike" dirty="0">
                        <a:latin typeface="+mn-lt"/>
                      </a:endParaRPr>
                    </a:p>
                  </a:txBody>
                  <a:tcPr marL="5644" marR="5644" marT="5644" marB="0" anchor="b">
                    <a:lnL>
                      <a:noFill/>
                    </a:lnL>
                    <a:lnR>
                      <a:noFill/>
                    </a:lnR>
                    <a:lnT>
                      <a:noFill/>
                    </a:lnT>
                    <a:lnB>
                      <a:noFill/>
                    </a:lnB>
                    <a:lnTlToBr w="12700" cmpd="sng">
                      <a:noFill/>
                      <a:prstDash val="solid"/>
                    </a:lnTlToBr>
                    <a:lnBlToTr w="12700" cmpd="sng">
                      <a:noFill/>
                      <a:prstDash val="solid"/>
                    </a:lnBlToTr>
                  </a:tcPr>
                </a:tc>
              </a:tr>
              <a:tr h="192476">
                <a:tc>
                  <a:txBody>
                    <a:bodyPr/>
                    <a:lstStyle/>
                    <a:p>
                      <a:pPr algn="r" fontAlgn="b"/>
                      <a:r>
                        <a:rPr lang="en-US" sz="700" b="0" i="0" u="none" strike="noStrike" dirty="0" smtClean="0">
                          <a:solidFill>
                            <a:schemeClr val="tx2"/>
                          </a:solidFill>
                          <a:latin typeface="Arial Narrow" pitchFamily="34" charset="0"/>
                        </a:rPr>
                        <a:t>(n=268)</a:t>
                      </a:r>
                    </a:p>
                    <a:p>
                      <a:pPr algn="r" fontAlgn="b"/>
                      <a:r>
                        <a:rPr lang="en-US" sz="700" b="0" i="0" u="none" strike="noStrike" dirty="0" smtClean="0">
                          <a:solidFill>
                            <a:schemeClr val="tx2"/>
                          </a:solidFill>
                          <a:latin typeface="Arial Narrow" pitchFamily="34" charset="0"/>
                        </a:rPr>
                        <a:t>(n=643)</a:t>
                      </a:r>
                      <a:endParaRPr lang="en-US" sz="7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5016">
                <a:tc>
                  <a:txBody>
                    <a:bodyPr/>
                    <a:lstStyle/>
                    <a:p>
                      <a:pPr algn="r" fontAlgn="b"/>
                      <a:r>
                        <a:rPr lang="en-US" sz="1000" b="1" i="0" u="none" strike="noStrike" dirty="0" smtClean="0">
                          <a:latin typeface="+mn-lt"/>
                        </a:rPr>
                        <a:t>Ontario</a:t>
                      </a:r>
                      <a:endParaRPr lang="en-US" sz="1000" b="1" i="0" u="none" strike="noStrike"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189528">
                <a:tc>
                  <a:txBody>
                    <a:bodyPr/>
                    <a:lstStyle/>
                    <a:p>
                      <a:pPr algn="r" fontAlgn="b"/>
                      <a:r>
                        <a:rPr lang="en-US" sz="700" b="0" i="0" u="none" strike="noStrike" dirty="0">
                          <a:latin typeface="Arial Narrow" pitchFamily="34" charset="0"/>
                        </a:rPr>
                        <a:t> </a:t>
                      </a:r>
                      <a:r>
                        <a:rPr lang="en-US" sz="700" b="0" i="0" u="none" strike="noStrike" dirty="0" smtClean="0">
                          <a:solidFill>
                            <a:schemeClr val="tx2"/>
                          </a:solidFill>
                          <a:latin typeface="Arial Narrow" pitchFamily="34" charset="0"/>
                        </a:rPr>
                        <a:t>(n=77)</a:t>
                      </a:r>
                    </a:p>
                    <a:p>
                      <a:pPr algn="r" fontAlgn="b"/>
                      <a:r>
                        <a:rPr lang="en-US" sz="700" b="0" i="0" u="none" strike="noStrike" dirty="0" smtClean="0">
                          <a:solidFill>
                            <a:schemeClr val="tx2"/>
                          </a:solidFill>
                          <a:latin typeface="Arial Narrow" pitchFamily="34" charset="0"/>
                        </a:rPr>
                        <a:t>(n=139)</a:t>
                      </a:r>
                      <a:endParaRPr lang="en-US" sz="7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8820">
                <a:tc>
                  <a:txBody>
                    <a:bodyPr/>
                    <a:lstStyle/>
                    <a:p>
                      <a:pPr algn="r" fontAlgn="b"/>
                      <a:r>
                        <a:rPr lang="en-US" sz="1000" b="1" i="0" u="none" strike="noStrike" dirty="0" smtClean="0">
                          <a:latin typeface="+mn-lt"/>
                        </a:rPr>
                        <a:t>Alberta</a:t>
                      </a:r>
                      <a:endParaRPr lang="en-US" sz="1000" b="1" i="0" u="none" strike="noStrike"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58292">
                <a:tc>
                  <a:txBody>
                    <a:bodyPr/>
                    <a:lstStyle/>
                    <a:p>
                      <a:pPr algn="r" fontAlgn="b"/>
                      <a:r>
                        <a:rPr lang="en-US" sz="700" b="0" i="0" u="none" strike="noStrike" dirty="0">
                          <a:solidFill>
                            <a:schemeClr val="tx2"/>
                          </a:solidFill>
                          <a:latin typeface="Arial Narrow" pitchFamily="34" charset="0"/>
                        </a:rPr>
                        <a:t> </a:t>
                      </a:r>
                      <a:r>
                        <a:rPr lang="en-US" sz="700" b="0" i="0" u="none" strike="noStrike" dirty="0" smtClean="0">
                          <a:solidFill>
                            <a:schemeClr val="tx2"/>
                          </a:solidFill>
                          <a:latin typeface="Arial Narrow" pitchFamily="34" charset="0"/>
                        </a:rPr>
                        <a:t>(n=43)</a:t>
                      </a:r>
                    </a:p>
                    <a:p>
                      <a:pPr algn="r" fontAlgn="b"/>
                      <a:r>
                        <a:rPr lang="en-US" sz="700" b="0" i="0" u="none" strike="noStrike" dirty="0" smtClean="0">
                          <a:solidFill>
                            <a:schemeClr val="tx2"/>
                          </a:solidFill>
                          <a:latin typeface="Arial Narrow" pitchFamily="34" charset="0"/>
                        </a:rPr>
                        <a:t>(n=69)</a:t>
                      </a:r>
                      <a:endParaRPr lang="en-US" sz="7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24632">
                <a:tc>
                  <a:txBody>
                    <a:bodyPr/>
                    <a:lstStyle/>
                    <a:p>
                      <a:pPr algn="r" fontAlgn="b"/>
                      <a:r>
                        <a:rPr lang="en-US" sz="1000" b="1" i="0" u="none" strike="noStrike" dirty="0" smtClean="0">
                          <a:latin typeface="+mn-lt"/>
                        </a:rPr>
                        <a:t>British</a:t>
                      </a:r>
                      <a:r>
                        <a:rPr lang="en-US" sz="1000" b="1" i="0" u="none" strike="noStrike" baseline="0" dirty="0" smtClean="0">
                          <a:latin typeface="+mn-lt"/>
                        </a:rPr>
                        <a:t> Columbia</a:t>
                      </a:r>
                      <a:endParaRPr lang="en-US" sz="1000" b="1" i="0" u="none" strike="noStrike"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173852">
                <a:tc>
                  <a:txBody>
                    <a:bodyPr/>
                    <a:lstStyle/>
                    <a:p>
                      <a:pPr algn="r" fontAlgn="b"/>
                      <a:r>
                        <a:rPr lang="en-US" sz="700" b="0" i="0" u="none" strike="noStrike" dirty="0" smtClean="0">
                          <a:solidFill>
                            <a:schemeClr val="tx2"/>
                          </a:solidFill>
                          <a:latin typeface="Arial Narrow" pitchFamily="34" charset="0"/>
                        </a:rPr>
                        <a:t>(n=38)</a:t>
                      </a:r>
                    </a:p>
                    <a:p>
                      <a:pPr algn="r" fontAlgn="b"/>
                      <a:r>
                        <a:rPr lang="en-US" sz="700" b="0" i="0" u="none" strike="noStrike" dirty="0" smtClean="0">
                          <a:solidFill>
                            <a:schemeClr val="tx2"/>
                          </a:solidFill>
                          <a:latin typeface="Arial Narrow" pitchFamily="34" charset="0"/>
                        </a:rPr>
                        <a:t>(n=74)</a:t>
                      </a:r>
                      <a:endParaRPr lang="en-US" sz="7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6768">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latin typeface="+mn-lt"/>
                        </a:rPr>
                        <a:t>Saskatchewan</a:t>
                      </a: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189528">
                <a:tc>
                  <a:txBody>
                    <a:bodyPr/>
                    <a:lstStyle/>
                    <a:p>
                      <a:pPr algn="r" fontAlgn="b"/>
                      <a:r>
                        <a:rPr lang="en-US" sz="700" b="0" i="0" u="none" strike="noStrike" dirty="0" smtClean="0">
                          <a:solidFill>
                            <a:schemeClr val="tx2"/>
                          </a:solidFill>
                          <a:latin typeface="Arial Narrow" pitchFamily="34" charset="0"/>
                        </a:rPr>
                        <a:t>(n=7)</a:t>
                      </a:r>
                    </a:p>
                    <a:p>
                      <a:pPr algn="r" fontAlgn="b"/>
                      <a:r>
                        <a:rPr lang="en-US" sz="700" b="0" i="0" u="none" strike="noStrike" dirty="0" smtClean="0">
                          <a:solidFill>
                            <a:schemeClr val="tx2"/>
                          </a:solidFill>
                          <a:latin typeface="Arial Narrow" pitchFamily="34" charset="0"/>
                        </a:rPr>
                        <a:t>(n=12)</a:t>
                      </a:r>
                      <a:endParaRPr lang="en-US" sz="7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14248">
                <a:tc>
                  <a:txBody>
                    <a:bodyPr/>
                    <a:lstStyle/>
                    <a:p>
                      <a:pPr algn="r" fontAlgn="b"/>
                      <a:r>
                        <a:rPr lang="en-US" sz="1000" b="1" i="0" u="none" strike="noStrike" dirty="0" smtClean="0">
                          <a:latin typeface="+mn-lt"/>
                        </a:rPr>
                        <a:t>Nova</a:t>
                      </a:r>
                      <a:r>
                        <a:rPr lang="en-US" sz="1000" b="1" i="0" u="none" strike="noStrike" baseline="0" dirty="0" smtClean="0">
                          <a:latin typeface="+mn-lt"/>
                        </a:rPr>
                        <a:t> Scotia</a:t>
                      </a:r>
                      <a:endParaRPr lang="en-US" sz="1000" b="1" i="0" u="none" strike="noStrike"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82676">
                <a:tc>
                  <a:txBody>
                    <a:bodyPr/>
                    <a:lstStyle/>
                    <a:p>
                      <a:pPr marL="0" algn="r" defTabSz="914400" rtl="0" eaLnBrk="1" fontAlgn="b" latinLnBrk="0" hangingPunct="1"/>
                      <a:r>
                        <a:rPr lang="en-US" sz="700" b="0" i="0" u="none" strike="noStrike" kern="1200" dirty="0" smtClean="0">
                          <a:solidFill>
                            <a:schemeClr val="tx2"/>
                          </a:solidFill>
                          <a:latin typeface="Arial Narrow" pitchFamily="34" charset="0"/>
                          <a:ea typeface="+mn-ea"/>
                          <a:cs typeface="+mn-cs"/>
                        </a:rPr>
                        <a:t>(n=7)</a:t>
                      </a:r>
                    </a:p>
                    <a:p>
                      <a:pPr marL="0" algn="r" defTabSz="914400" rtl="0" eaLnBrk="1" fontAlgn="b" latinLnBrk="0" hangingPunct="1"/>
                      <a:r>
                        <a:rPr lang="en-US" sz="700" b="0" i="0" u="none" strike="noStrike" kern="1200" dirty="0" smtClean="0">
                          <a:solidFill>
                            <a:schemeClr val="tx2"/>
                          </a:solidFill>
                          <a:latin typeface="Arial Narrow" pitchFamily="34" charset="0"/>
                          <a:ea typeface="+mn-ea"/>
                          <a:cs typeface="+mn-cs"/>
                        </a:rPr>
                        <a:t>(n=12)</a:t>
                      </a:r>
                      <a:endParaRPr lang="en-US" sz="700" b="0" i="0" u="none" strike="noStrike" kern="1200" dirty="0">
                        <a:solidFill>
                          <a:schemeClr val="tx2"/>
                        </a:solidFill>
                        <a:latin typeface="Arial Narrow" pitchFamily="34" charset="0"/>
                        <a:ea typeface="+mn-ea"/>
                        <a:cs typeface="+mn-cs"/>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32436">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latin typeface="+mn-lt"/>
                        </a:rPr>
                        <a:t>New</a:t>
                      </a:r>
                      <a:r>
                        <a:rPr lang="en-US" sz="1000" b="1" i="0" u="none" strike="noStrike" baseline="0" dirty="0" smtClean="0">
                          <a:latin typeface="+mn-lt"/>
                        </a:rPr>
                        <a:t> Brunswick</a:t>
                      </a:r>
                      <a:endParaRPr lang="en-US" sz="1000" b="1" i="0" u="none" strike="noStrike" dirty="0" smtClean="0">
                        <a:latin typeface="+mn-lt"/>
                      </a:endParaRPr>
                    </a:p>
                  </a:txBody>
                  <a:tcPr marL="5644" marR="5644" marT="5644"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9528">
                <a:tc>
                  <a:txBody>
                    <a:bodyPr/>
                    <a:lstStyle/>
                    <a:p>
                      <a:pPr algn="r" fontAlgn="b"/>
                      <a:r>
                        <a:rPr lang="en-US" sz="700" b="0" i="0" u="none" strike="noStrike" dirty="0" smtClean="0">
                          <a:solidFill>
                            <a:schemeClr val="tx2"/>
                          </a:solidFill>
                          <a:latin typeface="Arial Narrow" pitchFamily="34" charset="0"/>
                        </a:rPr>
                        <a:t>(n=7)</a:t>
                      </a:r>
                    </a:p>
                    <a:p>
                      <a:pPr algn="r" fontAlgn="b"/>
                      <a:r>
                        <a:rPr lang="en-US" sz="700" b="0" i="0" u="none" strike="noStrike" dirty="0" smtClean="0">
                          <a:solidFill>
                            <a:schemeClr val="tx2"/>
                          </a:solidFill>
                          <a:latin typeface="Arial Narrow" pitchFamily="34" charset="0"/>
                        </a:rPr>
                        <a:t>(n=11)</a:t>
                      </a:r>
                      <a:endParaRPr lang="en-US" sz="7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01856">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latin typeface="+mn-lt"/>
                        </a:rPr>
                        <a:t>Newfoundland/Labrador</a:t>
                      </a: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189528">
                <a:tc>
                  <a:txBody>
                    <a:bodyPr/>
                    <a:lstStyle/>
                    <a:p>
                      <a:pPr algn="r" fontAlgn="b"/>
                      <a:r>
                        <a:rPr lang="en-US" sz="700" b="0" i="0" u="none" strike="noStrike" dirty="0" smtClean="0">
                          <a:solidFill>
                            <a:schemeClr val="tx2"/>
                          </a:solidFill>
                          <a:latin typeface="Arial Narrow" pitchFamily="34" charset="0"/>
                        </a:rPr>
                        <a:t>(n=7)</a:t>
                      </a:r>
                    </a:p>
                    <a:p>
                      <a:pPr algn="r" fontAlgn="b"/>
                      <a:r>
                        <a:rPr lang="en-US" sz="700" b="0" i="0" u="none" strike="noStrike" dirty="0" smtClean="0">
                          <a:solidFill>
                            <a:schemeClr val="tx2"/>
                          </a:solidFill>
                          <a:latin typeface="Arial Narrow" pitchFamily="34" charset="0"/>
                        </a:rPr>
                        <a:t>(n=13)</a:t>
                      </a:r>
                      <a:endParaRPr lang="en-US" sz="7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6620">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latin typeface="+mn-lt"/>
                        </a:rPr>
                        <a:t>Prince</a:t>
                      </a:r>
                      <a:r>
                        <a:rPr lang="en-US" sz="1000" b="1" i="0" u="none" strike="noStrike" baseline="0" dirty="0" smtClean="0">
                          <a:latin typeface="+mn-lt"/>
                        </a:rPr>
                        <a:t> Edward Island</a:t>
                      </a:r>
                      <a:endParaRPr lang="en-US" sz="1000" b="1" i="0" u="none" strike="noStrike" dirty="0" smtClean="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33908">
                <a:tc>
                  <a:txBody>
                    <a:bodyPr/>
                    <a:lstStyle/>
                    <a:p>
                      <a:pPr algn="r" fontAlgn="b"/>
                      <a:r>
                        <a:rPr lang="en-US" sz="700" b="0" i="0" u="none" strike="noStrike" dirty="0" smtClean="0">
                          <a:solidFill>
                            <a:schemeClr val="tx2"/>
                          </a:solidFill>
                          <a:latin typeface="Arial Narrow" pitchFamily="34" charset="0"/>
                        </a:rPr>
                        <a:t>(n=5)</a:t>
                      </a:r>
                    </a:p>
                    <a:p>
                      <a:pPr algn="r" fontAlgn="b"/>
                      <a:r>
                        <a:rPr lang="en-US" sz="700" b="0" i="0" u="none" strike="noStrike" dirty="0" smtClean="0">
                          <a:solidFill>
                            <a:schemeClr val="tx2"/>
                          </a:solidFill>
                          <a:latin typeface="Arial Narrow" pitchFamily="34" charset="0"/>
                        </a:rPr>
                        <a:t>(n=6)</a:t>
                      </a:r>
                      <a:endParaRPr lang="en-US" sz="7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7272">
                <a:tc>
                  <a:txBody>
                    <a:bodyPr/>
                    <a:lstStyle/>
                    <a:p>
                      <a:pPr algn="r" fontAlgn="b"/>
                      <a:r>
                        <a:rPr lang="en-US" sz="1000" b="1" i="0" u="none" strike="noStrike" kern="1200" dirty="0" smtClean="0">
                          <a:solidFill>
                            <a:schemeClr val="tx1"/>
                          </a:solidFill>
                          <a:latin typeface="+mn-lt"/>
                          <a:ea typeface="+mn-ea"/>
                          <a:cs typeface="+mn-cs"/>
                        </a:rPr>
                        <a:t>Manitoba</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240411">
                <a:tc>
                  <a:txBody>
                    <a:bodyPr/>
                    <a:lstStyle/>
                    <a:p>
                      <a:pPr algn="r" fontAlgn="b"/>
                      <a:r>
                        <a:rPr lang="en-US" sz="700" b="0" i="0" u="none" strike="noStrike" dirty="0" smtClean="0">
                          <a:solidFill>
                            <a:schemeClr val="tx2"/>
                          </a:solidFill>
                          <a:latin typeface="Arial Narrow" pitchFamily="34" charset="0"/>
                        </a:rPr>
                        <a:t>(n=4)</a:t>
                      </a:r>
                    </a:p>
                    <a:p>
                      <a:pPr algn="r" fontAlgn="b"/>
                      <a:r>
                        <a:rPr lang="en-US" sz="700" b="0" i="0" u="none" strike="noStrike" dirty="0" smtClean="0">
                          <a:solidFill>
                            <a:schemeClr val="tx2"/>
                          </a:solidFill>
                          <a:latin typeface="Arial Narrow" pitchFamily="34" charset="0"/>
                        </a:rPr>
                        <a:t>(n=10)</a:t>
                      </a:r>
                      <a:endParaRPr lang="en-US" sz="7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8768">
                <a:tc>
                  <a:txBody>
                    <a:bodyPr/>
                    <a:lstStyle/>
                    <a:p>
                      <a:pPr algn="r" fontAlgn="b"/>
                      <a:r>
                        <a:rPr lang="en-US" sz="1000" b="1" i="0" u="none" strike="noStrike" kern="1200" dirty="0" smtClean="0">
                          <a:solidFill>
                            <a:schemeClr val="tx1"/>
                          </a:solidFill>
                          <a:latin typeface="+mn-lt"/>
                          <a:ea typeface="+mn-ea"/>
                          <a:cs typeface="+mn-cs"/>
                        </a:rPr>
                        <a:t>Yukon/</a:t>
                      </a:r>
                      <a:r>
                        <a:rPr lang="en-US" sz="1000" b="1" i="0" u="none" strike="noStrike" kern="1200" baseline="0" dirty="0" smtClean="0">
                          <a:solidFill>
                            <a:schemeClr val="tx1"/>
                          </a:solidFill>
                          <a:latin typeface="+mn-lt"/>
                          <a:ea typeface="+mn-ea"/>
                          <a:cs typeface="+mn-cs"/>
                        </a:rPr>
                        <a:t>Northwest Territories/Nunavut</a:t>
                      </a:r>
                      <a:endParaRPr lang="en-US" sz="1000" b="1" i="0" u="none" strike="noStrike" kern="1200" dirty="0" smtClean="0">
                        <a:solidFill>
                          <a:schemeClr val="tx1"/>
                        </a:solidFill>
                        <a:latin typeface="+mn-lt"/>
                        <a:ea typeface="+mn-ea"/>
                        <a:cs typeface="+mn-cs"/>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64795">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2"/>
                          </a:solidFill>
                          <a:latin typeface="Arial Narrow" pitchFamily="34" charset="0"/>
                        </a:rPr>
                        <a:t>(n=4)</a:t>
                      </a:r>
                    </a:p>
                    <a:p>
                      <a:pPr marL="0" marR="0" indent="0" algn="r" defTabSz="914400" rtl="0" eaLnBrk="1" fontAlgn="b" latinLnBrk="0" hangingPunct="1">
                        <a:lnSpc>
                          <a:spcPct val="100000"/>
                        </a:lnSpc>
                        <a:spcBef>
                          <a:spcPts val="0"/>
                        </a:spcBef>
                        <a:spcAft>
                          <a:spcPts val="0"/>
                        </a:spcAft>
                        <a:buClrTx/>
                        <a:buSzTx/>
                        <a:buFontTx/>
                        <a:buNone/>
                        <a:tabLst/>
                        <a:defRPr/>
                      </a:pPr>
                      <a:r>
                        <a:rPr lang="en-US" sz="700" b="0" i="0" u="none" strike="noStrike" dirty="0" smtClean="0">
                          <a:solidFill>
                            <a:schemeClr val="tx2"/>
                          </a:solidFill>
                          <a:latin typeface="Arial Narrow" pitchFamily="34" charset="0"/>
                        </a:rPr>
                        <a:t>(n=10)</a:t>
                      </a: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0512">
                <a:tc>
                  <a:txBody>
                    <a:bodyPr/>
                    <a:lstStyle/>
                    <a:p>
                      <a:pPr algn="r" fontAlgn="b"/>
                      <a:r>
                        <a:rPr lang="en-US" sz="1000" b="1" i="0" u="none" strike="noStrike" dirty="0">
                          <a:latin typeface="+mn-lt"/>
                        </a:rPr>
                        <a:t>Don’t know/Unsure</a:t>
                      </a: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189528">
                <a:tc>
                  <a:txBody>
                    <a:bodyPr/>
                    <a:lstStyle/>
                    <a:p>
                      <a:pPr marL="0" algn="r" defTabSz="914400" rtl="0" eaLnBrk="1" fontAlgn="b" latinLnBrk="0" hangingPunct="1"/>
                      <a:r>
                        <a:rPr lang="en-US" sz="700" b="0" i="0" u="none" strike="noStrike" kern="1200" dirty="0" smtClean="0">
                          <a:solidFill>
                            <a:schemeClr val="tx2"/>
                          </a:solidFill>
                          <a:latin typeface="Arial Narrow" pitchFamily="34" charset="0"/>
                          <a:ea typeface="+mn-ea"/>
                          <a:cs typeface="+mn-cs"/>
                        </a:rPr>
                        <a:t>(n=13)</a:t>
                      </a:r>
                    </a:p>
                    <a:p>
                      <a:pPr marL="0" algn="r" defTabSz="914400" rtl="0" eaLnBrk="1" fontAlgn="b" latinLnBrk="0" hangingPunct="1"/>
                      <a:r>
                        <a:rPr lang="en-US" sz="700" b="0" i="0" u="none" strike="noStrike" kern="1200" dirty="0" smtClean="0">
                          <a:solidFill>
                            <a:schemeClr val="tx2"/>
                          </a:solidFill>
                          <a:latin typeface="Arial Narrow" pitchFamily="34" charset="0"/>
                          <a:ea typeface="+mn-ea"/>
                          <a:cs typeface="+mn-cs"/>
                        </a:rPr>
                        <a:t>(n=16)</a:t>
                      </a:r>
                      <a:endParaRPr lang="en-US" sz="700" b="0" i="0" u="none" strike="noStrike" kern="1200" dirty="0">
                        <a:solidFill>
                          <a:schemeClr val="tx2"/>
                        </a:solidFill>
                        <a:latin typeface="Arial Narrow" pitchFamily="34" charset="0"/>
                        <a:ea typeface="+mn-ea"/>
                        <a:cs typeface="+mn-cs"/>
                      </a:endParaRPr>
                    </a:p>
                  </a:txBody>
                  <a:tcPr marL="5644" marR="5644" marT="5644" marB="0">
                    <a:lnL>
                      <a:noFill/>
                    </a:lnL>
                    <a:lnR>
                      <a:noFill/>
                    </a:lnR>
                    <a:lnT>
                      <a:noFill/>
                    </a:lnT>
                    <a:lnB>
                      <a:noFill/>
                    </a:lnB>
                    <a:lnTlToBr w="12700" cmpd="sng">
                      <a:noFill/>
                      <a:prstDash val="solid"/>
                    </a:lnTlToBr>
                    <a:lnBlToTr w="12700" cmpd="sng">
                      <a:noFill/>
                      <a:prstDash val="solid"/>
                    </a:lnBlToTr>
                  </a:tcPr>
                </a:tc>
              </a:tr>
            </a:tbl>
          </a:graphicData>
        </a:graphic>
      </p:graphicFrame>
      <p:sp>
        <p:nvSpPr>
          <p:cNvPr id="8" name="Isosceles Triangle 7"/>
          <p:cNvSpPr/>
          <p:nvPr/>
        </p:nvSpPr>
        <p:spPr>
          <a:xfrm rot="10800000">
            <a:off x="7634288" y="1657350"/>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Content Placeholder 33"/>
          <p:cNvSpPr txBox="1">
            <a:spLocks/>
          </p:cNvSpPr>
          <p:nvPr/>
        </p:nvSpPr>
        <p:spPr>
          <a:xfrm>
            <a:off x="368586" y="716659"/>
            <a:ext cx="8546814" cy="748923"/>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Nine in ten students who intend on applying for licensure plan on doing so in Quebec, followed by one quarter who intend on applying in Ontario, and more than one in ten in Alberta or British Columbia.</a:t>
            </a:r>
          </a:p>
          <a:p>
            <a:pPr marL="182563" indent="-182563" algn="l" fontAlgn="auto">
              <a:spcBef>
                <a:spcPts val="800"/>
              </a:spcBef>
              <a:spcAft>
                <a:spcPts val="0"/>
              </a:spcAft>
              <a:buFont typeface="Wingdings" pitchFamily="2" charset="2"/>
              <a:buChar char="§"/>
              <a:defRPr/>
            </a:pPr>
            <a:r>
              <a:rPr lang="en-US" sz="1400" b="0" dirty="0">
                <a:solidFill>
                  <a:schemeClr val="tx1"/>
                </a:solidFill>
                <a:latin typeface="+mj-lt"/>
              </a:rPr>
              <a:t>Compared to 2013, students are less likely to </a:t>
            </a:r>
            <a:r>
              <a:rPr lang="en-US" sz="1400" b="0" dirty="0" smtClean="0">
                <a:solidFill>
                  <a:schemeClr val="tx1"/>
                </a:solidFill>
                <a:latin typeface="+mj-lt"/>
              </a:rPr>
              <a:t>intend on applying for licensure in Quebec.</a:t>
            </a:r>
            <a:endParaRPr lang="en-US" sz="14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Research Objectives</a:t>
            </a:r>
          </a:p>
        </p:txBody>
      </p:sp>
      <p:sp>
        <p:nvSpPr>
          <p:cNvPr id="77828"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ED6B69F3-8103-414A-8369-DF1314B0D4BB}" type="slidenum">
              <a:rPr lang="en-US"/>
              <a:pPr/>
              <a:t>3</a:t>
            </a:fld>
            <a:endParaRPr lang="en-US" dirty="0"/>
          </a:p>
        </p:txBody>
      </p:sp>
      <p:sp>
        <p:nvSpPr>
          <p:cNvPr id="6" name="Rectangle 3"/>
          <p:cNvSpPr>
            <a:spLocks noGrp="1" noChangeArrowheads="1"/>
          </p:cNvSpPr>
          <p:nvPr>
            <p:ph idx="1"/>
          </p:nvPr>
        </p:nvSpPr>
        <p:spPr bwMode="auto">
          <a:xfrm>
            <a:off x="568325" y="928688"/>
            <a:ext cx="7740650" cy="5489575"/>
          </a:xfrm>
          <a:noFill/>
          <a:ln>
            <a:miter lim="800000"/>
            <a:headEnd/>
            <a:tailEnd/>
          </a:ln>
        </p:spPr>
        <p:txBody>
          <a:bodyPr vert="horz" wrap="square" numCol="1" anchor="t" anchorCtr="0" compatLnSpc="1">
            <a:prstTxWarp prst="textNoShape">
              <a:avLst/>
            </a:prstTxWarp>
          </a:bodyPr>
          <a:lstStyle/>
          <a:p>
            <a:pPr marL="0" indent="0">
              <a:lnSpc>
                <a:spcPct val="100000"/>
              </a:lnSpc>
              <a:spcBef>
                <a:spcPts val="600"/>
              </a:spcBef>
              <a:buFontTx/>
              <a:buNone/>
            </a:pPr>
            <a:r>
              <a:rPr lang="en-CA" dirty="0" smtClean="0">
                <a:ea typeface="Times New Roman" pitchFamily="18" charset="0"/>
                <a:cs typeface="Arial" charset="0"/>
              </a:rPr>
              <a:t>The primary objective of this research is to </a:t>
            </a:r>
            <a:r>
              <a:rPr lang="en-US" dirty="0" smtClean="0">
                <a:ea typeface="Times New Roman" pitchFamily="18" charset="0"/>
                <a:cs typeface="Arial" charset="0"/>
              </a:rPr>
              <a:t>understand the reasons why graduates of CEAB accredited engineering programs at Quebec universities do or do not intend to apply for their license.  </a:t>
            </a:r>
            <a:endParaRPr lang="en-CA" dirty="0" smtClean="0">
              <a:ea typeface="Times New Roman" pitchFamily="18" charset="0"/>
              <a:cs typeface="Arial" charset="0"/>
            </a:endParaRPr>
          </a:p>
          <a:p>
            <a:pPr marL="0" indent="0">
              <a:lnSpc>
                <a:spcPct val="100000"/>
              </a:lnSpc>
              <a:spcBef>
                <a:spcPts val="600"/>
              </a:spcBef>
              <a:buFontTx/>
              <a:buNone/>
            </a:pPr>
            <a:r>
              <a:rPr lang="en-CA" dirty="0" smtClean="0">
                <a:ea typeface="Times New Roman" pitchFamily="18" charset="0"/>
                <a:cs typeface="Arial" charset="0"/>
              </a:rPr>
              <a:t>In order to achieve this objective, the research seeks to understand the following:</a:t>
            </a:r>
          </a:p>
          <a:p>
            <a:pPr marL="746125" lvl="1" indent="-169863">
              <a:lnSpc>
                <a:spcPct val="100000"/>
              </a:lnSpc>
              <a:spcBef>
                <a:spcPts val="600"/>
              </a:spcBef>
              <a:buFont typeface="Wingdings" pitchFamily="2" charset="2"/>
              <a:buChar char=""/>
            </a:pPr>
            <a:r>
              <a:rPr lang="en-CA" sz="1800" dirty="0" smtClean="0">
                <a:ea typeface="Times New Roman" pitchFamily="18" charset="0"/>
                <a:cs typeface="Arial" charset="0"/>
              </a:rPr>
              <a:t>The future career and/or education plans of final year engineering students;</a:t>
            </a:r>
          </a:p>
          <a:p>
            <a:pPr marL="746125" lvl="1" indent="-169863">
              <a:lnSpc>
                <a:spcPct val="100000"/>
              </a:lnSpc>
              <a:spcBef>
                <a:spcPts val="600"/>
              </a:spcBef>
              <a:buFont typeface="Wingdings" pitchFamily="2" charset="2"/>
              <a:buChar char=""/>
            </a:pPr>
            <a:r>
              <a:rPr lang="en-CA" sz="1800" dirty="0" smtClean="0">
                <a:ea typeface="Times New Roman" pitchFamily="18" charset="0"/>
                <a:cs typeface="Arial" charset="0"/>
              </a:rPr>
              <a:t>The percentage of final year engineering students who intend to pursue a career in Engineering and the percentage who intend to apply for their </a:t>
            </a:r>
            <a:r>
              <a:rPr lang="en-CA" sz="1800" dirty="0" err="1" smtClean="0">
                <a:ea typeface="Times New Roman" pitchFamily="18" charset="0"/>
                <a:cs typeface="Arial" charset="0"/>
              </a:rPr>
              <a:t>P.Eng</a:t>
            </a:r>
            <a:r>
              <a:rPr lang="en-CA" sz="1800" dirty="0" smtClean="0">
                <a:ea typeface="Times New Roman" pitchFamily="18" charset="0"/>
                <a:cs typeface="Arial" charset="0"/>
              </a:rPr>
              <a:t> license;</a:t>
            </a:r>
          </a:p>
          <a:p>
            <a:pPr marL="746125" lvl="1" indent="-169863">
              <a:lnSpc>
                <a:spcPct val="100000"/>
              </a:lnSpc>
              <a:spcBef>
                <a:spcPts val="600"/>
              </a:spcBef>
              <a:buFont typeface="Wingdings" pitchFamily="2" charset="2"/>
              <a:buChar char=""/>
            </a:pPr>
            <a:r>
              <a:rPr lang="en-CA" sz="1800" dirty="0" smtClean="0">
                <a:ea typeface="Times New Roman" pitchFamily="18" charset="0"/>
                <a:cs typeface="Arial" charset="0"/>
              </a:rPr>
              <a:t>Final year engineering students’ level of knowledge of the </a:t>
            </a:r>
            <a:r>
              <a:rPr lang="en-CA" sz="1800" i="1" dirty="0" smtClean="0">
                <a:ea typeface="Times New Roman" pitchFamily="18" charset="0"/>
                <a:cs typeface="Arial" charset="0"/>
              </a:rPr>
              <a:t>Professional Engineers Act </a:t>
            </a:r>
            <a:r>
              <a:rPr lang="en-CA" sz="1800" dirty="0" smtClean="0">
                <a:ea typeface="Times New Roman" pitchFamily="18" charset="0"/>
                <a:cs typeface="Arial" charset="0"/>
              </a:rPr>
              <a:t>of their province.</a:t>
            </a:r>
          </a:p>
          <a:p>
            <a:pPr marL="746125" lvl="1" indent="-169863">
              <a:lnSpc>
                <a:spcPct val="100000"/>
              </a:lnSpc>
              <a:spcBef>
                <a:spcPts val="600"/>
              </a:spcBef>
              <a:buFont typeface="Wingdings" pitchFamily="2" charset="2"/>
              <a:buNone/>
            </a:pPr>
            <a:endParaRPr lang="en-CA" sz="1800" dirty="0" smtClean="0">
              <a:ea typeface="Times New Roman" pitchFamily="18" charset="0"/>
              <a:cs typeface="Arial" charset="0"/>
            </a:endParaRPr>
          </a:p>
        </p:txBody>
      </p:sp>
    </p:spTree>
    <p:extLst>
      <p:ext uri="{BB962C8B-B14F-4D97-AF65-F5344CB8AC3E}">
        <p14:creationId xmlns:p14="http://schemas.microsoft.com/office/powerpoint/2010/main" val="170369795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4"/>
          <p:cNvSpPr>
            <a:spLocks noGrp="1" noChangeArrowheads="1"/>
          </p:cNvSpPr>
          <p:nvPr>
            <p:ph type="ctrTitle"/>
          </p:nvPr>
        </p:nvSpPr>
        <p:spPr>
          <a:xfrm>
            <a:off x="144463" y="3254375"/>
            <a:ext cx="4416425" cy="358775"/>
          </a:xfrm>
        </p:spPr>
        <p:txBody>
          <a:bodyPr/>
          <a:lstStyle/>
          <a:p>
            <a:pPr fontAlgn="auto">
              <a:spcAft>
                <a:spcPts val="0"/>
              </a:spcAft>
              <a:defRPr/>
            </a:pPr>
            <a:r>
              <a:rPr lang="en-US" sz="2600" dirty="0" smtClean="0">
                <a:solidFill>
                  <a:schemeClr val="accent6"/>
                </a:solidFill>
              </a:rPr>
              <a:t>Licensing Knowledge</a:t>
            </a:r>
          </a:p>
        </p:txBody>
      </p:sp>
      <p:sp>
        <p:nvSpPr>
          <p:cNvPr id="87043"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6E1D7830-9125-41D9-AA75-8F99908381FD}" type="slidenum">
              <a:rPr lang="en-US"/>
              <a:pPr/>
              <a:t>30</a:t>
            </a:fld>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Engineering Regulated by Legislation</a:t>
            </a:r>
          </a:p>
        </p:txBody>
      </p:sp>
      <p:graphicFrame>
        <p:nvGraphicFramePr>
          <p:cNvPr id="23" name="Object 5"/>
          <p:cNvGraphicFramePr>
            <a:graphicFrameLocks noGrp="1" noChangeAspect="1"/>
          </p:cNvGraphicFramePr>
          <p:nvPr>
            <p:ph idx="1"/>
            <p:extLst>
              <p:ext uri="{D42A27DB-BD31-4B8C-83A1-F6EECF244321}">
                <p14:modId xmlns:p14="http://schemas.microsoft.com/office/powerpoint/2010/main" val="693669679"/>
              </p:ext>
            </p:extLst>
          </p:nvPr>
        </p:nvGraphicFramePr>
        <p:xfrm>
          <a:off x="414375" y="1845681"/>
          <a:ext cx="8344287" cy="4146550"/>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CA13231F-3604-498D-A930-1561D4D6CC13}" type="slidenum">
              <a:rPr lang="en-US"/>
              <a:pPr/>
              <a:t>31</a:t>
            </a:fld>
            <a:endParaRPr lang="en-US" dirty="0"/>
          </a:p>
        </p:txBody>
      </p:sp>
      <p:sp>
        <p:nvSpPr>
          <p:cNvPr id="18437" name="Text Box 3"/>
          <p:cNvSpPr txBox="1">
            <a:spLocks noChangeArrowheads="1"/>
          </p:cNvSpPr>
          <p:nvPr/>
        </p:nvSpPr>
        <p:spPr bwMode="auto">
          <a:xfrm>
            <a:off x="345688" y="6248594"/>
            <a:ext cx="8474075" cy="215900"/>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Q5.  As far as you know, is the practice of professional engineering regulated by legislation? Base: All </a:t>
            </a:r>
            <a:r>
              <a:rPr lang="en-US" sz="800" dirty="0" smtClean="0">
                <a:solidFill>
                  <a:schemeClr val="tx1"/>
                </a:solidFill>
                <a:latin typeface="+mj-lt"/>
              </a:rPr>
              <a:t> Respondents 2013 (n=743); 2014 (n=328)</a:t>
            </a:r>
            <a:endParaRPr lang="en-US" sz="800" dirty="0">
              <a:solidFill>
                <a:schemeClr val="tx1"/>
              </a:solidFill>
              <a:latin typeface="+mj-lt"/>
            </a:endParaRPr>
          </a:p>
        </p:txBody>
      </p:sp>
      <p:sp>
        <p:nvSpPr>
          <p:cNvPr id="18444" name="Text Box 14"/>
          <p:cNvSpPr txBox="1">
            <a:spLocks noChangeArrowheads="1"/>
          </p:cNvSpPr>
          <p:nvPr/>
        </p:nvSpPr>
        <p:spPr bwMode="auto">
          <a:xfrm>
            <a:off x="1723793" y="1580299"/>
            <a:ext cx="5721350" cy="304800"/>
          </a:xfrm>
          <a:prstGeom prst="rect">
            <a:avLst/>
          </a:prstGeom>
          <a:noFill/>
          <a:ln w="25400" algn="ctr">
            <a:noFill/>
            <a:miter lim="800000"/>
            <a:headEnd/>
            <a:tailEnd/>
          </a:ln>
        </p:spPr>
        <p:txBody>
          <a:bodyPr>
            <a:spAutoFit/>
          </a:bodyPr>
          <a:lstStyle/>
          <a:p>
            <a:r>
              <a:rPr lang="en-CA" sz="1400" dirty="0">
                <a:solidFill>
                  <a:srgbClr val="003399"/>
                </a:solidFill>
                <a:latin typeface="+mj-lt"/>
              </a:rPr>
              <a:t>Is the Practice of Engineering Regulated by Legislation?</a:t>
            </a:r>
          </a:p>
        </p:txBody>
      </p:sp>
      <p:graphicFrame>
        <p:nvGraphicFramePr>
          <p:cNvPr id="11" name="Table 10"/>
          <p:cNvGraphicFramePr>
            <a:graphicFrameLocks noGrp="1"/>
          </p:cNvGraphicFramePr>
          <p:nvPr>
            <p:extLst>
              <p:ext uri="{D42A27DB-BD31-4B8C-83A1-F6EECF244321}">
                <p14:modId xmlns:p14="http://schemas.microsoft.com/office/powerpoint/2010/main" val="466829824"/>
              </p:ext>
            </p:extLst>
          </p:nvPr>
        </p:nvGraphicFramePr>
        <p:xfrm>
          <a:off x="349463" y="5663387"/>
          <a:ext cx="8470686" cy="596265"/>
        </p:xfrm>
        <a:graphic>
          <a:graphicData uri="http://schemas.openxmlformats.org/drawingml/2006/table">
            <a:tbl>
              <a:tblPr/>
              <a:tblGrid>
                <a:gridCol w="2823562"/>
                <a:gridCol w="2823562"/>
                <a:gridCol w="2823562"/>
              </a:tblGrid>
              <a:tr h="548631">
                <a:tc>
                  <a:txBody>
                    <a:bodyPr/>
                    <a:lstStyle/>
                    <a:p>
                      <a:pPr algn="ctr" fontAlgn="b"/>
                      <a:r>
                        <a:rPr lang="en-US" sz="1400" b="1" i="0" u="none" strike="noStrike" kern="1200" dirty="0" smtClean="0">
                          <a:solidFill>
                            <a:schemeClr val="tx1"/>
                          </a:solidFill>
                          <a:latin typeface="+mn-lt"/>
                          <a:ea typeface="+mn-ea"/>
                          <a:cs typeface="+mn-cs"/>
                        </a:rPr>
                        <a:t>Yes </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smtClean="0">
                          <a:solidFill>
                            <a:schemeClr val="tx2"/>
                          </a:solidFill>
                          <a:latin typeface="Arial Narrow" pitchFamily="34" charset="0"/>
                        </a:rPr>
                        <a:t>                               (n=314)             (n=709)</a:t>
                      </a:r>
                    </a:p>
                    <a:p>
                      <a:pPr algn="ctr" fontAlgn="b"/>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latin typeface="+mn-lt"/>
                          <a:ea typeface="+mn-ea"/>
                          <a:cs typeface="+mn-cs"/>
                        </a:rPr>
                        <a:t>No</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smtClean="0">
                          <a:solidFill>
                            <a:schemeClr val="tx2"/>
                          </a:solidFill>
                          <a:latin typeface="Arial Narrow" pitchFamily="34" charset="0"/>
                          <a:ea typeface="+mn-ea"/>
                          <a:cs typeface="+mn-cs"/>
                        </a:rPr>
                        <a:t>                              (n=2)              (n=14)</a:t>
                      </a:r>
                      <a:endParaRPr lang="en-US" sz="1100" b="0" i="0" u="none" strike="noStrike" kern="1200" dirty="0" smtClean="0">
                        <a:solidFill>
                          <a:schemeClr val="tx2"/>
                        </a:solidFill>
                        <a:latin typeface="Arial Narrow" pitchFamily="34" charset="0"/>
                        <a:ea typeface="+mn-ea"/>
                        <a:cs typeface="+mn-cs"/>
                      </a:endParaRPr>
                    </a:p>
                    <a:p>
                      <a:pPr algn="ctr" fontAlgn="b"/>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kern="1200" dirty="0" smtClean="0">
                          <a:solidFill>
                            <a:schemeClr val="tx1"/>
                          </a:solidFill>
                          <a:latin typeface="+mn-lt"/>
                          <a:ea typeface="+mn-ea"/>
                          <a:cs typeface="+mn-cs"/>
                        </a:rPr>
                        <a:t>Don’t know/ Unsure</a:t>
                      </a:r>
                    </a:p>
                    <a:p>
                      <a:pPr algn="l" fontAlgn="b"/>
                      <a:r>
                        <a:rPr lang="en-US" sz="1050" b="0" i="0" u="none" strike="noStrike" kern="1200" dirty="0" smtClean="0">
                          <a:solidFill>
                            <a:schemeClr val="tx2"/>
                          </a:solidFill>
                          <a:latin typeface="Arial Narrow" pitchFamily="34" charset="0"/>
                          <a:ea typeface="+mn-ea"/>
                          <a:cs typeface="+mn-cs"/>
                        </a:rPr>
                        <a:t>                             (n=12)             (n=20)</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Content Placeholder 33"/>
          <p:cNvSpPr txBox="1">
            <a:spLocks/>
          </p:cNvSpPr>
          <p:nvPr/>
        </p:nvSpPr>
        <p:spPr>
          <a:xfrm>
            <a:off x="352425" y="767615"/>
            <a:ext cx="8457038" cy="21544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Virtually all students know </a:t>
            </a:r>
            <a:r>
              <a:rPr lang="en-US" sz="1400" b="0" dirty="0">
                <a:solidFill>
                  <a:schemeClr val="tx1"/>
                </a:solidFill>
                <a:latin typeface="+mj-lt"/>
              </a:rPr>
              <a:t>that engineering is regulated by </a:t>
            </a:r>
            <a:r>
              <a:rPr lang="en-US" sz="1400" b="0" dirty="0" smtClean="0">
                <a:solidFill>
                  <a:schemeClr val="tx1"/>
                </a:solidFill>
                <a:latin typeface="+mj-lt"/>
              </a:rPr>
              <a:t>legislation, while 4% are unsure.</a:t>
            </a:r>
            <a:endParaRPr lang="en-US" sz="1800" b="0" dirty="0">
              <a:solidFill>
                <a:schemeClr val="tx1"/>
              </a:solidFill>
              <a:latin typeface="+mn-lt"/>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40"/>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Licensing for Roles within Engineering</a:t>
            </a:r>
          </a:p>
        </p:txBody>
      </p:sp>
      <p:sp>
        <p:nvSpPr>
          <p:cNvPr id="88069"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9AAFF045-52E9-4281-816D-853CFE790AB8}" type="slidenum">
              <a:rPr lang="en-US"/>
              <a:pPr/>
              <a:t>32</a:t>
            </a:fld>
            <a:endParaRPr lang="en-US" dirty="0"/>
          </a:p>
        </p:txBody>
      </p:sp>
      <p:sp>
        <p:nvSpPr>
          <p:cNvPr id="45068" name="Text Box 41"/>
          <p:cNvSpPr txBox="1">
            <a:spLocks noChangeArrowheads="1"/>
          </p:cNvSpPr>
          <p:nvPr/>
        </p:nvSpPr>
        <p:spPr bwMode="auto">
          <a:xfrm>
            <a:off x="331284" y="6337339"/>
            <a:ext cx="8474075" cy="214312"/>
          </a:xfrm>
          <a:prstGeom prst="rect">
            <a:avLst/>
          </a:prstGeom>
          <a:noFill/>
          <a:ln w="25400">
            <a:noFill/>
            <a:miter lim="800000"/>
            <a:headEnd/>
            <a:tailEnd/>
          </a:ln>
        </p:spPr>
        <p:txBody>
          <a:bodyPr anchor="ctr">
            <a:spAutoFit/>
          </a:bodyPr>
          <a:lstStyle/>
          <a:p>
            <a:pPr algn="l">
              <a:defRPr/>
            </a:pPr>
            <a:r>
              <a:rPr lang="en-US" sz="800" dirty="0">
                <a:solidFill>
                  <a:schemeClr val="tx1"/>
                </a:solidFill>
                <a:latin typeface="+mj-lt"/>
              </a:rPr>
              <a:t>Q8. As far as you know, is a </a:t>
            </a:r>
            <a:r>
              <a:rPr lang="en-US" sz="800" dirty="0" smtClean="0">
                <a:solidFill>
                  <a:schemeClr val="tx1"/>
                </a:solidFill>
                <a:latin typeface="+mj-lt"/>
              </a:rPr>
              <a:t>license </a:t>
            </a:r>
            <a:r>
              <a:rPr lang="en-US" sz="800" dirty="0">
                <a:solidFill>
                  <a:schemeClr val="tx1"/>
                </a:solidFill>
                <a:latin typeface="+mj-lt"/>
              </a:rPr>
              <a:t>required before being able to do the following in </a:t>
            </a:r>
            <a:r>
              <a:rPr lang="en-US" sz="800" dirty="0" smtClean="0">
                <a:solidFill>
                  <a:schemeClr val="tx1"/>
                </a:solidFill>
                <a:latin typeface="+mj-lt"/>
              </a:rPr>
              <a:t>... </a:t>
            </a:r>
            <a:r>
              <a:rPr lang="en-US" sz="800" dirty="0">
                <a:solidFill>
                  <a:schemeClr val="tx1"/>
                </a:solidFill>
                <a:latin typeface="+mj-lt"/>
              </a:rPr>
              <a:t>Base: </a:t>
            </a:r>
            <a:r>
              <a:rPr lang="en-US" sz="800" dirty="0" smtClean="0">
                <a:solidFill>
                  <a:schemeClr val="tx1"/>
                </a:solidFill>
                <a:latin typeface="+mj-lt"/>
              </a:rPr>
              <a:t>All  </a:t>
            </a:r>
            <a:r>
              <a:rPr lang="en-US" sz="800" dirty="0">
                <a:solidFill>
                  <a:schemeClr val="tx1"/>
                </a:solidFill>
                <a:latin typeface="+mj-lt"/>
              </a:rPr>
              <a:t>respondents </a:t>
            </a:r>
            <a:r>
              <a:rPr lang="en-US" sz="800" dirty="0" smtClean="0">
                <a:solidFill>
                  <a:schemeClr val="tx1"/>
                </a:solidFill>
                <a:latin typeface="+mj-lt"/>
              </a:rPr>
              <a:t>2013 (n=743); 2014 (n=328)</a:t>
            </a:r>
            <a:endParaRPr lang="en-US" sz="800" dirty="0">
              <a:solidFill>
                <a:schemeClr val="tx1"/>
              </a:solidFill>
              <a:latin typeface="+mj-lt"/>
            </a:endParaRPr>
          </a:p>
        </p:txBody>
      </p:sp>
      <p:sp>
        <p:nvSpPr>
          <p:cNvPr id="88079" name="Text Box 44"/>
          <p:cNvSpPr txBox="1">
            <a:spLocks noChangeArrowheads="1"/>
          </p:cNvSpPr>
          <p:nvPr/>
        </p:nvSpPr>
        <p:spPr bwMode="auto">
          <a:xfrm>
            <a:off x="1905608" y="1768868"/>
            <a:ext cx="5721350" cy="304800"/>
          </a:xfrm>
          <a:prstGeom prst="rect">
            <a:avLst/>
          </a:prstGeom>
          <a:noFill/>
          <a:ln w="25400" algn="ctr">
            <a:noFill/>
            <a:miter lim="800000"/>
            <a:headEnd/>
            <a:tailEnd/>
          </a:ln>
        </p:spPr>
        <p:txBody>
          <a:bodyPr>
            <a:spAutoFit/>
          </a:bodyPr>
          <a:lstStyle/>
          <a:p>
            <a:r>
              <a:rPr lang="en-CA" sz="1400" dirty="0">
                <a:solidFill>
                  <a:srgbClr val="003399"/>
                </a:solidFill>
                <a:latin typeface="+mj-lt"/>
              </a:rPr>
              <a:t>Is a </a:t>
            </a:r>
            <a:r>
              <a:rPr lang="en-CA" sz="1400" dirty="0" smtClean="0">
                <a:solidFill>
                  <a:srgbClr val="003399"/>
                </a:solidFill>
                <a:latin typeface="+mj-lt"/>
              </a:rPr>
              <a:t>License </a:t>
            </a:r>
            <a:r>
              <a:rPr lang="en-CA" sz="1400" dirty="0">
                <a:solidFill>
                  <a:srgbClr val="003399"/>
                </a:solidFill>
                <a:latin typeface="+mj-lt"/>
              </a:rPr>
              <a:t>Required Before Being Able to Do the Following?</a:t>
            </a:r>
          </a:p>
        </p:txBody>
      </p:sp>
      <p:graphicFrame>
        <p:nvGraphicFramePr>
          <p:cNvPr id="819" name="Chart 818"/>
          <p:cNvGraphicFramePr/>
          <p:nvPr>
            <p:extLst>
              <p:ext uri="{D42A27DB-BD31-4B8C-83A1-F6EECF244321}">
                <p14:modId xmlns:p14="http://schemas.microsoft.com/office/powerpoint/2010/main" val="2373707017"/>
              </p:ext>
            </p:extLst>
          </p:nvPr>
        </p:nvGraphicFramePr>
        <p:xfrm>
          <a:off x="762000" y="2147306"/>
          <a:ext cx="7629297" cy="3869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299668985"/>
              </p:ext>
            </p:extLst>
          </p:nvPr>
        </p:nvGraphicFramePr>
        <p:xfrm>
          <a:off x="524256" y="2621280"/>
          <a:ext cx="2457958" cy="3230879"/>
        </p:xfrm>
        <a:graphic>
          <a:graphicData uri="http://schemas.openxmlformats.org/drawingml/2006/table">
            <a:tbl>
              <a:tblPr>
                <a:tableStyleId>{5C22544A-7EE6-4342-B048-85BDC9FD1C3A}</a:tableStyleId>
              </a:tblPr>
              <a:tblGrid>
                <a:gridCol w="2457958"/>
              </a:tblGrid>
              <a:tr h="1152961">
                <a:tc>
                  <a:txBody>
                    <a:bodyPr/>
                    <a:lstStyle/>
                    <a:p>
                      <a:pPr algn="r" fontAlgn="b"/>
                      <a:r>
                        <a:rPr lang="en-US" sz="1400" b="1" u="none" strike="noStrike" dirty="0" smtClean="0">
                          <a:effectLst/>
                        </a:rPr>
                        <a:t>Engineer</a:t>
                      </a:r>
                      <a:endParaRPr lang="en-US" sz="1400" b="1" i="0" u="none" strike="noStrike" dirty="0">
                        <a:solidFill>
                          <a:srgbClr val="000000"/>
                        </a:solidFill>
                        <a:effectLst/>
                        <a:latin typeface="Calibri"/>
                      </a:endParaRPr>
                    </a:p>
                  </a:txBody>
                  <a:tcPr marL="9525" marR="9525" marT="9525" marB="0" anchor="ctr">
                    <a:noFill/>
                  </a:tcPr>
                </a:tc>
              </a:tr>
              <a:tr h="696957">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400" b="1" u="none" strike="noStrike" dirty="0" smtClean="0">
                          <a:effectLst/>
                        </a:rPr>
                        <a:t>Practice engineering work independently</a:t>
                      </a:r>
                      <a:endParaRPr lang="en-US" sz="1400" b="1" i="0" u="none" strike="noStrike" dirty="0" smtClean="0">
                        <a:solidFill>
                          <a:srgbClr val="000000"/>
                        </a:solidFill>
                        <a:effectLst/>
                        <a:latin typeface="+mn-lt"/>
                      </a:endParaRPr>
                    </a:p>
                  </a:txBody>
                  <a:tcPr marL="9525" marR="9525" marT="9525" marB="0" anchor="ctr">
                    <a:noFill/>
                  </a:tcPr>
                </a:tc>
              </a:tr>
              <a:tr h="1380961">
                <a:tc>
                  <a:txBody>
                    <a:bodyPr/>
                    <a:lstStyle/>
                    <a:p>
                      <a:pPr algn="r" fontAlgn="b"/>
                      <a:r>
                        <a:rPr lang="en-US" sz="1400" b="1" u="none" strike="noStrike" dirty="0">
                          <a:effectLst/>
                        </a:rPr>
                        <a:t>Practice engineering work under the supervision of a </a:t>
                      </a:r>
                      <a:r>
                        <a:rPr lang="en-US" sz="1400" b="1" u="none" strike="noStrike" dirty="0" err="1">
                          <a:effectLst/>
                        </a:rPr>
                        <a:t>P.Eng</a:t>
                      </a:r>
                      <a:r>
                        <a:rPr lang="en-US" sz="1400" b="1" u="none" strike="noStrike" dirty="0">
                          <a:effectLst/>
                        </a:rPr>
                        <a:t>.</a:t>
                      </a:r>
                      <a:endParaRPr lang="en-US" sz="1400" b="1" i="0" u="none" strike="noStrike" dirty="0">
                        <a:solidFill>
                          <a:srgbClr val="000000"/>
                        </a:solidFill>
                        <a:effectLst/>
                        <a:latin typeface="Calibri"/>
                      </a:endParaRPr>
                    </a:p>
                  </a:txBody>
                  <a:tcPr marL="9525" marR="9525" marT="9525" marB="0" anchor="ctr">
                    <a:noFill/>
                  </a:tcPr>
                </a:tc>
              </a:tr>
            </a:tbl>
          </a:graphicData>
        </a:graphic>
      </p:graphicFrame>
      <p:sp>
        <p:nvSpPr>
          <p:cNvPr id="9" name="Isosceles Triangle 8"/>
          <p:cNvSpPr/>
          <p:nvPr/>
        </p:nvSpPr>
        <p:spPr>
          <a:xfrm rot="10800000">
            <a:off x="8005763" y="2762250"/>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Isosceles Triangle 9"/>
          <p:cNvSpPr/>
          <p:nvPr/>
        </p:nvSpPr>
        <p:spPr>
          <a:xfrm rot="10800000" flipV="1">
            <a:off x="6043613" y="2871788"/>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Content Placeholder 818"/>
          <p:cNvSpPr>
            <a:spLocks noGrp="1"/>
          </p:cNvSpPr>
          <p:nvPr>
            <p:ph idx="1"/>
          </p:nvPr>
        </p:nvSpPr>
        <p:spPr bwMode="auto">
          <a:xfrm>
            <a:off x="352424" y="723010"/>
            <a:ext cx="8512795" cy="938719"/>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spcAft>
                <a:spcPts val="600"/>
              </a:spcAft>
            </a:pPr>
            <a:r>
              <a:rPr lang="en-US" sz="1400" dirty="0" smtClean="0"/>
              <a:t>Virtually all </a:t>
            </a:r>
            <a:r>
              <a:rPr lang="en-US" sz="1400" dirty="0"/>
              <a:t>students know that a </a:t>
            </a:r>
            <a:r>
              <a:rPr lang="en-US" sz="1400" dirty="0" smtClean="0"/>
              <a:t>license </a:t>
            </a:r>
            <a:r>
              <a:rPr lang="en-US" sz="1400" dirty="0"/>
              <a:t>is required to use the title ‘</a:t>
            </a:r>
            <a:r>
              <a:rPr lang="en-US" sz="1400" dirty="0" smtClean="0"/>
              <a:t>Engineer’ (95%), while nine in ten know that a license is required to perform </a:t>
            </a:r>
            <a:r>
              <a:rPr lang="en-US" sz="1400" dirty="0"/>
              <a:t>engineering work </a:t>
            </a:r>
            <a:r>
              <a:rPr lang="en-US" sz="1400" dirty="0" smtClean="0"/>
              <a:t>independently and six in ten that a license </a:t>
            </a:r>
            <a:r>
              <a:rPr lang="en-US" sz="1400" dirty="0"/>
              <a:t>is not required to practice engineering work under the </a:t>
            </a:r>
            <a:r>
              <a:rPr lang="en-US" sz="1400" dirty="0" smtClean="0"/>
              <a:t>supervision of </a:t>
            </a:r>
            <a:r>
              <a:rPr lang="en-US" sz="1400" dirty="0"/>
              <a:t>a </a:t>
            </a:r>
            <a:r>
              <a:rPr lang="en-US" sz="1400" dirty="0" err="1"/>
              <a:t>P.Eng</a:t>
            </a:r>
            <a:r>
              <a:rPr lang="en-US" sz="1400" dirty="0" smtClean="0"/>
              <a:t>.</a:t>
            </a:r>
          </a:p>
          <a:p>
            <a:pPr>
              <a:lnSpc>
                <a:spcPct val="100000"/>
              </a:lnSpc>
              <a:spcBef>
                <a:spcPts val="0"/>
              </a:spcBef>
            </a:pPr>
            <a:r>
              <a:rPr lang="en-US" sz="1400" dirty="0" smtClean="0"/>
              <a:t>Compared to 2013, students are more likely to know that a license is </a:t>
            </a:r>
            <a:r>
              <a:rPr lang="en-US" sz="1400" dirty="0"/>
              <a:t>required to use the title ‘</a:t>
            </a:r>
            <a:r>
              <a:rPr lang="en-US" sz="1400" dirty="0" smtClean="0"/>
              <a:t>Engineer.’ </a:t>
            </a:r>
            <a:endParaRPr lang="en-US" sz="140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Knowledge of Licensing and Roles</a:t>
            </a:r>
          </a:p>
        </p:txBody>
      </p:sp>
      <p:graphicFrame>
        <p:nvGraphicFramePr>
          <p:cNvPr id="40" name="Object 4"/>
          <p:cNvGraphicFramePr>
            <a:graphicFrameLocks noGrp="1" noChangeAspect="1"/>
          </p:cNvGraphicFramePr>
          <p:nvPr>
            <p:ph idx="1"/>
            <p:extLst>
              <p:ext uri="{D42A27DB-BD31-4B8C-83A1-F6EECF244321}">
                <p14:modId xmlns:p14="http://schemas.microsoft.com/office/powerpoint/2010/main" val="86435533"/>
              </p:ext>
            </p:extLst>
          </p:nvPr>
        </p:nvGraphicFramePr>
        <p:xfrm>
          <a:off x="403225" y="1543050"/>
          <a:ext cx="8528902" cy="4362450"/>
        </p:xfrm>
        <a:graphic>
          <a:graphicData uri="http://schemas.openxmlformats.org/drawingml/2006/chart">
            <c:chart xmlns:c="http://schemas.openxmlformats.org/drawingml/2006/chart" xmlns:r="http://schemas.openxmlformats.org/officeDocument/2006/relationships" r:id="rId2"/>
          </a:graphicData>
        </a:graphic>
      </p:graphicFrame>
      <p:sp>
        <p:nvSpPr>
          <p:cNvPr id="19460"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1F0D5C9A-2B0A-4E3E-90AB-686F9153B540}" type="slidenum">
              <a:rPr lang="en-US"/>
              <a:pPr/>
              <a:t>33</a:t>
            </a:fld>
            <a:endParaRPr lang="en-US" dirty="0"/>
          </a:p>
        </p:txBody>
      </p:sp>
      <p:sp>
        <p:nvSpPr>
          <p:cNvPr id="19461" name="Text Box 3"/>
          <p:cNvSpPr txBox="1">
            <a:spLocks noChangeArrowheads="1"/>
          </p:cNvSpPr>
          <p:nvPr/>
        </p:nvSpPr>
        <p:spPr bwMode="auto">
          <a:xfrm>
            <a:off x="367990" y="6256377"/>
            <a:ext cx="8474075" cy="215900"/>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Q8. As far as you know, is a </a:t>
            </a:r>
            <a:r>
              <a:rPr lang="en-US" sz="800" dirty="0" smtClean="0">
                <a:solidFill>
                  <a:schemeClr val="tx1"/>
                </a:solidFill>
                <a:latin typeface="+mj-lt"/>
              </a:rPr>
              <a:t>license </a:t>
            </a:r>
            <a:r>
              <a:rPr lang="en-US" sz="800" dirty="0">
                <a:solidFill>
                  <a:schemeClr val="tx1"/>
                </a:solidFill>
                <a:latin typeface="+mj-lt"/>
              </a:rPr>
              <a:t>required before being able to do the following in </a:t>
            </a:r>
            <a:r>
              <a:rPr lang="en-US" sz="800" dirty="0" smtClean="0">
                <a:solidFill>
                  <a:schemeClr val="tx1"/>
                </a:solidFill>
                <a:latin typeface="+mj-lt"/>
              </a:rPr>
              <a:t>.. </a:t>
            </a:r>
            <a:r>
              <a:rPr lang="en-US" sz="800" dirty="0">
                <a:solidFill>
                  <a:schemeClr val="tx1"/>
                </a:solidFill>
                <a:latin typeface="+mj-lt"/>
              </a:rPr>
              <a:t>Base: </a:t>
            </a:r>
            <a:r>
              <a:rPr lang="en-US" sz="800" dirty="0" smtClean="0">
                <a:solidFill>
                  <a:schemeClr val="tx1"/>
                </a:solidFill>
                <a:latin typeface="+mj-lt"/>
              </a:rPr>
              <a:t>All Respondents 2013 (n=743); 2014 (n=328)</a:t>
            </a:r>
            <a:endParaRPr lang="en-US" sz="800" dirty="0">
              <a:solidFill>
                <a:schemeClr val="tx1"/>
              </a:solidFill>
              <a:latin typeface="+mj-lt"/>
            </a:endParaRPr>
          </a:p>
        </p:txBody>
      </p:sp>
      <p:sp>
        <p:nvSpPr>
          <p:cNvPr id="19467" name="Rectangle 10"/>
          <p:cNvSpPr>
            <a:spLocks noChangeArrowheads="1"/>
          </p:cNvSpPr>
          <p:nvPr/>
        </p:nvSpPr>
        <p:spPr bwMode="auto">
          <a:xfrm>
            <a:off x="0" y="1732788"/>
            <a:ext cx="9144000" cy="304800"/>
          </a:xfrm>
          <a:prstGeom prst="rect">
            <a:avLst/>
          </a:prstGeom>
          <a:noFill/>
          <a:ln w="25400" algn="ctr">
            <a:noFill/>
            <a:miter lim="800000"/>
            <a:headEnd/>
            <a:tailEnd/>
          </a:ln>
        </p:spPr>
        <p:txBody>
          <a:bodyPr>
            <a:spAutoFit/>
          </a:bodyPr>
          <a:lstStyle/>
          <a:p>
            <a:r>
              <a:rPr lang="en-CA" sz="1400" dirty="0">
                <a:solidFill>
                  <a:srgbClr val="003399"/>
                </a:solidFill>
                <a:latin typeface="+mj-lt"/>
              </a:rPr>
              <a:t>Knowledge Level of Engineering Practices Requiring a </a:t>
            </a:r>
            <a:r>
              <a:rPr lang="en-CA" sz="1400" dirty="0" smtClean="0">
                <a:solidFill>
                  <a:srgbClr val="003399"/>
                </a:solidFill>
                <a:latin typeface="+mj-lt"/>
              </a:rPr>
              <a:t>License</a:t>
            </a:r>
            <a:endParaRPr lang="en-CA" sz="1400" dirty="0">
              <a:solidFill>
                <a:srgbClr val="003399"/>
              </a:solidFill>
              <a:latin typeface="+mj-lt"/>
            </a:endParaRPr>
          </a:p>
        </p:txBody>
      </p:sp>
      <p:sp>
        <p:nvSpPr>
          <p:cNvPr id="19469" name="Text Box 13"/>
          <p:cNvSpPr txBox="1">
            <a:spLocks noChangeArrowheads="1"/>
          </p:cNvSpPr>
          <p:nvPr/>
        </p:nvSpPr>
        <p:spPr bwMode="auto">
          <a:xfrm>
            <a:off x="1696904" y="2707286"/>
            <a:ext cx="1668462" cy="430887"/>
          </a:xfrm>
          <a:prstGeom prst="rect">
            <a:avLst/>
          </a:prstGeom>
          <a:noFill/>
          <a:ln w="25400" algn="ctr">
            <a:noFill/>
            <a:miter lim="800000"/>
            <a:headEnd/>
            <a:tailEnd/>
          </a:ln>
        </p:spPr>
        <p:txBody>
          <a:bodyPr>
            <a:spAutoFit/>
          </a:bodyPr>
          <a:lstStyle/>
          <a:p>
            <a:r>
              <a:rPr lang="en-CA" sz="1400" dirty="0" smtClean="0">
                <a:latin typeface="Arial" pitchFamily="34" charset="0"/>
                <a:cs typeface="Arial" pitchFamily="34" charset="0"/>
              </a:rPr>
              <a:t>High/Moderate</a:t>
            </a:r>
            <a:r>
              <a:rPr lang="en-CA" sz="1400" dirty="0">
                <a:latin typeface="Arial" pitchFamily="34" charset="0"/>
                <a:cs typeface="Arial" pitchFamily="34" charset="0"/>
              </a:rPr>
              <a:t/>
            </a:r>
            <a:br>
              <a:rPr lang="en-CA" sz="1400" dirty="0">
                <a:latin typeface="Arial" pitchFamily="34" charset="0"/>
                <a:cs typeface="Arial" pitchFamily="34" charset="0"/>
              </a:rPr>
            </a:br>
            <a:r>
              <a:rPr lang="en-CA" sz="700" dirty="0">
                <a:latin typeface="Arial" pitchFamily="34" charset="0"/>
                <a:cs typeface="Arial" pitchFamily="34" charset="0"/>
              </a:rPr>
              <a:t>(Top 2 Box)</a:t>
            </a:r>
          </a:p>
        </p:txBody>
      </p:sp>
      <p:sp>
        <p:nvSpPr>
          <p:cNvPr id="19473" name="Text Box 17"/>
          <p:cNvSpPr txBox="1">
            <a:spLocks noChangeArrowheads="1"/>
          </p:cNvSpPr>
          <p:nvPr/>
        </p:nvSpPr>
        <p:spPr bwMode="auto">
          <a:xfrm>
            <a:off x="6044306" y="3485583"/>
            <a:ext cx="1668462" cy="430887"/>
          </a:xfrm>
          <a:prstGeom prst="rect">
            <a:avLst/>
          </a:prstGeom>
          <a:noFill/>
          <a:ln w="25400" algn="ctr">
            <a:noFill/>
            <a:miter lim="800000"/>
            <a:headEnd/>
            <a:tailEnd/>
          </a:ln>
        </p:spPr>
        <p:txBody>
          <a:bodyPr>
            <a:spAutoFit/>
          </a:bodyPr>
          <a:lstStyle/>
          <a:p>
            <a:r>
              <a:rPr lang="en-CA" sz="1400" dirty="0" smtClean="0">
                <a:latin typeface="Arial" pitchFamily="34" charset="0"/>
                <a:cs typeface="Arial" pitchFamily="34" charset="0"/>
              </a:rPr>
              <a:t>Little/None</a:t>
            </a:r>
            <a:r>
              <a:rPr lang="en-CA" sz="1400" dirty="0">
                <a:latin typeface="Arial" pitchFamily="34" charset="0"/>
                <a:cs typeface="Arial" pitchFamily="34" charset="0"/>
              </a:rPr>
              <a:t/>
            </a:r>
            <a:br>
              <a:rPr lang="en-CA" sz="1400" dirty="0">
                <a:latin typeface="Arial" pitchFamily="34" charset="0"/>
                <a:cs typeface="Arial" pitchFamily="34" charset="0"/>
              </a:rPr>
            </a:br>
            <a:r>
              <a:rPr lang="en-CA" sz="700" dirty="0">
                <a:latin typeface="Arial" pitchFamily="34" charset="0"/>
                <a:cs typeface="Arial" pitchFamily="34" charset="0"/>
              </a:rPr>
              <a:t>(Top 2 Box)</a:t>
            </a:r>
          </a:p>
        </p:txBody>
      </p:sp>
      <p:sp>
        <p:nvSpPr>
          <p:cNvPr id="43" name="AutoShape 10"/>
          <p:cNvSpPr>
            <a:spLocks/>
          </p:cNvSpPr>
          <p:nvPr/>
        </p:nvSpPr>
        <p:spPr bwMode="auto">
          <a:xfrm rot="5400000">
            <a:off x="2439695" y="2097475"/>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59" name="Text Box 44"/>
          <p:cNvSpPr txBox="1">
            <a:spLocks noChangeArrowheads="1"/>
          </p:cNvSpPr>
          <p:nvPr/>
        </p:nvSpPr>
        <p:spPr bwMode="auto">
          <a:xfrm>
            <a:off x="1871330" y="3138173"/>
            <a:ext cx="1307805" cy="707886"/>
          </a:xfrm>
          <a:prstGeom prst="rect">
            <a:avLst/>
          </a:prstGeom>
          <a:noFill/>
          <a:ln w="6350" algn="ctr">
            <a:solidFill>
              <a:schemeClr val="tx1">
                <a:lumMod val="50000"/>
              </a:schemeClr>
            </a:solidFill>
            <a:miter lim="800000"/>
            <a:headEnd/>
            <a:tailEnd/>
          </a:ln>
        </p:spPr>
        <p:txBody>
          <a:bodyPr wrap="square">
            <a:spAutoFit/>
          </a:bodyPr>
          <a:lstStyle/>
          <a:p>
            <a:r>
              <a:rPr lang="en-CA" sz="1300" dirty="0" smtClean="0"/>
              <a:t>2014: 94%</a:t>
            </a:r>
            <a:br>
              <a:rPr lang="en-CA" sz="1300" dirty="0" smtClean="0"/>
            </a:br>
            <a:r>
              <a:rPr lang="en-CA" dirty="0" smtClean="0"/>
              <a:t>(n=308)</a:t>
            </a:r>
          </a:p>
          <a:p>
            <a:r>
              <a:rPr lang="en-CA" sz="900" dirty="0" smtClean="0"/>
              <a:t>2013: 93%</a:t>
            </a:r>
            <a:r>
              <a:rPr lang="en-CA" sz="800" dirty="0" smtClean="0"/>
              <a:t/>
            </a:r>
            <a:br>
              <a:rPr lang="en-CA" sz="800" dirty="0" smtClean="0"/>
            </a:br>
            <a:r>
              <a:rPr lang="en-CA" dirty="0" smtClean="0"/>
              <a:t>(n=689)</a:t>
            </a:r>
            <a:endParaRPr lang="en-CA" dirty="0"/>
          </a:p>
          <a:p>
            <a:endParaRPr lang="en-CA" sz="100" dirty="0"/>
          </a:p>
        </p:txBody>
      </p:sp>
      <p:sp>
        <p:nvSpPr>
          <p:cNvPr id="60" name="Text Box 44"/>
          <p:cNvSpPr txBox="1">
            <a:spLocks noChangeArrowheads="1"/>
          </p:cNvSpPr>
          <p:nvPr/>
        </p:nvSpPr>
        <p:spPr bwMode="auto">
          <a:xfrm>
            <a:off x="6181725" y="3928790"/>
            <a:ext cx="1257300" cy="723275"/>
          </a:xfrm>
          <a:prstGeom prst="rect">
            <a:avLst/>
          </a:prstGeom>
          <a:noFill/>
          <a:ln w="6350" algn="ctr">
            <a:solidFill>
              <a:schemeClr val="tx1">
                <a:lumMod val="50000"/>
              </a:schemeClr>
            </a:solidFill>
            <a:miter lim="800000"/>
            <a:headEnd/>
            <a:tailEnd/>
          </a:ln>
        </p:spPr>
        <p:txBody>
          <a:bodyPr wrap="square">
            <a:spAutoFit/>
          </a:bodyPr>
          <a:lstStyle/>
          <a:p>
            <a:r>
              <a:rPr lang="en-CA" sz="1300" dirty="0" smtClean="0"/>
              <a:t>2014: </a:t>
            </a:r>
            <a:r>
              <a:rPr lang="en-CA" sz="1300" dirty="0"/>
              <a:t>6</a:t>
            </a:r>
            <a:r>
              <a:rPr lang="en-CA" sz="1300" dirty="0" smtClean="0"/>
              <a:t>%</a:t>
            </a:r>
            <a:br>
              <a:rPr lang="en-CA" sz="1300" dirty="0" smtClean="0"/>
            </a:br>
            <a:r>
              <a:rPr lang="en-CA" dirty="0" smtClean="0"/>
              <a:t>(n=20)</a:t>
            </a:r>
          </a:p>
          <a:p>
            <a:r>
              <a:rPr lang="en-CA" sz="900" dirty="0" smtClean="0"/>
              <a:t>2013: </a:t>
            </a:r>
            <a:r>
              <a:rPr lang="en-CA" sz="900" dirty="0"/>
              <a:t>7</a:t>
            </a:r>
            <a:r>
              <a:rPr lang="en-CA" sz="900" dirty="0" smtClean="0"/>
              <a:t>%</a:t>
            </a:r>
            <a:r>
              <a:rPr lang="en-CA" sz="1200" dirty="0" smtClean="0"/>
              <a:t/>
            </a:r>
            <a:br>
              <a:rPr lang="en-CA" sz="1200" dirty="0" smtClean="0"/>
            </a:br>
            <a:r>
              <a:rPr lang="en-CA" dirty="0" smtClean="0"/>
              <a:t>(n=54)</a:t>
            </a:r>
            <a:r>
              <a:rPr lang="en-CA" sz="1300" dirty="0" smtClean="0"/>
              <a:t/>
            </a:r>
            <a:br>
              <a:rPr lang="en-CA" sz="1300" dirty="0" smtClean="0"/>
            </a:br>
            <a:endParaRPr lang="en-CA" sz="100" dirty="0"/>
          </a:p>
          <a:p>
            <a:r>
              <a:rPr lang="en-CA" sz="100" dirty="0" smtClean="0"/>
              <a:t>x</a:t>
            </a:r>
            <a:endParaRPr lang="en-CA" sz="100" dirty="0"/>
          </a:p>
        </p:txBody>
      </p:sp>
      <p:sp>
        <p:nvSpPr>
          <p:cNvPr id="21" name="AutoShape 10"/>
          <p:cNvSpPr>
            <a:spLocks/>
          </p:cNvSpPr>
          <p:nvPr/>
        </p:nvSpPr>
        <p:spPr bwMode="auto">
          <a:xfrm rot="5400000">
            <a:off x="6716420" y="3021400"/>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22" name="Table 21"/>
          <p:cNvGraphicFramePr>
            <a:graphicFrameLocks noGrp="1"/>
          </p:cNvGraphicFramePr>
          <p:nvPr>
            <p:extLst>
              <p:ext uri="{D42A27DB-BD31-4B8C-83A1-F6EECF244321}">
                <p14:modId xmlns:p14="http://schemas.microsoft.com/office/powerpoint/2010/main" val="783021411"/>
              </p:ext>
            </p:extLst>
          </p:nvPr>
        </p:nvGraphicFramePr>
        <p:xfrm>
          <a:off x="378038" y="5566613"/>
          <a:ext cx="8470688" cy="649605"/>
        </p:xfrm>
        <a:graphic>
          <a:graphicData uri="http://schemas.openxmlformats.org/drawingml/2006/table">
            <a:tbl>
              <a:tblPr/>
              <a:tblGrid>
                <a:gridCol w="2117672"/>
                <a:gridCol w="2117672"/>
                <a:gridCol w="2117672"/>
                <a:gridCol w="2117672"/>
              </a:tblGrid>
              <a:tr h="596062">
                <a:tc>
                  <a:txBody>
                    <a:bodyPr/>
                    <a:lstStyle/>
                    <a:p>
                      <a:pPr algn="ctr" fontAlgn="b"/>
                      <a:r>
                        <a:rPr lang="en-US" sz="1400" b="1" i="0" u="none" strike="noStrike" kern="1200" dirty="0" smtClean="0">
                          <a:solidFill>
                            <a:schemeClr val="tx1"/>
                          </a:solidFill>
                          <a:latin typeface="+mn-lt"/>
                          <a:ea typeface="+mn-ea"/>
                          <a:cs typeface="+mn-cs"/>
                        </a:rPr>
                        <a:t>High</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smtClean="0">
                          <a:solidFill>
                            <a:schemeClr val="tx2"/>
                          </a:solidFill>
                          <a:latin typeface="Arial Narrow" pitchFamily="34" charset="0"/>
                        </a:rPr>
                        <a:t>                 (n=166)                 (n=328)</a:t>
                      </a:r>
                    </a:p>
                    <a:p>
                      <a:pPr algn="ctr" fontAlgn="b"/>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latin typeface="+mn-lt"/>
                          <a:ea typeface="+mn-ea"/>
                          <a:cs typeface="+mn-cs"/>
                        </a:rPr>
                        <a:t>Moderate</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smtClean="0">
                          <a:solidFill>
                            <a:schemeClr val="tx2"/>
                          </a:solidFill>
                          <a:latin typeface="Arial Narrow" pitchFamily="34" charset="0"/>
                          <a:ea typeface="+mn-ea"/>
                          <a:cs typeface="+mn-cs"/>
                        </a:rPr>
                        <a:t>                  (n=142)             </a:t>
                      </a:r>
                      <a:r>
                        <a:rPr lang="en-US" sz="1400" b="1" i="0" u="none" strike="noStrike" kern="1200" baseline="0" dirty="0" smtClean="0">
                          <a:solidFill>
                            <a:schemeClr val="tx1"/>
                          </a:solidFill>
                          <a:latin typeface="+mn-lt"/>
                          <a:ea typeface="+mn-ea"/>
                          <a:cs typeface="+mn-cs"/>
                        </a:rPr>
                        <a:t> </a:t>
                      </a:r>
                      <a:r>
                        <a:rPr lang="en-US" sz="1050" b="0" i="0" u="none" strike="noStrike" kern="1200" dirty="0" smtClean="0">
                          <a:solidFill>
                            <a:schemeClr val="tx2"/>
                          </a:solidFill>
                          <a:latin typeface="Arial Narrow" pitchFamily="34" charset="0"/>
                          <a:ea typeface="+mn-ea"/>
                          <a:cs typeface="+mn-cs"/>
                        </a:rPr>
                        <a:t>(n=361)</a:t>
                      </a:r>
                      <a:endParaRPr lang="en-US" sz="1100" b="0" i="0" u="none" strike="noStrike" kern="1200" dirty="0" smtClean="0">
                        <a:solidFill>
                          <a:schemeClr val="tx2"/>
                        </a:solidFill>
                        <a:latin typeface="Arial Narrow" pitchFamily="34" charset="0"/>
                        <a:ea typeface="+mn-ea"/>
                        <a:cs typeface="+mn-cs"/>
                      </a:endParaRPr>
                    </a:p>
                    <a:p>
                      <a:pPr algn="ctr" fontAlgn="b"/>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kern="1200" dirty="0" smtClean="0">
                          <a:solidFill>
                            <a:schemeClr val="tx1"/>
                          </a:solidFill>
                          <a:latin typeface="+mn-lt"/>
                          <a:ea typeface="+mn-ea"/>
                          <a:cs typeface="+mn-cs"/>
                        </a:rPr>
                        <a:t>Low</a:t>
                      </a:r>
                    </a:p>
                    <a:p>
                      <a:pPr algn="l" fontAlgn="b"/>
                      <a:r>
                        <a:rPr lang="en-US" sz="1050" b="0" i="0" u="none" strike="noStrike" kern="1200" dirty="0" smtClean="0">
                          <a:solidFill>
                            <a:schemeClr val="tx2"/>
                          </a:solidFill>
                          <a:latin typeface="Arial Narrow" pitchFamily="34" charset="0"/>
                          <a:ea typeface="+mn-ea"/>
                          <a:cs typeface="+mn-cs"/>
                        </a:rPr>
                        <a:t>                   (n=19)               (n=43)</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kern="1200" dirty="0" smtClean="0">
                          <a:solidFill>
                            <a:schemeClr val="tx1"/>
                          </a:solidFill>
                          <a:latin typeface="+mn-lt"/>
                          <a:ea typeface="+mn-ea"/>
                          <a:cs typeface="+mn-cs"/>
                        </a:rPr>
                        <a:t>None</a:t>
                      </a:r>
                    </a:p>
                    <a:p>
                      <a:pPr algn="l" fontAlgn="b"/>
                      <a:r>
                        <a:rPr lang="en-US" sz="1050" b="0" i="0" u="none" strike="noStrike" kern="1200" dirty="0" smtClean="0">
                          <a:solidFill>
                            <a:schemeClr val="tx2"/>
                          </a:solidFill>
                          <a:latin typeface="Arial Narrow" pitchFamily="34" charset="0"/>
                          <a:ea typeface="+mn-ea"/>
                          <a:cs typeface="+mn-cs"/>
                        </a:rPr>
                        <a:t>                   (n=1)             (n=11)</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6" name="Isosceles Triangle 15"/>
          <p:cNvSpPr/>
          <p:nvPr/>
        </p:nvSpPr>
        <p:spPr>
          <a:xfrm rot="10800000" flipV="1">
            <a:off x="1262063" y="4207262"/>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9" name="Text Box 9"/>
          <p:cNvSpPr txBox="1">
            <a:spLocks noChangeArrowheads="1"/>
          </p:cNvSpPr>
          <p:nvPr/>
        </p:nvSpPr>
        <p:spPr bwMode="auto">
          <a:xfrm>
            <a:off x="7046361" y="2109855"/>
            <a:ext cx="1727459" cy="861774"/>
          </a:xfrm>
          <a:prstGeom prst="rect">
            <a:avLst/>
          </a:prstGeom>
          <a:noFill/>
          <a:ln w="3175" algn="ctr">
            <a:solidFill>
              <a:schemeClr val="tx1"/>
            </a:solidFill>
            <a:prstDash val="dash"/>
            <a:miter lim="800000"/>
            <a:headEnd/>
            <a:tailEnd/>
          </a:ln>
        </p:spPr>
        <p:txBody>
          <a:bodyPr wrap="square">
            <a:spAutoFit/>
          </a:bodyPr>
          <a:lstStyle/>
          <a:p>
            <a:pPr algn="l">
              <a:spcBef>
                <a:spcPts val="0"/>
              </a:spcBef>
            </a:pPr>
            <a:r>
              <a:rPr lang="en-CA" sz="1000" u="sng" dirty="0"/>
              <a:t>*</a:t>
            </a:r>
            <a:r>
              <a:rPr lang="en-CA" sz="1000" u="sng" dirty="0">
                <a:latin typeface="+mj-lt"/>
              </a:rPr>
              <a:t>Knowledge Levels </a:t>
            </a:r>
            <a:r>
              <a:rPr lang="en-CA" sz="1000" u="sng" dirty="0" smtClean="0">
                <a:latin typeface="+mj-lt"/>
              </a:rPr>
              <a:t>Defined</a:t>
            </a:r>
            <a:r>
              <a:rPr lang="en-CA" sz="1000" i="1" dirty="0">
                <a:latin typeface="+mj-lt"/>
              </a:rPr>
              <a:t/>
            </a:r>
            <a:br>
              <a:rPr lang="en-CA" sz="1000" i="1" dirty="0">
                <a:latin typeface="+mj-lt"/>
              </a:rPr>
            </a:br>
            <a:r>
              <a:rPr lang="en-CA" sz="1000" i="1" dirty="0">
                <a:latin typeface="+mj-lt"/>
              </a:rPr>
              <a:t>High:</a:t>
            </a:r>
            <a:r>
              <a:rPr lang="en-CA" sz="1000" dirty="0">
                <a:latin typeface="+mj-lt"/>
              </a:rPr>
              <a:t> All Correct (3) in Q8</a:t>
            </a:r>
            <a:br>
              <a:rPr lang="en-CA" sz="1000" dirty="0">
                <a:latin typeface="+mj-lt"/>
              </a:rPr>
            </a:br>
            <a:r>
              <a:rPr lang="en-CA" sz="1000" i="1" dirty="0">
                <a:latin typeface="+mj-lt"/>
              </a:rPr>
              <a:t>Moderate</a:t>
            </a:r>
            <a:r>
              <a:rPr lang="en-CA" sz="1000" dirty="0">
                <a:latin typeface="+mj-lt"/>
              </a:rPr>
              <a:t>: 2 Correct in Q8</a:t>
            </a:r>
            <a:br>
              <a:rPr lang="en-CA" sz="1000" dirty="0">
                <a:latin typeface="+mj-lt"/>
              </a:rPr>
            </a:br>
            <a:r>
              <a:rPr lang="en-CA" sz="1000" i="1" dirty="0">
                <a:latin typeface="+mj-lt"/>
              </a:rPr>
              <a:t>Low</a:t>
            </a:r>
            <a:r>
              <a:rPr lang="en-CA" sz="1000" dirty="0">
                <a:latin typeface="+mj-lt"/>
              </a:rPr>
              <a:t>: 1 Correct in Q8</a:t>
            </a:r>
            <a:br>
              <a:rPr lang="en-CA" sz="1000" dirty="0">
                <a:latin typeface="+mj-lt"/>
              </a:rPr>
            </a:br>
            <a:r>
              <a:rPr lang="en-CA" sz="1000" i="1" dirty="0">
                <a:latin typeface="+mj-lt"/>
              </a:rPr>
              <a:t>None:</a:t>
            </a:r>
            <a:r>
              <a:rPr lang="en-CA" sz="1000" dirty="0">
                <a:latin typeface="+mj-lt"/>
              </a:rPr>
              <a:t> Zero (0) Correct in </a:t>
            </a:r>
            <a:r>
              <a:rPr lang="en-CA" sz="1000" dirty="0" smtClean="0">
                <a:latin typeface="+mj-lt"/>
              </a:rPr>
              <a:t>Q8</a:t>
            </a:r>
            <a:endParaRPr lang="en-CA" sz="1000" i="1" dirty="0">
              <a:latin typeface="+mj-lt"/>
            </a:endParaRPr>
          </a:p>
        </p:txBody>
      </p:sp>
      <p:sp>
        <p:nvSpPr>
          <p:cNvPr id="17" name="Content Placeholder 33"/>
          <p:cNvSpPr txBox="1">
            <a:spLocks/>
          </p:cNvSpPr>
          <p:nvPr/>
        </p:nvSpPr>
        <p:spPr>
          <a:xfrm>
            <a:off x="352425" y="742292"/>
            <a:ext cx="8434736"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More than nine in ten final </a:t>
            </a:r>
            <a:r>
              <a:rPr lang="en-US" sz="1400" b="0" dirty="0">
                <a:solidFill>
                  <a:schemeClr val="tx1"/>
                </a:solidFill>
                <a:latin typeface="+mj-lt"/>
              </a:rPr>
              <a:t>year engineering students have </a:t>
            </a:r>
            <a:r>
              <a:rPr lang="en-US" sz="1400" b="0" dirty="0" smtClean="0">
                <a:solidFill>
                  <a:schemeClr val="tx1"/>
                </a:solidFill>
                <a:latin typeface="+mj-lt"/>
              </a:rPr>
              <a:t>at least a </a:t>
            </a:r>
            <a:r>
              <a:rPr lang="en-US" sz="1400" b="0" dirty="0">
                <a:solidFill>
                  <a:schemeClr val="tx1"/>
                </a:solidFill>
                <a:latin typeface="+mj-lt"/>
              </a:rPr>
              <a:t>moderate </a:t>
            </a:r>
            <a:r>
              <a:rPr lang="en-US" sz="1400" b="0" dirty="0" smtClean="0">
                <a:solidFill>
                  <a:schemeClr val="tx1"/>
                </a:solidFill>
                <a:latin typeface="+mj-lt"/>
              </a:rPr>
              <a:t>level of </a:t>
            </a:r>
            <a:r>
              <a:rPr lang="en-US" sz="1400" b="0" dirty="0">
                <a:solidFill>
                  <a:schemeClr val="tx1"/>
                </a:solidFill>
                <a:latin typeface="+mj-lt"/>
              </a:rPr>
              <a:t>knowledge of when a </a:t>
            </a:r>
            <a:r>
              <a:rPr lang="en-US" sz="1400" b="0" dirty="0" smtClean="0">
                <a:solidFill>
                  <a:schemeClr val="tx1"/>
                </a:solidFill>
                <a:latin typeface="+mj-lt"/>
              </a:rPr>
              <a:t>license </a:t>
            </a:r>
            <a:r>
              <a:rPr lang="en-US" sz="1400" b="0" dirty="0">
                <a:solidFill>
                  <a:schemeClr val="tx1"/>
                </a:solidFill>
                <a:latin typeface="+mj-lt"/>
              </a:rPr>
              <a:t>is required to legally perform actions/ duties within the engineering </a:t>
            </a:r>
            <a:r>
              <a:rPr lang="en-US" sz="1400" b="0" dirty="0" smtClean="0">
                <a:solidFill>
                  <a:schemeClr val="tx1"/>
                </a:solidFill>
                <a:latin typeface="+mj-lt"/>
              </a:rPr>
              <a:t>profession and half were correct in all three fronts, a statistically significant increase compared to 2013.  Fewer than one in </a:t>
            </a:r>
            <a:r>
              <a:rPr lang="en-US" sz="1400" b="0" dirty="0">
                <a:solidFill>
                  <a:schemeClr val="tx1"/>
                </a:solidFill>
                <a:latin typeface="+mj-lt"/>
              </a:rPr>
              <a:t>ten have </a:t>
            </a:r>
            <a:r>
              <a:rPr lang="en-US" sz="1400" b="0" dirty="0" smtClean="0">
                <a:solidFill>
                  <a:schemeClr val="tx1"/>
                </a:solidFill>
                <a:latin typeface="+mj-lt"/>
              </a:rPr>
              <a:t>little knowledge on </a:t>
            </a:r>
            <a:r>
              <a:rPr lang="en-US" sz="1400" b="0" dirty="0">
                <a:solidFill>
                  <a:schemeClr val="tx1"/>
                </a:solidFill>
                <a:latin typeface="+mj-lt"/>
              </a:rPr>
              <a:t>the subject.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Organizational Responsibilities</a:t>
            </a:r>
          </a:p>
        </p:txBody>
      </p:sp>
      <p:sp>
        <p:nvSpPr>
          <p:cNvPr id="20485"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F169291C-CFC5-4F17-9D64-18DC83A2F4B4}" type="slidenum">
              <a:rPr lang="en-US"/>
              <a:pPr/>
              <a:t>34</a:t>
            </a:fld>
            <a:endParaRPr lang="en-US" dirty="0"/>
          </a:p>
        </p:txBody>
      </p:sp>
      <p:grpSp>
        <p:nvGrpSpPr>
          <p:cNvPr id="3" name="Group 52"/>
          <p:cNvGrpSpPr>
            <a:grpSpLocks/>
          </p:cNvGrpSpPr>
          <p:nvPr/>
        </p:nvGrpSpPr>
        <p:grpSpPr bwMode="auto">
          <a:xfrm>
            <a:off x="363653" y="2027991"/>
            <a:ext cx="8521700" cy="4316159"/>
            <a:chOff x="208" y="1117"/>
            <a:chExt cx="5368" cy="2859"/>
          </a:xfrm>
        </p:grpSpPr>
        <p:graphicFrame>
          <p:nvGraphicFramePr>
            <p:cNvPr id="41" name="Object 4"/>
            <p:cNvGraphicFramePr>
              <a:graphicFrameLocks noChangeAspect="1"/>
            </p:cNvGraphicFramePr>
            <p:nvPr>
              <p:extLst>
                <p:ext uri="{D42A27DB-BD31-4B8C-83A1-F6EECF244321}">
                  <p14:modId xmlns:p14="http://schemas.microsoft.com/office/powerpoint/2010/main" val="2609834313"/>
                </p:ext>
              </p:extLst>
            </p:nvPr>
          </p:nvGraphicFramePr>
          <p:xfrm>
            <a:off x="208" y="1117"/>
            <a:ext cx="5368" cy="2859"/>
          </p:xfrm>
          <a:graphic>
            <a:graphicData uri="http://schemas.openxmlformats.org/drawingml/2006/chart">
              <c:chart xmlns:c="http://schemas.openxmlformats.org/drawingml/2006/chart" xmlns:r="http://schemas.openxmlformats.org/officeDocument/2006/relationships" r:id="rId2"/>
            </a:graphicData>
          </a:graphic>
        </p:graphicFrame>
        <p:sp>
          <p:nvSpPr>
            <p:cNvPr id="20514" name="Text Box 45"/>
            <p:cNvSpPr txBox="1">
              <a:spLocks noChangeArrowheads="1"/>
            </p:cNvSpPr>
            <p:nvPr/>
          </p:nvSpPr>
          <p:spPr bwMode="auto">
            <a:xfrm>
              <a:off x="736" y="1207"/>
              <a:ext cx="4224" cy="202"/>
            </a:xfrm>
            <a:prstGeom prst="rect">
              <a:avLst/>
            </a:prstGeom>
            <a:noFill/>
            <a:ln w="25400" algn="ctr">
              <a:noFill/>
              <a:miter lim="800000"/>
              <a:headEnd/>
              <a:tailEnd/>
            </a:ln>
          </p:spPr>
          <p:txBody>
            <a:bodyPr>
              <a:spAutoFit/>
            </a:bodyPr>
            <a:lstStyle/>
            <a:p>
              <a:r>
                <a:rPr lang="en-CA" sz="1400" dirty="0" smtClean="0">
                  <a:solidFill>
                    <a:srgbClr val="003399"/>
                  </a:solidFill>
                  <a:latin typeface="+mj-lt"/>
                </a:rPr>
                <a:t>Which </a:t>
              </a:r>
              <a:r>
                <a:rPr lang="en-CA" sz="1400" dirty="0">
                  <a:solidFill>
                    <a:srgbClr val="003399"/>
                  </a:solidFill>
                  <a:latin typeface="+mj-lt"/>
                </a:rPr>
                <a:t>Organization is Responsible for Each of the Follow Activities?</a:t>
              </a:r>
            </a:p>
          </p:txBody>
        </p:sp>
      </p:grpSp>
      <p:sp>
        <p:nvSpPr>
          <p:cNvPr id="33" name="Text Box 3"/>
          <p:cNvSpPr txBox="1">
            <a:spLocks noChangeArrowheads="1"/>
          </p:cNvSpPr>
          <p:nvPr/>
        </p:nvSpPr>
        <p:spPr bwMode="auto">
          <a:xfrm>
            <a:off x="312234" y="6343728"/>
            <a:ext cx="8572500" cy="215900"/>
          </a:xfrm>
          <a:prstGeom prst="rect">
            <a:avLst/>
          </a:prstGeom>
          <a:noFill/>
          <a:ln w="25400">
            <a:noFill/>
            <a:miter lim="800000"/>
            <a:headEnd/>
            <a:tailEnd/>
          </a:ln>
        </p:spPr>
        <p:txBody>
          <a:bodyPr>
            <a:spAutoFit/>
          </a:bodyPr>
          <a:lstStyle/>
          <a:p>
            <a:pPr algn="l"/>
            <a:r>
              <a:rPr lang="en-US" sz="800" dirty="0">
                <a:solidFill>
                  <a:schemeClr val="tx1"/>
                </a:solidFill>
              </a:rPr>
              <a:t>Q9. Please indicate the organization responsible for each of the activities/ procedures listed below. Base:  All </a:t>
            </a:r>
            <a:r>
              <a:rPr lang="en-US" sz="800" dirty="0" smtClean="0">
                <a:solidFill>
                  <a:schemeClr val="tx1"/>
                </a:solidFill>
              </a:rPr>
              <a:t> respondents  2013 (n=743); 2014 (n=328)</a:t>
            </a:r>
            <a:endParaRPr lang="en-US" sz="800" dirty="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688783774"/>
              </p:ext>
            </p:extLst>
          </p:nvPr>
        </p:nvGraphicFramePr>
        <p:xfrm>
          <a:off x="312234" y="5770740"/>
          <a:ext cx="8572501" cy="558165"/>
        </p:xfrm>
        <a:graphic>
          <a:graphicData uri="http://schemas.openxmlformats.org/drawingml/2006/table">
            <a:tbl>
              <a:tblPr>
                <a:tableStyleId>{5C22544A-7EE6-4342-B048-85BDC9FD1C3A}</a:tableStyleId>
              </a:tblPr>
              <a:tblGrid>
                <a:gridCol w="1772598"/>
                <a:gridCol w="1682496"/>
                <a:gridCol w="1755648"/>
                <a:gridCol w="1743456"/>
                <a:gridCol w="1618303"/>
              </a:tblGrid>
              <a:tr h="161925">
                <a:tc>
                  <a:txBody>
                    <a:bodyPr/>
                    <a:lstStyle/>
                    <a:p>
                      <a:pPr algn="ctr" fontAlgn="b"/>
                      <a:r>
                        <a:rPr lang="en-US" sz="1200" b="1" u="none" strike="noStrike" dirty="0" smtClean="0">
                          <a:effectLst/>
                        </a:rPr>
                        <a:t>Licenses professional</a:t>
                      </a:r>
                      <a:r>
                        <a:rPr lang="en-US" sz="1200" b="1" u="none" strike="noStrike" baseline="0" dirty="0" smtClean="0">
                          <a:effectLst/>
                        </a:rPr>
                        <a:t> engineers</a:t>
                      </a:r>
                      <a:endParaRPr lang="en-US" sz="1200" b="1" i="0" u="none" strike="noStrike" dirty="0">
                        <a:effectLst/>
                        <a:latin typeface="Arial"/>
                      </a:endParaRPr>
                    </a:p>
                  </a:txBody>
                  <a:tcPr marL="9525" marR="9525" marT="9525" marB="0">
                    <a:noFill/>
                  </a:tcPr>
                </a:tc>
                <a:tc>
                  <a:txBody>
                    <a:bodyPr/>
                    <a:lstStyle/>
                    <a:p>
                      <a:pPr algn="ctr" fontAlgn="b"/>
                      <a:r>
                        <a:rPr lang="en-US" sz="1200" b="1" u="none" strike="noStrike" dirty="0" smtClean="0">
                          <a:effectLst/>
                        </a:rPr>
                        <a:t>Regulates the practice of professional engineers</a:t>
                      </a:r>
                      <a:endParaRPr lang="en-US" sz="1200" b="1" i="0" u="none" strike="noStrike" dirty="0">
                        <a:effectLst/>
                        <a:latin typeface="Arial"/>
                      </a:endParaRPr>
                    </a:p>
                  </a:txBody>
                  <a:tcPr marL="9525" marR="9525" marT="9525" marB="0">
                    <a:noFill/>
                  </a:tcPr>
                </a:tc>
                <a:tc>
                  <a:txBody>
                    <a:bodyPr/>
                    <a:lstStyle/>
                    <a:p>
                      <a:pPr algn="ctr" fontAlgn="b"/>
                      <a:r>
                        <a:rPr lang="en-US" sz="1200" b="1" u="none" strike="noStrike" dirty="0" smtClean="0">
                          <a:effectLst/>
                        </a:rPr>
                        <a:t>Promotes the interests of professional engineers</a:t>
                      </a:r>
                      <a:endParaRPr lang="en-US" sz="1200" b="1" i="0" u="none" strike="noStrike" dirty="0">
                        <a:effectLst/>
                        <a:latin typeface="Arial"/>
                      </a:endParaRPr>
                    </a:p>
                  </a:txBody>
                  <a:tcPr marL="9525" marR="9525" marT="9525" marB="0">
                    <a:noFill/>
                  </a:tcPr>
                </a:tc>
                <a:tc>
                  <a:txBody>
                    <a:bodyPr/>
                    <a:lstStyle/>
                    <a:p>
                      <a:pPr algn="ctr" fontAlgn="b"/>
                      <a:r>
                        <a:rPr lang="en-US" sz="1200" b="1" u="none" strike="noStrike" dirty="0" smtClean="0">
                          <a:effectLst/>
                        </a:rPr>
                        <a:t>Licenses companies offering engineering services to the public</a:t>
                      </a:r>
                      <a:endParaRPr lang="en-US" sz="1200" b="1" i="0" u="none" strike="noStrike" dirty="0">
                        <a:effectLst/>
                        <a:latin typeface="Arial"/>
                      </a:endParaRPr>
                    </a:p>
                  </a:txBody>
                  <a:tcPr marL="9525" marR="9525" marT="9525" marB="0">
                    <a:noFill/>
                  </a:tcPr>
                </a:tc>
                <a:tc>
                  <a:txBody>
                    <a:bodyPr/>
                    <a:lstStyle/>
                    <a:p>
                      <a:pPr algn="ctr" fontAlgn="b"/>
                      <a:r>
                        <a:rPr lang="en-US" sz="1200" b="1" u="none" strike="noStrike" dirty="0" smtClean="0">
                          <a:effectLst/>
                        </a:rPr>
                        <a:t>Accredits University Eng. programs</a:t>
                      </a:r>
                      <a:endParaRPr lang="en-US" sz="1200" b="1" i="0" u="none" strike="noStrike" dirty="0">
                        <a:effectLst/>
                        <a:latin typeface="Arial"/>
                      </a:endParaRPr>
                    </a:p>
                  </a:txBody>
                  <a:tcPr marL="9525" marR="9525" marT="9525" marB="0">
                    <a:noFill/>
                  </a:tcPr>
                </a:tc>
              </a:tr>
            </a:tbl>
          </a:graphicData>
        </a:graphic>
      </p:graphicFrame>
      <p:sp>
        <p:nvSpPr>
          <p:cNvPr id="10" name="Isosceles Triangle 9"/>
          <p:cNvSpPr/>
          <p:nvPr/>
        </p:nvSpPr>
        <p:spPr>
          <a:xfrm rot="10800000">
            <a:off x="7550264" y="5181600"/>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Isosceles Triangle 10"/>
          <p:cNvSpPr/>
          <p:nvPr/>
        </p:nvSpPr>
        <p:spPr>
          <a:xfrm rot="10800000" flipV="1">
            <a:off x="7519988" y="4181475"/>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Content Placeholder 40"/>
          <p:cNvSpPr>
            <a:spLocks noGrp="1"/>
          </p:cNvSpPr>
          <p:nvPr>
            <p:ph idx="1"/>
          </p:nvPr>
        </p:nvSpPr>
        <p:spPr bwMode="auto">
          <a:xfrm>
            <a:off x="352425" y="734061"/>
            <a:ext cx="8457038" cy="1077218"/>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At nine in ten, the </a:t>
            </a:r>
            <a:r>
              <a:rPr lang="en-US" sz="1400" dirty="0"/>
              <a:t>vast majority of students are able to correctly identify that </a:t>
            </a:r>
            <a:r>
              <a:rPr lang="en-US" sz="1400" dirty="0" smtClean="0"/>
              <a:t>OIQ </a:t>
            </a:r>
            <a:r>
              <a:rPr lang="en-US" sz="1400" dirty="0"/>
              <a:t>is the organization responsible for licensing </a:t>
            </a:r>
            <a:r>
              <a:rPr lang="en-US" sz="1400" dirty="0" smtClean="0"/>
              <a:t>engineers, while eight in ten know </a:t>
            </a:r>
            <a:r>
              <a:rPr lang="en-US" sz="1400" dirty="0"/>
              <a:t>that it also regulates the practice of professional </a:t>
            </a:r>
            <a:r>
              <a:rPr lang="en-US" sz="1400" dirty="0" smtClean="0"/>
              <a:t>engineers.  Three quarters know </a:t>
            </a:r>
            <a:r>
              <a:rPr lang="en-US" sz="1400" dirty="0"/>
              <a:t>that CEAB is the organization that accredits University engineering </a:t>
            </a:r>
            <a:r>
              <a:rPr lang="en-US" sz="1400" dirty="0" smtClean="0"/>
              <a:t>programs, higher than in 2013, while students </a:t>
            </a:r>
            <a:r>
              <a:rPr lang="en-US" sz="1400" dirty="0"/>
              <a:t>are </a:t>
            </a:r>
            <a:r>
              <a:rPr lang="en-US" sz="1400" dirty="0" smtClean="0"/>
              <a:t>less certain about which </a:t>
            </a:r>
            <a:r>
              <a:rPr lang="en-US" sz="1400" dirty="0"/>
              <a:t>organization licenses companies offering engineering services, </a:t>
            </a:r>
            <a:r>
              <a:rPr lang="en-US" sz="1400" dirty="0" smtClean="0"/>
              <a:t>half </a:t>
            </a:r>
            <a:r>
              <a:rPr lang="en-US" sz="1400" dirty="0"/>
              <a:t>believe it </a:t>
            </a:r>
            <a:r>
              <a:rPr lang="en-US" sz="1400" dirty="0" smtClean="0"/>
              <a:t>is OIQ, while one third think </a:t>
            </a:r>
            <a:r>
              <a:rPr lang="en-US" sz="1400" dirty="0"/>
              <a:t>it is CEAB </a:t>
            </a:r>
            <a:r>
              <a:rPr lang="en-US" sz="1400" dirty="0" smtClean="0"/>
              <a:t>and one quarter don’t know.</a:t>
            </a:r>
            <a:endParaRPr lang="en-US" sz="1400" dirty="0"/>
          </a:p>
        </p:txBody>
      </p:sp>
      <p:cxnSp>
        <p:nvCxnSpPr>
          <p:cNvPr id="12" name="Straight Connector 11"/>
          <p:cNvCxnSpPr/>
          <p:nvPr/>
        </p:nvCxnSpPr>
        <p:spPr>
          <a:xfrm flipV="1">
            <a:off x="2070100" y="3403600"/>
            <a:ext cx="0" cy="25951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771900" y="3403600"/>
            <a:ext cx="0" cy="25951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461000" y="3403600"/>
            <a:ext cx="0" cy="25951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175500" y="3403600"/>
            <a:ext cx="0" cy="25951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Knowledge of Organizational Responsibility</a:t>
            </a:r>
          </a:p>
        </p:txBody>
      </p:sp>
      <p:graphicFrame>
        <p:nvGraphicFramePr>
          <p:cNvPr id="41" name="Object 4"/>
          <p:cNvGraphicFramePr>
            <a:graphicFrameLocks noGrp="1" noChangeAspect="1"/>
          </p:cNvGraphicFramePr>
          <p:nvPr>
            <p:ph idx="1"/>
            <p:extLst>
              <p:ext uri="{D42A27DB-BD31-4B8C-83A1-F6EECF244321}">
                <p14:modId xmlns:p14="http://schemas.microsoft.com/office/powerpoint/2010/main" val="2836957643"/>
              </p:ext>
            </p:extLst>
          </p:nvPr>
        </p:nvGraphicFramePr>
        <p:xfrm>
          <a:off x="474758" y="1860048"/>
          <a:ext cx="8444648" cy="4352925"/>
        </p:xfrm>
        <a:graphic>
          <a:graphicData uri="http://schemas.openxmlformats.org/drawingml/2006/chart">
            <c:chart xmlns:c="http://schemas.openxmlformats.org/drawingml/2006/chart" xmlns:r="http://schemas.openxmlformats.org/officeDocument/2006/relationships" r:id="rId2"/>
          </a:graphicData>
        </a:graphic>
      </p:graphicFrame>
      <p:sp>
        <p:nvSpPr>
          <p:cNvPr id="23556"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A52E2A54-B9B8-465B-B1BE-55060DCEE558}" type="slidenum">
              <a:rPr lang="en-US"/>
              <a:pPr/>
              <a:t>35</a:t>
            </a:fld>
            <a:endParaRPr lang="en-US" dirty="0"/>
          </a:p>
        </p:txBody>
      </p:sp>
      <p:sp>
        <p:nvSpPr>
          <p:cNvPr id="23562" name="Rectangle 11"/>
          <p:cNvSpPr>
            <a:spLocks noChangeArrowheads="1"/>
          </p:cNvSpPr>
          <p:nvPr/>
        </p:nvSpPr>
        <p:spPr bwMode="auto">
          <a:xfrm>
            <a:off x="0" y="1594168"/>
            <a:ext cx="9144000" cy="304800"/>
          </a:xfrm>
          <a:prstGeom prst="rect">
            <a:avLst/>
          </a:prstGeom>
          <a:noFill/>
          <a:ln w="25400" algn="ctr">
            <a:noFill/>
            <a:miter lim="800000"/>
            <a:headEnd/>
            <a:tailEnd/>
          </a:ln>
        </p:spPr>
        <p:txBody>
          <a:bodyPr>
            <a:spAutoFit/>
          </a:bodyPr>
          <a:lstStyle/>
          <a:p>
            <a:r>
              <a:rPr lang="en-CA" sz="1400" dirty="0">
                <a:solidFill>
                  <a:srgbClr val="003399"/>
                </a:solidFill>
                <a:latin typeface="+mj-lt"/>
              </a:rPr>
              <a:t>Knowledge Level of Organizational Responsibility within the Engineering Profession</a:t>
            </a:r>
          </a:p>
        </p:txBody>
      </p:sp>
      <p:sp>
        <p:nvSpPr>
          <p:cNvPr id="23565" name="Text Box 17"/>
          <p:cNvSpPr txBox="1">
            <a:spLocks noChangeArrowheads="1"/>
          </p:cNvSpPr>
          <p:nvPr/>
        </p:nvSpPr>
        <p:spPr bwMode="auto">
          <a:xfrm>
            <a:off x="1725530" y="2304466"/>
            <a:ext cx="1668462" cy="415498"/>
          </a:xfrm>
          <a:prstGeom prst="rect">
            <a:avLst/>
          </a:prstGeom>
          <a:noFill/>
          <a:ln w="25400" algn="ctr">
            <a:noFill/>
            <a:miter lim="800000"/>
            <a:headEnd/>
            <a:tailEnd/>
          </a:ln>
        </p:spPr>
        <p:txBody>
          <a:bodyPr>
            <a:spAutoFit/>
          </a:bodyPr>
          <a:lstStyle/>
          <a:p>
            <a:r>
              <a:rPr lang="en-CA" sz="1400" dirty="0" smtClean="0"/>
              <a:t>High</a:t>
            </a:r>
            <a:r>
              <a:rPr lang="en-CA" sz="1400" dirty="0"/>
              <a:t>/ Moderate</a:t>
            </a:r>
            <a:br>
              <a:rPr lang="en-CA" sz="1400" dirty="0"/>
            </a:br>
            <a:r>
              <a:rPr lang="en-CA" sz="700" dirty="0"/>
              <a:t>(Top 2 Box)</a:t>
            </a:r>
          </a:p>
        </p:txBody>
      </p:sp>
      <p:sp>
        <p:nvSpPr>
          <p:cNvPr id="23567" name="Text Box 22"/>
          <p:cNvSpPr txBox="1">
            <a:spLocks noChangeArrowheads="1"/>
          </p:cNvSpPr>
          <p:nvPr/>
        </p:nvSpPr>
        <p:spPr bwMode="auto">
          <a:xfrm>
            <a:off x="6021997" y="3631171"/>
            <a:ext cx="1668462" cy="415498"/>
          </a:xfrm>
          <a:prstGeom prst="rect">
            <a:avLst/>
          </a:prstGeom>
          <a:noFill/>
          <a:ln w="25400" algn="ctr">
            <a:noFill/>
            <a:miter lim="800000"/>
            <a:headEnd/>
            <a:tailEnd/>
          </a:ln>
        </p:spPr>
        <p:txBody>
          <a:bodyPr>
            <a:spAutoFit/>
          </a:bodyPr>
          <a:lstStyle/>
          <a:p>
            <a:r>
              <a:rPr lang="en-CA" sz="1400" dirty="0" smtClean="0"/>
              <a:t>Little</a:t>
            </a:r>
            <a:r>
              <a:rPr lang="en-CA" sz="1400" dirty="0"/>
              <a:t>/ </a:t>
            </a:r>
            <a:r>
              <a:rPr lang="en-CA" sz="1400" dirty="0" smtClean="0"/>
              <a:t>None</a:t>
            </a:r>
            <a:r>
              <a:rPr lang="en-CA" sz="1400" dirty="0"/>
              <a:t/>
            </a:r>
            <a:br>
              <a:rPr lang="en-CA" sz="1400" dirty="0"/>
            </a:br>
            <a:r>
              <a:rPr lang="en-CA" sz="700" dirty="0"/>
              <a:t>(Top 2 Box)</a:t>
            </a:r>
          </a:p>
        </p:txBody>
      </p:sp>
      <p:sp>
        <p:nvSpPr>
          <p:cNvPr id="44" name="AutoShape 10"/>
          <p:cNvSpPr>
            <a:spLocks/>
          </p:cNvSpPr>
          <p:nvPr/>
        </p:nvSpPr>
        <p:spPr bwMode="auto">
          <a:xfrm rot="5400000">
            <a:off x="2442947" y="1706236"/>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66" name="Text Box 44"/>
          <p:cNvSpPr txBox="1">
            <a:spLocks noChangeArrowheads="1"/>
          </p:cNvSpPr>
          <p:nvPr/>
        </p:nvSpPr>
        <p:spPr bwMode="auto">
          <a:xfrm>
            <a:off x="2042601" y="2719964"/>
            <a:ext cx="1167323" cy="746358"/>
          </a:xfrm>
          <a:prstGeom prst="rect">
            <a:avLst/>
          </a:prstGeom>
          <a:noFill/>
          <a:ln w="6350" algn="ctr">
            <a:solidFill>
              <a:schemeClr val="tx1">
                <a:lumMod val="50000"/>
              </a:schemeClr>
            </a:solidFill>
            <a:miter lim="800000"/>
            <a:headEnd/>
            <a:tailEnd/>
          </a:ln>
        </p:spPr>
        <p:txBody>
          <a:bodyPr wrap="square">
            <a:spAutoFit/>
          </a:bodyPr>
          <a:lstStyle/>
          <a:p>
            <a:r>
              <a:rPr lang="en-CA" sz="1300" dirty="0" smtClean="0"/>
              <a:t>2014: 91%</a:t>
            </a:r>
            <a:br>
              <a:rPr lang="en-CA" sz="1300" dirty="0" smtClean="0"/>
            </a:br>
            <a:r>
              <a:rPr lang="en-CA" dirty="0" smtClean="0"/>
              <a:t>(n=298)</a:t>
            </a:r>
            <a:endParaRPr lang="en-CA" dirty="0"/>
          </a:p>
          <a:p>
            <a:r>
              <a:rPr lang="en-CA" sz="900" dirty="0" smtClean="0"/>
              <a:t>2013: 87%</a:t>
            </a:r>
          </a:p>
          <a:p>
            <a:r>
              <a:rPr lang="en-CA" dirty="0"/>
              <a:t>(</a:t>
            </a:r>
            <a:r>
              <a:rPr lang="en-CA" dirty="0" smtClean="0"/>
              <a:t>n=644)</a:t>
            </a:r>
            <a:r>
              <a:rPr lang="en-CA" dirty="0"/>
              <a:t/>
            </a:r>
            <a:br>
              <a:rPr lang="en-CA" dirty="0"/>
            </a:br>
            <a:r>
              <a:rPr lang="en-CA" sz="100" dirty="0" smtClean="0"/>
              <a:t>x</a:t>
            </a:r>
            <a:endParaRPr lang="en-CA" sz="100" dirty="0"/>
          </a:p>
        </p:txBody>
      </p:sp>
      <p:sp>
        <p:nvSpPr>
          <p:cNvPr id="67" name="Text Box 44"/>
          <p:cNvSpPr txBox="1">
            <a:spLocks noChangeArrowheads="1"/>
          </p:cNvSpPr>
          <p:nvPr/>
        </p:nvSpPr>
        <p:spPr bwMode="auto">
          <a:xfrm>
            <a:off x="6257925" y="4046669"/>
            <a:ext cx="1200150" cy="800219"/>
          </a:xfrm>
          <a:prstGeom prst="rect">
            <a:avLst/>
          </a:prstGeom>
          <a:noFill/>
          <a:ln w="6350" algn="ctr">
            <a:solidFill>
              <a:schemeClr val="tx1">
                <a:lumMod val="50000"/>
              </a:schemeClr>
            </a:solidFill>
            <a:miter lim="800000"/>
            <a:headEnd/>
            <a:tailEnd/>
          </a:ln>
        </p:spPr>
        <p:txBody>
          <a:bodyPr wrap="square">
            <a:spAutoFit/>
          </a:bodyPr>
          <a:lstStyle/>
          <a:p>
            <a:r>
              <a:rPr lang="en-CA" sz="1300" dirty="0" smtClean="0"/>
              <a:t>2014: 10%</a:t>
            </a:r>
            <a:br>
              <a:rPr lang="en-CA" sz="1300" dirty="0" smtClean="0"/>
            </a:br>
            <a:r>
              <a:rPr lang="en-CA" dirty="0" smtClean="0"/>
              <a:t>(n=30)</a:t>
            </a:r>
          </a:p>
          <a:p>
            <a:r>
              <a:rPr lang="en-CA" sz="900" dirty="0" smtClean="0"/>
              <a:t>2013: 14%</a:t>
            </a:r>
          </a:p>
          <a:p>
            <a:r>
              <a:rPr lang="en-CA" sz="700" dirty="0"/>
              <a:t>(</a:t>
            </a:r>
            <a:r>
              <a:rPr lang="en-CA" sz="700" dirty="0" smtClean="0"/>
              <a:t>n=99)</a:t>
            </a:r>
            <a:endParaRPr lang="en-CA" sz="900" dirty="0"/>
          </a:p>
          <a:p>
            <a:endParaRPr lang="en-CA" sz="100" dirty="0"/>
          </a:p>
          <a:p>
            <a:r>
              <a:rPr lang="en-CA" sz="100" dirty="0" smtClean="0"/>
              <a:t>x</a:t>
            </a:r>
            <a:endParaRPr lang="en-CA" sz="100" dirty="0"/>
          </a:p>
        </p:txBody>
      </p:sp>
      <p:graphicFrame>
        <p:nvGraphicFramePr>
          <p:cNvPr id="19" name="Table 18"/>
          <p:cNvGraphicFramePr>
            <a:graphicFrameLocks noGrp="1"/>
          </p:cNvGraphicFramePr>
          <p:nvPr>
            <p:extLst>
              <p:ext uri="{D42A27DB-BD31-4B8C-83A1-F6EECF244321}">
                <p14:modId xmlns:p14="http://schemas.microsoft.com/office/powerpoint/2010/main" val="721811804"/>
              </p:ext>
            </p:extLst>
          </p:nvPr>
        </p:nvGraphicFramePr>
        <p:xfrm>
          <a:off x="349463" y="5747588"/>
          <a:ext cx="8470688" cy="596265"/>
        </p:xfrm>
        <a:graphic>
          <a:graphicData uri="http://schemas.openxmlformats.org/drawingml/2006/table">
            <a:tbl>
              <a:tblPr/>
              <a:tblGrid>
                <a:gridCol w="2117672"/>
                <a:gridCol w="2117672"/>
                <a:gridCol w="2117672"/>
                <a:gridCol w="2117672"/>
              </a:tblGrid>
              <a:tr h="596062">
                <a:tc>
                  <a:txBody>
                    <a:bodyPr/>
                    <a:lstStyle/>
                    <a:p>
                      <a:pPr algn="ctr" fontAlgn="b"/>
                      <a:r>
                        <a:rPr lang="en-US" sz="1400" b="1" i="0" u="none" strike="noStrike" kern="1200" dirty="0" smtClean="0">
                          <a:solidFill>
                            <a:schemeClr val="tx1"/>
                          </a:solidFill>
                          <a:latin typeface="+mn-lt"/>
                          <a:ea typeface="+mn-ea"/>
                          <a:cs typeface="+mn-cs"/>
                        </a:rPr>
                        <a:t>High</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smtClean="0">
                          <a:solidFill>
                            <a:schemeClr val="tx2"/>
                          </a:solidFill>
                          <a:latin typeface="Arial Narrow" pitchFamily="34" charset="0"/>
                        </a:rPr>
                        <a:t>                    (n=128)                 (n=226)</a:t>
                      </a:r>
                    </a:p>
                    <a:p>
                      <a:pPr algn="ctr" fontAlgn="b"/>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latin typeface="+mn-lt"/>
                          <a:ea typeface="+mn-ea"/>
                          <a:cs typeface="+mn-cs"/>
                        </a:rPr>
                        <a:t>Moderate</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smtClean="0">
                          <a:solidFill>
                            <a:schemeClr val="tx2"/>
                          </a:solidFill>
                          <a:latin typeface="Arial Narrow" pitchFamily="34" charset="0"/>
                          <a:ea typeface="+mn-ea"/>
                          <a:cs typeface="+mn-cs"/>
                        </a:rPr>
                        <a:t>                    (n=170)                (n=418)</a:t>
                      </a:r>
                      <a:endParaRPr lang="en-US" sz="1100" b="0" i="0" u="none" strike="noStrike" kern="1200" dirty="0" smtClean="0">
                        <a:solidFill>
                          <a:schemeClr val="tx2"/>
                        </a:solidFill>
                        <a:latin typeface="Arial Narrow" pitchFamily="34" charset="0"/>
                        <a:ea typeface="+mn-ea"/>
                        <a:cs typeface="+mn-cs"/>
                      </a:endParaRPr>
                    </a:p>
                    <a:p>
                      <a:pPr algn="ctr" fontAlgn="b"/>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kern="1200" dirty="0" smtClean="0">
                          <a:solidFill>
                            <a:schemeClr val="tx1"/>
                          </a:solidFill>
                          <a:latin typeface="+mn-lt"/>
                          <a:ea typeface="+mn-ea"/>
                          <a:cs typeface="+mn-cs"/>
                        </a:rPr>
                        <a:t>Low</a:t>
                      </a:r>
                    </a:p>
                    <a:p>
                      <a:pPr algn="l" fontAlgn="b"/>
                      <a:r>
                        <a:rPr lang="en-US" sz="1050" b="0" i="0" u="none" strike="noStrike" kern="1200" dirty="0" smtClean="0">
                          <a:solidFill>
                            <a:schemeClr val="tx2"/>
                          </a:solidFill>
                          <a:latin typeface="Arial Narrow" pitchFamily="34" charset="0"/>
                          <a:ea typeface="+mn-ea"/>
                          <a:cs typeface="+mn-cs"/>
                        </a:rPr>
                        <a:t>                    (n=18)                 (n=65)</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kern="1200" dirty="0" smtClean="0">
                          <a:solidFill>
                            <a:schemeClr val="tx1"/>
                          </a:solidFill>
                          <a:latin typeface="+mn-lt"/>
                          <a:ea typeface="+mn-ea"/>
                          <a:cs typeface="+mn-cs"/>
                        </a:rPr>
                        <a:t>None</a:t>
                      </a:r>
                    </a:p>
                    <a:p>
                      <a:pPr algn="l" fontAlgn="b"/>
                      <a:r>
                        <a:rPr lang="en-US" sz="1050" b="0" i="0" u="none" strike="noStrike" kern="1200" dirty="0" smtClean="0">
                          <a:solidFill>
                            <a:schemeClr val="tx2"/>
                          </a:solidFill>
                          <a:latin typeface="Arial Narrow" pitchFamily="34" charset="0"/>
                          <a:ea typeface="+mn-ea"/>
                          <a:cs typeface="+mn-cs"/>
                        </a:rPr>
                        <a:t>                     (n=12)                (n=34)</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0" name="AutoShape 10"/>
          <p:cNvSpPr>
            <a:spLocks/>
          </p:cNvSpPr>
          <p:nvPr/>
        </p:nvSpPr>
        <p:spPr bwMode="auto">
          <a:xfrm rot="5400000">
            <a:off x="6719672" y="3024688"/>
            <a:ext cx="182880" cy="393192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16" name="Text Box 10"/>
          <p:cNvSpPr txBox="1">
            <a:spLocks noChangeArrowheads="1"/>
          </p:cNvSpPr>
          <p:nvPr/>
        </p:nvSpPr>
        <p:spPr bwMode="auto">
          <a:xfrm>
            <a:off x="6832904" y="2110919"/>
            <a:ext cx="2006600" cy="933450"/>
          </a:xfrm>
          <a:prstGeom prst="rect">
            <a:avLst/>
          </a:prstGeom>
          <a:noFill/>
          <a:ln w="3175" algn="ctr">
            <a:solidFill>
              <a:schemeClr val="accent1"/>
            </a:solidFill>
            <a:prstDash val="dash"/>
            <a:miter lim="800000"/>
            <a:headEnd/>
            <a:tailEnd/>
          </a:ln>
        </p:spPr>
        <p:txBody>
          <a:bodyPr>
            <a:spAutoFit/>
          </a:bodyPr>
          <a:lstStyle/>
          <a:p>
            <a:pPr algn="l"/>
            <a:r>
              <a:rPr lang="en-CA" sz="1000" u="sng" dirty="0">
                <a:latin typeface="+mj-lt"/>
              </a:rPr>
              <a:t>Knowledge Levels </a:t>
            </a:r>
            <a:r>
              <a:rPr lang="en-CA" sz="1000" u="sng" dirty="0" smtClean="0">
                <a:latin typeface="+mj-lt"/>
              </a:rPr>
              <a:t>Defined</a:t>
            </a:r>
            <a:endParaRPr lang="en-CA" sz="1000" u="sng" dirty="0">
              <a:latin typeface="+mj-lt"/>
            </a:endParaRPr>
          </a:p>
          <a:p>
            <a:pPr algn="l"/>
            <a:r>
              <a:rPr lang="en-CA" sz="1000" i="1" dirty="0">
                <a:latin typeface="+mj-lt"/>
              </a:rPr>
              <a:t>High</a:t>
            </a:r>
            <a:r>
              <a:rPr lang="en-CA" sz="1000" dirty="0">
                <a:latin typeface="+mj-lt"/>
              </a:rPr>
              <a:t>: All Correct in Q9 </a:t>
            </a:r>
            <a:r>
              <a:rPr lang="en-CA" sz="1000" dirty="0" smtClean="0">
                <a:latin typeface="+mj-lt"/>
              </a:rPr>
              <a:t>(4)</a:t>
            </a:r>
            <a:r>
              <a:rPr lang="en-CA" sz="1000" dirty="0">
                <a:latin typeface="+mj-lt"/>
              </a:rPr>
              <a:t/>
            </a:r>
            <a:br>
              <a:rPr lang="en-CA" sz="1000" dirty="0">
                <a:latin typeface="+mj-lt"/>
              </a:rPr>
            </a:br>
            <a:r>
              <a:rPr lang="en-CA" sz="1000" i="1" dirty="0">
                <a:latin typeface="+mj-lt"/>
              </a:rPr>
              <a:t>Moderate</a:t>
            </a:r>
            <a:r>
              <a:rPr lang="en-CA" sz="1000" dirty="0">
                <a:latin typeface="+mj-lt"/>
              </a:rPr>
              <a:t>: </a:t>
            </a:r>
            <a:r>
              <a:rPr lang="en-CA" sz="1000" dirty="0" smtClean="0">
                <a:latin typeface="+mj-lt"/>
              </a:rPr>
              <a:t>2 </a:t>
            </a:r>
            <a:r>
              <a:rPr lang="en-CA" sz="1000" dirty="0">
                <a:latin typeface="+mj-lt"/>
              </a:rPr>
              <a:t>or </a:t>
            </a:r>
            <a:r>
              <a:rPr lang="en-CA" sz="1000" dirty="0" smtClean="0">
                <a:latin typeface="+mj-lt"/>
              </a:rPr>
              <a:t>3 </a:t>
            </a:r>
            <a:r>
              <a:rPr lang="en-CA" sz="1000" dirty="0">
                <a:latin typeface="+mj-lt"/>
              </a:rPr>
              <a:t>Correct in Q9</a:t>
            </a:r>
            <a:br>
              <a:rPr lang="en-CA" sz="1000" dirty="0">
                <a:latin typeface="+mj-lt"/>
              </a:rPr>
            </a:br>
            <a:r>
              <a:rPr lang="en-CA" sz="1000" i="1" dirty="0">
                <a:latin typeface="+mj-lt"/>
              </a:rPr>
              <a:t>Low</a:t>
            </a:r>
            <a:r>
              <a:rPr lang="en-CA" sz="1000" dirty="0">
                <a:latin typeface="+mj-lt"/>
              </a:rPr>
              <a:t>: 1 </a:t>
            </a:r>
            <a:r>
              <a:rPr lang="en-CA" sz="1000" dirty="0" smtClean="0">
                <a:latin typeface="+mj-lt"/>
              </a:rPr>
              <a:t>Correct </a:t>
            </a:r>
            <a:r>
              <a:rPr lang="en-CA" sz="1000" dirty="0">
                <a:latin typeface="+mj-lt"/>
              </a:rPr>
              <a:t>in Q9</a:t>
            </a:r>
            <a:br>
              <a:rPr lang="en-CA" sz="1000" dirty="0">
                <a:latin typeface="+mj-lt"/>
              </a:rPr>
            </a:br>
            <a:r>
              <a:rPr lang="en-CA" sz="1000" i="1" dirty="0">
                <a:latin typeface="+mj-lt"/>
              </a:rPr>
              <a:t>None</a:t>
            </a:r>
            <a:r>
              <a:rPr lang="en-CA" sz="1000" dirty="0">
                <a:latin typeface="+mj-lt"/>
              </a:rPr>
              <a:t>: All Incorrect (0) in </a:t>
            </a:r>
            <a:r>
              <a:rPr lang="en-CA" sz="1000" dirty="0" smtClean="0">
                <a:latin typeface="+mj-lt"/>
              </a:rPr>
              <a:t>Q9</a:t>
            </a:r>
            <a:endParaRPr lang="en-CA" sz="1000" dirty="0">
              <a:latin typeface="+mj-lt"/>
            </a:endParaRPr>
          </a:p>
        </p:txBody>
      </p:sp>
      <p:sp>
        <p:nvSpPr>
          <p:cNvPr id="17" name="Text Box 12"/>
          <p:cNvSpPr txBox="1">
            <a:spLocks noChangeArrowheads="1"/>
          </p:cNvSpPr>
          <p:nvPr/>
        </p:nvSpPr>
        <p:spPr bwMode="auto">
          <a:xfrm>
            <a:off x="334536" y="6231286"/>
            <a:ext cx="8572500" cy="338138"/>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Q9. Please indicate the organization responsible for each of the activities/ procedures listed below. </a:t>
            </a:r>
            <a:br>
              <a:rPr lang="en-US" sz="800" dirty="0">
                <a:solidFill>
                  <a:schemeClr val="tx1"/>
                </a:solidFill>
                <a:latin typeface="+mj-lt"/>
              </a:rPr>
            </a:br>
            <a:r>
              <a:rPr lang="en-US" sz="800" dirty="0">
                <a:solidFill>
                  <a:schemeClr val="tx1"/>
                </a:solidFill>
                <a:latin typeface="+mj-lt"/>
              </a:rPr>
              <a:t>Base:  </a:t>
            </a:r>
            <a:r>
              <a:rPr lang="en-US" sz="800" dirty="0" smtClean="0">
                <a:solidFill>
                  <a:schemeClr val="tx1"/>
                </a:solidFill>
                <a:latin typeface="+mj-lt"/>
              </a:rPr>
              <a:t>All Respondents  2013 (n=743; 2014 (n=328)</a:t>
            </a:r>
            <a:endParaRPr lang="en-US" sz="800" dirty="0">
              <a:solidFill>
                <a:schemeClr val="tx1"/>
              </a:solidFill>
              <a:latin typeface="+mj-lt"/>
            </a:endParaRPr>
          </a:p>
        </p:txBody>
      </p:sp>
      <p:sp>
        <p:nvSpPr>
          <p:cNvPr id="21" name="Isosceles Triangle 20"/>
          <p:cNvSpPr/>
          <p:nvPr/>
        </p:nvSpPr>
        <p:spPr>
          <a:xfrm rot="10800000" flipV="1">
            <a:off x="1338263" y="4303903"/>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3" name="Isosceles Triangle 22"/>
          <p:cNvSpPr/>
          <p:nvPr/>
        </p:nvSpPr>
        <p:spPr>
          <a:xfrm rot="10800000" flipV="1">
            <a:off x="3071251" y="2809875"/>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Content Placeholder 33"/>
          <p:cNvSpPr txBox="1">
            <a:spLocks/>
          </p:cNvSpPr>
          <p:nvPr/>
        </p:nvSpPr>
        <p:spPr>
          <a:xfrm>
            <a:off x="240913" y="745312"/>
            <a:ext cx="8691214"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a:solidFill>
                  <a:schemeClr val="tx1"/>
                </a:solidFill>
                <a:latin typeface="+mj-lt"/>
              </a:rPr>
              <a:t>Nine in ten students have at least a moderate level of knowledge concerning organizational responsibilities of activities/ procedures relating to the engineering </a:t>
            </a:r>
            <a:r>
              <a:rPr lang="en-US" sz="1400" b="0" dirty="0" smtClean="0">
                <a:solidFill>
                  <a:schemeClr val="tx1"/>
                </a:solidFill>
                <a:latin typeface="+mj-lt"/>
              </a:rPr>
              <a:t>profession, of which four in ten had perfect knowledge, higher than in 2013.  </a:t>
            </a:r>
            <a:r>
              <a:rPr lang="en-US" sz="1400" b="0" dirty="0">
                <a:solidFill>
                  <a:schemeClr val="tx1"/>
                </a:solidFill>
                <a:latin typeface="+mj-lt"/>
              </a:rPr>
              <a:t>One in ten have either low </a:t>
            </a:r>
            <a:r>
              <a:rPr lang="en-US" sz="1400" b="0" dirty="0" smtClean="0">
                <a:solidFill>
                  <a:schemeClr val="tx1"/>
                </a:solidFill>
                <a:latin typeface="+mj-lt"/>
              </a:rPr>
              <a:t>level or </a:t>
            </a:r>
            <a:r>
              <a:rPr lang="en-US" sz="1400" b="0" dirty="0">
                <a:solidFill>
                  <a:schemeClr val="tx1"/>
                </a:solidFill>
                <a:latin typeface="+mj-lt"/>
              </a:rPr>
              <a:t>no </a:t>
            </a:r>
            <a:r>
              <a:rPr lang="en-US" sz="1400" b="0" dirty="0" smtClean="0">
                <a:solidFill>
                  <a:schemeClr val="tx1"/>
                </a:solidFill>
                <a:latin typeface="+mj-lt"/>
              </a:rPr>
              <a:t>knowledge </a:t>
            </a:r>
            <a:r>
              <a:rPr lang="en-US" sz="1400" b="0" dirty="0">
                <a:solidFill>
                  <a:schemeClr val="tx1"/>
                </a:solidFill>
                <a:latin typeface="+mj-lt"/>
              </a:rPr>
              <a:t>on the subject</a:t>
            </a:r>
            <a:r>
              <a:rPr lang="en-US" sz="1400" b="0" dirty="0" smtClean="0">
                <a:solidFill>
                  <a:schemeClr val="tx1"/>
                </a:solidFill>
                <a:latin typeface="+mj-lt"/>
              </a:rPr>
              <a:t>. </a:t>
            </a:r>
            <a:endParaRPr lang="en-US" sz="1400" b="0" dirty="0">
              <a:solidFill>
                <a:schemeClr val="tx1"/>
              </a:solidFill>
              <a:latin typeface="+mj-lt"/>
            </a:endParaRPr>
          </a:p>
        </p:txBody>
      </p:sp>
    </p:spTree>
    <p:extLst>
      <p:ext uri="{BB962C8B-B14F-4D97-AF65-F5344CB8AC3E}">
        <p14:creationId xmlns:p14="http://schemas.microsoft.com/office/powerpoint/2010/main" val="310118895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CD5ABE8A-86A7-4A17-B610-4D42783C174A}" type="slidenum">
              <a:rPr lang="en-US"/>
              <a:pPr/>
              <a:t>36</a:t>
            </a:fld>
            <a:endParaRPr lang="en-US" dirty="0"/>
          </a:p>
        </p:txBody>
      </p:sp>
      <p:pic>
        <p:nvPicPr>
          <p:cNvPr id="6" name="Picture 5" descr="Logo_oiq.gif"/>
          <p:cNvPicPr>
            <a:picLocks noChangeAspect="1"/>
          </p:cNvPicPr>
          <p:nvPr/>
        </p:nvPicPr>
        <p:blipFill>
          <a:blip r:embed="rId2" cstate="print"/>
          <a:stretch>
            <a:fillRect/>
          </a:stretch>
        </p:blipFill>
        <p:spPr>
          <a:xfrm>
            <a:off x="458429" y="2705095"/>
            <a:ext cx="3694176" cy="1282700"/>
          </a:xfrm>
          <a:prstGeom prst="rect">
            <a:avLst/>
          </a:prstGeom>
        </p:spPr>
      </p:pic>
      <p:sp>
        <p:nvSpPr>
          <p:cNvPr id="7" name="Subtitle 4"/>
          <p:cNvSpPr>
            <a:spLocks noGrp="1"/>
          </p:cNvSpPr>
          <p:nvPr>
            <p:ph type="subTitle" idx="1"/>
          </p:nvPr>
        </p:nvSpPr>
        <p:spPr>
          <a:xfrm>
            <a:off x="4579200" y="4680000"/>
            <a:ext cx="4430833" cy="664797"/>
          </a:xfrm>
        </p:spPr>
        <p:txBody>
          <a:bodyPr/>
          <a:lstStyle/>
          <a:p>
            <a:r>
              <a:rPr lang="en-CA" sz="2400" i="1" dirty="0" smtClean="0"/>
              <a:t>Attendance at OIQ Seminar(s) and awareness of SMP program</a:t>
            </a:r>
            <a:endParaRPr lang="en-US" sz="2400" i="1"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Attendance of OIQ Seminar</a:t>
            </a:r>
          </a:p>
        </p:txBody>
      </p:sp>
      <p:graphicFrame>
        <p:nvGraphicFramePr>
          <p:cNvPr id="22" name="Object 5"/>
          <p:cNvGraphicFramePr>
            <a:graphicFrameLocks noGrp="1" noChangeAspect="1"/>
          </p:cNvGraphicFramePr>
          <p:nvPr>
            <p:ph idx="1"/>
            <p:extLst>
              <p:ext uri="{D42A27DB-BD31-4B8C-83A1-F6EECF244321}">
                <p14:modId xmlns:p14="http://schemas.microsoft.com/office/powerpoint/2010/main" val="1829046949"/>
              </p:ext>
            </p:extLst>
          </p:nvPr>
        </p:nvGraphicFramePr>
        <p:xfrm>
          <a:off x="403224" y="1424405"/>
          <a:ext cx="8172063" cy="4162425"/>
        </p:xfrm>
        <a:graphic>
          <a:graphicData uri="http://schemas.openxmlformats.org/drawingml/2006/chart">
            <c:chart xmlns:c="http://schemas.openxmlformats.org/drawingml/2006/chart" xmlns:r="http://schemas.openxmlformats.org/officeDocument/2006/relationships" r:id="rId2"/>
          </a:graphicData>
        </a:graphic>
      </p:graphicFrame>
      <p:sp>
        <p:nvSpPr>
          <p:cNvPr id="24580"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35261C7B-B858-4ED0-9EB1-54B577B79F27}" type="slidenum">
              <a:rPr lang="en-US"/>
              <a:pPr/>
              <a:t>37</a:t>
            </a:fld>
            <a:endParaRPr lang="en-US" dirty="0"/>
          </a:p>
        </p:txBody>
      </p:sp>
      <p:sp>
        <p:nvSpPr>
          <p:cNvPr id="24581" name="Text Box 3"/>
          <p:cNvSpPr txBox="1">
            <a:spLocks noChangeArrowheads="1"/>
          </p:cNvSpPr>
          <p:nvPr/>
        </p:nvSpPr>
        <p:spPr bwMode="auto">
          <a:xfrm>
            <a:off x="401444" y="6335674"/>
            <a:ext cx="8474075" cy="215900"/>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Q11. Have you ever attended a workshop/ seminar/ talk given by a </a:t>
            </a:r>
            <a:r>
              <a:rPr lang="en-CA" sz="800" dirty="0" smtClean="0">
                <a:solidFill>
                  <a:schemeClr val="tx1"/>
                </a:solidFill>
                <a:latin typeface="+mj-lt"/>
              </a:rPr>
              <a:t>provincial engineering association</a:t>
            </a:r>
            <a:r>
              <a:rPr lang="en-US" sz="800" dirty="0" smtClean="0">
                <a:solidFill>
                  <a:schemeClr val="tx1"/>
                </a:solidFill>
                <a:latin typeface="+mj-lt"/>
              </a:rPr>
              <a:t> </a:t>
            </a:r>
            <a:r>
              <a:rPr lang="en-US" sz="800" dirty="0">
                <a:solidFill>
                  <a:schemeClr val="tx1"/>
                </a:solidFill>
                <a:latin typeface="+mj-lt"/>
              </a:rPr>
              <a:t>representative?  Base: All respondents </a:t>
            </a:r>
            <a:r>
              <a:rPr lang="en-US" sz="800" dirty="0" smtClean="0">
                <a:solidFill>
                  <a:schemeClr val="tx1"/>
                </a:solidFill>
                <a:latin typeface="+mj-lt"/>
              </a:rPr>
              <a:t>2013 (n=743); 2014 (n=328)</a:t>
            </a:r>
            <a:endParaRPr lang="en-US" sz="800" dirty="0">
              <a:solidFill>
                <a:schemeClr val="tx1"/>
              </a:solidFill>
              <a:latin typeface="+mj-lt"/>
            </a:endParaRPr>
          </a:p>
        </p:txBody>
      </p:sp>
      <p:sp>
        <p:nvSpPr>
          <p:cNvPr id="24588" name="Text Box 14"/>
          <p:cNvSpPr txBox="1">
            <a:spLocks noChangeArrowheads="1"/>
          </p:cNvSpPr>
          <p:nvPr/>
        </p:nvSpPr>
        <p:spPr bwMode="auto">
          <a:xfrm>
            <a:off x="1060063" y="1315984"/>
            <a:ext cx="6992938" cy="304800"/>
          </a:xfrm>
          <a:prstGeom prst="rect">
            <a:avLst/>
          </a:prstGeom>
          <a:noFill/>
          <a:ln w="25400" algn="ctr">
            <a:noFill/>
            <a:miter lim="800000"/>
            <a:headEnd/>
            <a:tailEnd/>
          </a:ln>
        </p:spPr>
        <p:txBody>
          <a:bodyPr>
            <a:spAutoFit/>
          </a:bodyPr>
          <a:lstStyle/>
          <a:p>
            <a:r>
              <a:rPr lang="en-CA" sz="1400" dirty="0">
                <a:solidFill>
                  <a:srgbClr val="003399"/>
                </a:solidFill>
                <a:latin typeface="+mj-lt"/>
              </a:rPr>
              <a:t>Ever Attend a </a:t>
            </a:r>
            <a:r>
              <a:rPr lang="en-CA" sz="1400" dirty="0" smtClean="0">
                <a:solidFill>
                  <a:srgbClr val="003399"/>
                </a:solidFill>
                <a:latin typeface="+mj-lt"/>
              </a:rPr>
              <a:t>OIQ Seminar</a:t>
            </a:r>
            <a:r>
              <a:rPr lang="en-CA" sz="1400" dirty="0">
                <a:solidFill>
                  <a:srgbClr val="003399"/>
                </a:solidFill>
                <a:latin typeface="+mj-lt"/>
              </a:rPr>
              <a:t>?</a:t>
            </a:r>
          </a:p>
        </p:txBody>
      </p:sp>
      <p:graphicFrame>
        <p:nvGraphicFramePr>
          <p:cNvPr id="12" name="Table 11"/>
          <p:cNvGraphicFramePr>
            <a:graphicFrameLocks noGrp="1"/>
          </p:cNvGraphicFramePr>
          <p:nvPr>
            <p:extLst>
              <p:ext uri="{D42A27DB-BD31-4B8C-83A1-F6EECF244321}">
                <p14:modId xmlns:p14="http://schemas.microsoft.com/office/powerpoint/2010/main" val="3147861821"/>
              </p:ext>
            </p:extLst>
          </p:nvPr>
        </p:nvGraphicFramePr>
        <p:xfrm>
          <a:off x="285750" y="5271341"/>
          <a:ext cx="8470686" cy="596265"/>
        </p:xfrm>
        <a:graphic>
          <a:graphicData uri="http://schemas.openxmlformats.org/drawingml/2006/table">
            <a:tbl>
              <a:tblPr/>
              <a:tblGrid>
                <a:gridCol w="2823562"/>
                <a:gridCol w="2823562"/>
                <a:gridCol w="2823562"/>
              </a:tblGrid>
              <a:tr h="596062">
                <a:tc>
                  <a:txBody>
                    <a:bodyPr/>
                    <a:lstStyle/>
                    <a:p>
                      <a:pPr algn="ctr" fontAlgn="b"/>
                      <a:r>
                        <a:rPr lang="en-US" sz="1400" b="1" i="0" u="none" strike="noStrike" kern="1200" dirty="0" smtClean="0">
                          <a:solidFill>
                            <a:schemeClr val="tx1"/>
                          </a:solidFill>
                          <a:latin typeface="+mn-lt"/>
                          <a:ea typeface="+mn-ea"/>
                          <a:cs typeface="+mn-cs"/>
                        </a:rPr>
                        <a:t>Yes</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smtClean="0">
                          <a:solidFill>
                            <a:schemeClr val="tx2"/>
                          </a:solidFill>
                          <a:latin typeface="Arial Narrow" pitchFamily="34" charset="0"/>
                        </a:rPr>
                        <a:t>                          (n=154)                         (n=236)</a:t>
                      </a:r>
                    </a:p>
                    <a:p>
                      <a:pPr algn="ctr" fontAlgn="b"/>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latin typeface="+mn-lt"/>
                          <a:ea typeface="+mn-ea"/>
                          <a:cs typeface="+mn-cs"/>
                        </a:rPr>
                        <a:t>No</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smtClean="0">
                          <a:solidFill>
                            <a:schemeClr val="tx2"/>
                          </a:solidFill>
                          <a:latin typeface="Arial Narrow" pitchFamily="34" charset="0"/>
                          <a:ea typeface="+mn-ea"/>
                          <a:cs typeface="+mn-cs"/>
                        </a:rPr>
                        <a:t>                         (n=168)                      (n=488)</a:t>
                      </a:r>
                      <a:endParaRPr lang="en-US" sz="1100" b="0" i="0" u="none" strike="noStrike" kern="1200" dirty="0" smtClean="0">
                        <a:solidFill>
                          <a:schemeClr val="tx2"/>
                        </a:solidFill>
                        <a:latin typeface="Arial Narrow" pitchFamily="34" charset="0"/>
                        <a:ea typeface="+mn-ea"/>
                        <a:cs typeface="+mn-cs"/>
                      </a:endParaRPr>
                    </a:p>
                    <a:p>
                      <a:pPr algn="ctr" fontAlgn="b"/>
                      <a:endParaRPr lang="en-US" sz="14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i="0" u="none" strike="noStrike" kern="1200" dirty="0" smtClean="0">
                          <a:solidFill>
                            <a:schemeClr val="tx1"/>
                          </a:solidFill>
                          <a:latin typeface="+mn-lt"/>
                          <a:ea typeface="+mn-ea"/>
                          <a:cs typeface="+mn-cs"/>
                        </a:rPr>
                        <a:t>Don’t know/ Unsure</a:t>
                      </a:r>
                    </a:p>
                    <a:p>
                      <a:pPr algn="l" fontAlgn="b"/>
                      <a:r>
                        <a:rPr lang="en-US" sz="1050" b="0" i="0" u="none" strike="noStrike" kern="1200" dirty="0" smtClean="0">
                          <a:solidFill>
                            <a:schemeClr val="tx2"/>
                          </a:solidFill>
                          <a:latin typeface="Arial Narrow" pitchFamily="34" charset="0"/>
                          <a:ea typeface="+mn-ea"/>
                          <a:cs typeface="+mn-cs"/>
                        </a:rPr>
                        <a:t>                     (n=6)                         (n=19)</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Isosceles Triangle 8"/>
          <p:cNvSpPr/>
          <p:nvPr/>
        </p:nvSpPr>
        <p:spPr>
          <a:xfrm rot="10800000">
            <a:off x="4137123" y="3080178"/>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Isosceles Triangle 9"/>
          <p:cNvSpPr/>
          <p:nvPr/>
        </p:nvSpPr>
        <p:spPr>
          <a:xfrm rot="10800000" flipV="1">
            <a:off x="1437944" y="3231412"/>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Content Placeholder 33"/>
          <p:cNvSpPr txBox="1">
            <a:spLocks/>
          </p:cNvSpPr>
          <p:nvPr/>
        </p:nvSpPr>
        <p:spPr>
          <a:xfrm>
            <a:off x="352425" y="789917"/>
            <a:ext cx="8546248"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Nearly half of students report having attended a seminar</a:t>
            </a:r>
            <a:r>
              <a:rPr lang="en-US" sz="1400" b="0" dirty="0">
                <a:solidFill>
                  <a:schemeClr val="tx1"/>
                </a:solidFill>
                <a:latin typeface="+mj-lt"/>
              </a:rPr>
              <a:t> </a:t>
            </a:r>
            <a:r>
              <a:rPr lang="en-US" sz="1400" b="0" dirty="0" smtClean="0">
                <a:solidFill>
                  <a:schemeClr val="tx1"/>
                </a:solidFill>
                <a:latin typeface="+mj-lt"/>
              </a:rPr>
              <a:t>or workshop given by a OIQ </a:t>
            </a:r>
            <a:r>
              <a:rPr lang="en-US" sz="1400" b="0" dirty="0">
                <a:solidFill>
                  <a:schemeClr val="tx1"/>
                </a:solidFill>
                <a:latin typeface="+mj-lt"/>
              </a:rPr>
              <a:t>representative, higher than in </a:t>
            </a:r>
            <a:r>
              <a:rPr lang="en-US" sz="1400" b="0" dirty="0" smtClean="0">
                <a:solidFill>
                  <a:schemeClr val="tx1"/>
                </a:solidFill>
                <a:latin typeface="+mj-lt"/>
              </a:rPr>
              <a:t>2013.</a:t>
            </a:r>
            <a:endParaRPr lang="en-US" sz="1800" b="0" dirty="0">
              <a:solidFill>
                <a:schemeClr val="tx1"/>
              </a:solidFill>
              <a:latin typeface="+mn-lt"/>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Association with OIQ’s SMP</a:t>
            </a:r>
          </a:p>
        </p:txBody>
      </p:sp>
      <p:graphicFrame>
        <p:nvGraphicFramePr>
          <p:cNvPr id="32" name="Object 5"/>
          <p:cNvGraphicFramePr>
            <a:graphicFrameLocks noGrp="1" noChangeAspect="1"/>
          </p:cNvGraphicFramePr>
          <p:nvPr>
            <p:ph idx="1"/>
            <p:extLst>
              <p:ext uri="{D42A27DB-BD31-4B8C-83A1-F6EECF244321}">
                <p14:modId xmlns:p14="http://schemas.microsoft.com/office/powerpoint/2010/main" val="2777458062"/>
              </p:ext>
            </p:extLst>
          </p:nvPr>
        </p:nvGraphicFramePr>
        <p:xfrm>
          <a:off x="1687235" y="1647825"/>
          <a:ext cx="7639050" cy="4273781"/>
        </p:xfrm>
        <a:graphic>
          <a:graphicData uri="http://schemas.openxmlformats.org/drawingml/2006/chart">
            <c:chart xmlns:c="http://schemas.openxmlformats.org/drawingml/2006/chart" xmlns:r="http://schemas.openxmlformats.org/officeDocument/2006/relationships" r:id="rId2"/>
          </a:graphicData>
        </a:graphic>
      </p:graphicFrame>
      <p:sp>
        <p:nvSpPr>
          <p:cNvPr id="25604"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140CEC21-44FD-4DA6-8E8B-2B7CEEE8419E}" type="slidenum">
              <a:rPr lang="en-US"/>
              <a:pPr/>
              <a:t>38</a:t>
            </a:fld>
            <a:endParaRPr lang="en-US" dirty="0"/>
          </a:p>
        </p:txBody>
      </p:sp>
      <p:sp>
        <p:nvSpPr>
          <p:cNvPr id="25605" name="Text Box 3"/>
          <p:cNvSpPr txBox="1">
            <a:spLocks noChangeArrowheads="1"/>
          </p:cNvSpPr>
          <p:nvPr/>
        </p:nvSpPr>
        <p:spPr bwMode="auto">
          <a:xfrm>
            <a:off x="289931" y="6237675"/>
            <a:ext cx="8474075" cy="21544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Q32. Which of the following best describes your association with the </a:t>
            </a:r>
            <a:r>
              <a:rPr lang="en-US" sz="800" dirty="0" smtClean="0">
                <a:solidFill>
                  <a:schemeClr val="tx1"/>
                </a:solidFill>
                <a:latin typeface="+mj-lt"/>
              </a:rPr>
              <a:t>[</a:t>
            </a:r>
            <a:r>
              <a:rPr lang="en-CA" sz="800" dirty="0" smtClean="0">
                <a:solidFill>
                  <a:schemeClr val="tx1"/>
                </a:solidFill>
                <a:latin typeface="+mj-lt"/>
              </a:rPr>
              <a:t>provincial engineering association]</a:t>
            </a:r>
            <a:r>
              <a:rPr lang="en-US" sz="800" dirty="0" smtClean="0">
                <a:solidFill>
                  <a:schemeClr val="tx1"/>
                </a:solidFill>
                <a:latin typeface="+mj-lt"/>
              </a:rPr>
              <a:t>’s Student </a:t>
            </a:r>
            <a:r>
              <a:rPr lang="en-US" sz="800" dirty="0">
                <a:solidFill>
                  <a:schemeClr val="tx1"/>
                </a:solidFill>
                <a:latin typeface="+mj-lt"/>
              </a:rPr>
              <a:t>Membership Program (SMP)? Base: </a:t>
            </a:r>
            <a:r>
              <a:rPr lang="en-US" sz="800" dirty="0" smtClean="0">
                <a:solidFill>
                  <a:schemeClr val="tx1"/>
                </a:solidFill>
                <a:latin typeface="+mj-lt"/>
              </a:rPr>
              <a:t>All Respondents 2013 (n=743); 2014 (n=328)</a:t>
            </a:r>
            <a:endParaRPr lang="en-US" sz="800" dirty="0">
              <a:solidFill>
                <a:schemeClr val="tx1"/>
              </a:solidFill>
              <a:latin typeface="+mj-lt"/>
            </a:endParaRPr>
          </a:p>
        </p:txBody>
      </p:sp>
      <p:sp>
        <p:nvSpPr>
          <p:cNvPr id="25617" name="Text Box 18"/>
          <p:cNvSpPr txBox="1">
            <a:spLocks noChangeArrowheads="1"/>
          </p:cNvSpPr>
          <p:nvPr/>
        </p:nvSpPr>
        <p:spPr bwMode="auto">
          <a:xfrm>
            <a:off x="6762438" y="2509464"/>
            <a:ext cx="1195388" cy="396875"/>
          </a:xfrm>
          <a:prstGeom prst="rect">
            <a:avLst/>
          </a:prstGeom>
          <a:noFill/>
          <a:ln w="25400" algn="ctr">
            <a:noFill/>
            <a:miter lim="800000"/>
            <a:headEnd/>
            <a:tailEnd/>
          </a:ln>
        </p:spPr>
        <p:txBody>
          <a:bodyPr>
            <a:spAutoFit/>
          </a:bodyPr>
          <a:lstStyle/>
          <a:p>
            <a:r>
              <a:rPr lang="en-CA" sz="1300" dirty="0"/>
              <a:t>Aware</a:t>
            </a:r>
            <a:br>
              <a:rPr lang="en-CA" sz="1300" dirty="0"/>
            </a:br>
            <a:r>
              <a:rPr lang="en-CA" sz="700" dirty="0"/>
              <a:t>(Top 3 Box)</a:t>
            </a:r>
          </a:p>
        </p:txBody>
      </p:sp>
      <p:sp>
        <p:nvSpPr>
          <p:cNvPr id="34" name="AutoShape 10"/>
          <p:cNvSpPr>
            <a:spLocks/>
          </p:cNvSpPr>
          <p:nvPr/>
        </p:nvSpPr>
        <p:spPr bwMode="auto">
          <a:xfrm rot="10800000">
            <a:off x="6579557" y="1887555"/>
            <a:ext cx="182881" cy="2769789"/>
          </a:xfrm>
          <a:prstGeom prst="leftBrace">
            <a:avLst>
              <a:gd name="adj1" fmla="val 59652"/>
              <a:gd name="adj2" fmla="val 50000"/>
            </a:avLst>
          </a:prstGeom>
          <a:noFill/>
          <a:ln w="12700">
            <a:solidFill>
              <a:schemeClr val="bg2">
                <a:lumMod val="50000"/>
              </a:schemeClr>
            </a:solidFill>
            <a:round/>
            <a:headEnd/>
            <a:tailEnd/>
          </a:ln>
        </p:spPr>
        <p:txBody>
          <a:bodyPr rot="10800000" vert="eaVert" wrap="square" anchor="ctr">
            <a:spAutoFit/>
          </a:bodyPr>
          <a:lstStyle/>
          <a:p>
            <a:endParaRPr lang="en-US" dirty="0"/>
          </a:p>
        </p:txBody>
      </p:sp>
      <p:sp>
        <p:nvSpPr>
          <p:cNvPr id="39" name="Text Box 26"/>
          <p:cNvSpPr txBox="1">
            <a:spLocks noChangeArrowheads="1"/>
          </p:cNvSpPr>
          <p:nvPr/>
        </p:nvSpPr>
        <p:spPr bwMode="auto">
          <a:xfrm>
            <a:off x="6846412" y="2913722"/>
            <a:ext cx="1244965" cy="723275"/>
          </a:xfrm>
          <a:prstGeom prst="rect">
            <a:avLst/>
          </a:prstGeom>
          <a:noFill/>
          <a:ln w="12700" algn="ctr">
            <a:solidFill>
              <a:schemeClr val="accent1">
                <a:lumMod val="50000"/>
              </a:schemeClr>
            </a:solidFill>
            <a:miter lim="800000"/>
            <a:headEnd/>
            <a:tailEnd/>
          </a:ln>
        </p:spPr>
        <p:txBody>
          <a:bodyPr wrap="square">
            <a:spAutoFit/>
          </a:bodyPr>
          <a:lstStyle/>
          <a:p>
            <a:r>
              <a:rPr lang="en-CA" sz="1400" dirty="0" smtClean="0"/>
              <a:t>2014: 71%</a:t>
            </a:r>
            <a:r>
              <a:rPr lang="en-CA" dirty="0" smtClean="0"/>
              <a:t>     </a:t>
            </a:r>
            <a:r>
              <a:rPr lang="en-CA" dirty="0"/>
              <a:t>(</a:t>
            </a:r>
            <a:r>
              <a:rPr lang="en-CA" dirty="0" smtClean="0"/>
              <a:t>n=232)</a:t>
            </a:r>
          </a:p>
          <a:p>
            <a:r>
              <a:rPr lang="en-CA" sz="1000" dirty="0" smtClean="0"/>
              <a:t>2013: 78%</a:t>
            </a:r>
            <a:r>
              <a:rPr lang="en-CA" dirty="0"/>
              <a:t/>
            </a:r>
            <a:br>
              <a:rPr lang="en-CA" dirty="0"/>
            </a:br>
            <a:r>
              <a:rPr lang="en-CA" dirty="0" smtClean="0"/>
              <a:t>(n=579)</a:t>
            </a:r>
          </a:p>
        </p:txBody>
      </p:sp>
      <p:graphicFrame>
        <p:nvGraphicFramePr>
          <p:cNvPr id="15" name="Table 14"/>
          <p:cNvGraphicFramePr>
            <a:graphicFrameLocks noGrp="1"/>
          </p:cNvGraphicFramePr>
          <p:nvPr>
            <p:extLst>
              <p:ext uri="{D42A27DB-BD31-4B8C-83A1-F6EECF244321}">
                <p14:modId xmlns:p14="http://schemas.microsoft.com/office/powerpoint/2010/main" val="2759678014"/>
              </p:ext>
            </p:extLst>
          </p:nvPr>
        </p:nvGraphicFramePr>
        <p:xfrm>
          <a:off x="1066800" y="1920871"/>
          <a:ext cx="2323747" cy="3755005"/>
        </p:xfrm>
        <a:graphic>
          <a:graphicData uri="http://schemas.openxmlformats.org/drawingml/2006/table">
            <a:tbl>
              <a:tblPr/>
              <a:tblGrid>
                <a:gridCol w="2323747"/>
              </a:tblGrid>
              <a:tr h="273689">
                <a:tc>
                  <a:txBody>
                    <a:bodyPr/>
                    <a:lstStyle/>
                    <a:p>
                      <a:pPr algn="r" fontAlgn="b"/>
                      <a:r>
                        <a:rPr lang="en-US" sz="1400" b="1" i="0" u="none" strike="noStrike" dirty="0" smtClean="0">
                          <a:latin typeface="+mn-lt"/>
                        </a:rPr>
                        <a:t>Currently a member</a:t>
                      </a:r>
                      <a:endParaRPr lang="en-US" sz="1400" b="1" i="0" u="none" strike="noStrike" dirty="0">
                        <a:latin typeface="+mn-lt"/>
                      </a:endParaRPr>
                    </a:p>
                  </a:txBody>
                  <a:tcPr marL="5644" marR="5644" marT="5644" marB="0" anchor="b">
                    <a:lnL>
                      <a:noFill/>
                    </a:lnL>
                    <a:lnR>
                      <a:noFill/>
                    </a:lnR>
                    <a:lnT>
                      <a:noFill/>
                    </a:lnT>
                    <a:lnB>
                      <a:noFill/>
                    </a:lnB>
                    <a:lnTlToBr w="12700" cmpd="sng">
                      <a:noFill/>
                      <a:prstDash val="solid"/>
                    </a:lnTlToBr>
                    <a:lnBlToTr w="12700" cmpd="sng">
                      <a:noFill/>
                      <a:prstDash val="solid"/>
                    </a:lnBlToTr>
                  </a:tcPr>
                </a:tc>
              </a:tr>
              <a:tr h="499872">
                <a:tc>
                  <a:txBody>
                    <a:bodyPr/>
                    <a:lstStyle/>
                    <a:p>
                      <a:pPr algn="r" fontAlgn="b"/>
                      <a:r>
                        <a:rPr lang="en-US" sz="800" b="0" i="0" u="none" strike="noStrike" dirty="0" smtClean="0">
                          <a:solidFill>
                            <a:schemeClr val="tx2"/>
                          </a:solidFill>
                          <a:latin typeface="Arial Narrow" pitchFamily="34" charset="0"/>
                        </a:rPr>
                        <a:t>(n=110)</a:t>
                      </a:r>
                    </a:p>
                    <a:p>
                      <a:pPr algn="r" fontAlgn="b"/>
                      <a:r>
                        <a:rPr lang="en-US" sz="800" b="0" i="0" u="none" strike="noStrike" dirty="0" smtClean="0">
                          <a:solidFill>
                            <a:schemeClr val="tx2"/>
                          </a:solidFill>
                          <a:latin typeface="Arial Narrow" pitchFamily="34" charset="0"/>
                        </a:rPr>
                        <a:t>(n=370)</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97408">
                <a:tc>
                  <a:txBody>
                    <a:bodyPr/>
                    <a:lstStyle/>
                    <a:p>
                      <a:pPr algn="r" fontAlgn="b"/>
                      <a:r>
                        <a:rPr lang="en-US" sz="1400" b="1" i="0" u="none" strike="noStrike" dirty="0" smtClean="0">
                          <a:latin typeface="+mn-lt"/>
                        </a:rPr>
                        <a:t>Heard</a:t>
                      </a:r>
                      <a:r>
                        <a:rPr lang="en-US" sz="1400" b="1" i="0" u="none" strike="noStrike" baseline="0" dirty="0" smtClean="0">
                          <a:latin typeface="+mn-lt"/>
                        </a:rPr>
                        <a:t> of it and interested in becoming a member</a:t>
                      </a:r>
                      <a:endParaRPr lang="en-US" sz="1400" b="1" i="0" u="none" strike="noStrike"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65760">
                <a:tc>
                  <a:txBody>
                    <a:bodyPr/>
                    <a:lstStyle/>
                    <a:p>
                      <a:pPr algn="r" fontAlgn="b"/>
                      <a:r>
                        <a:rPr lang="en-US" sz="800" b="0" i="0" u="none" strike="noStrike" dirty="0">
                          <a:latin typeface="Arial Narrow" pitchFamily="34" charset="0"/>
                        </a:rPr>
                        <a:t> </a:t>
                      </a:r>
                      <a:r>
                        <a:rPr lang="en-US" sz="800" b="0" i="0" u="none" strike="noStrike" dirty="0" smtClean="0">
                          <a:latin typeface="Arial Narrow" pitchFamily="34" charset="0"/>
                        </a:rPr>
                        <a:t>(n=83)</a:t>
                      </a:r>
                    </a:p>
                    <a:p>
                      <a:pPr algn="r" fontAlgn="b"/>
                      <a:r>
                        <a:rPr lang="en-US" sz="800" b="0" i="0" u="none" strike="noStrike" dirty="0" smtClean="0">
                          <a:solidFill>
                            <a:schemeClr val="tx2"/>
                          </a:solidFill>
                          <a:latin typeface="Arial Narrow" pitchFamily="34" charset="0"/>
                        </a:rPr>
                        <a:t>(n=142)</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25501">
                <a:tc>
                  <a:txBody>
                    <a:bodyPr/>
                    <a:lstStyle/>
                    <a:p>
                      <a:pPr algn="r" fontAlgn="b"/>
                      <a:r>
                        <a:rPr lang="en-US" sz="1400" b="1" i="0" u="none" strike="noStrike" dirty="0" smtClean="0">
                          <a:latin typeface="+mn-lt"/>
                        </a:rPr>
                        <a:t>Heard</a:t>
                      </a:r>
                      <a:r>
                        <a:rPr lang="en-US" sz="1400" b="1" i="0" u="none" strike="noStrike" baseline="0" dirty="0" smtClean="0">
                          <a:latin typeface="+mn-lt"/>
                        </a:rPr>
                        <a:t> of it but not interested in becoming a member</a:t>
                      </a:r>
                      <a:endParaRPr lang="en-US" sz="1400" b="1" i="0" u="none" strike="noStrike"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518083">
                <a:tc>
                  <a:txBody>
                    <a:bodyPr/>
                    <a:lstStyle/>
                    <a:p>
                      <a:pPr algn="r" fontAlgn="b"/>
                      <a:r>
                        <a:rPr lang="en-US" sz="800" b="0" i="0" u="none" strike="noStrike" dirty="0">
                          <a:solidFill>
                            <a:schemeClr val="tx2"/>
                          </a:solidFill>
                          <a:latin typeface="Arial Narrow" pitchFamily="34" charset="0"/>
                        </a:rPr>
                        <a:t> </a:t>
                      </a:r>
                      <a:r>
                        <a:rPr lang="en-US" sz="800" b="0" i="0" u="none" strike="noStrike" dirty="0" smtClean="0">
                          <a:solidFill>
                            <a:schemeClr val="tx2"/>
                          </a:solidFill>
                          <a:latin typeface="Arial Narrow" pitchFamily="34" charset="0"/>
                        </a:rPr>
                        <a:t>(n=39)</a:t>
                      </a:r>
                    </a:p>
                    <a:p>
                      <a:pPr algn="r" fontAlgn="b"/>
                      <a:r>
                        <a:rPr lang="en-US" sz="800" b="0" i="0" u="none" strike="noStrike" dirty="0" smtClean="0">
                          <a:solidFill>
                            <a:schemeClr val="tx2"/>
                          </a:solidFill>
                          <a:latin typeface="Arial Narrow" pitchFamily="34" charset="0"/>
                        </a:rPr>
                        <a:t>(n=67)</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7346">
                <a:tc>
                  <a:txBody>
                    <a:bodyPr/>
                    <a:lstStyle/>
                    <a:p>
                      <a:pPr algn="r" fontAlgn="b"/>
                      <a:r>
                        <a:rPr lang="en-US" sz="1400" b="1" i="0" u="none" strike="noStrike" dirty="0" smtClean="0">
                          <a:latin typeface="+mn-lt"/>
                        </a:rPr>
                        <a:t>Never heard </a:t>
                      </a:r>
                      <a:r>
                        <a:rPr lang="en-US" sz="1400" b="1" i="0" u="none" strike="noStrike" baseline="0" dirty="0" smtClean="0">
                          <a:latin typeface="+mn-lt"/>
                        </a:rPr>
                        <a:t> of it</a:t>
                      </a:r>
                      <a:endParaRPr lang="en-US" sz="1400" b="1" i="0" u="none" strike="noStrike" dirty="0">
                        <a:latin typeface="+mn-lt"/>
                      </a:endParaRPr>
                    </a:p>
                  </a:txBody>
                  <a:tcPr marL="5644" marR="5644" marT="5644"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87346">
                <a:tc>
                  <a:txBody>
                    <a:bodyPr/>
                    <a:lstStyle/>
                    <a:p>
                      <a:pPr algn="r" fontAlgn="b"/>
                      <a:r>
                        <a:rPr lang="en-US" sz="800" b="0" i="0" u="none" strike="noStrike" dirty="0" smtClean="0">
                          <a:solidFill>
                            <a:schemeClr val="tx2"/>
                          </a:solidFill>
                          <a:latin typeface="Arial Narrow" pitchFamily="34" charset="0"/>
                        </a:rPr>
                        <a:t>(n=96)</a:t>
                      </a:r>
                    </a:p>
                    <a:p>
                      <a:pPr algn="r" fontAlgn="b"/>
                      <a:r>
                        <a:rPr lang="en-US" sz="800" b="0" i="0" u="none" strike="noStrike" dirty="0" smtClean="0">
                          <a:solidFill>
                            <a:schemeClr val="tx2"/>
                          </a:solidFill>
                          <a:latin typeface="Arial Narrow" pitchFamily="34" charset="0"/>
                        </a:rPr>
                        <a:t>(n=164)</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2" name="Isosceles Triangle 11"/>
          <p:cNvSpPr/>
          <p:nvPr/>
        </p:nvSpPr>
        <p:spPr>
          <a:xfrm rot="10800000" flipV="1">
            <a:off x="5157787" y="3040101"/>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6" name="Isosceles Triangle 15"/>
          <p:cNvSpPr/>
          <p:nvPr/>
        </p:nvSpPr>
        <p:spPr>
          <a:xfrm rot="10800000">
            <a:off x="7948749" y="3006648"/>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Isosceles Triangle 17"/>
          <p:cNvSpPr/>
          <p:nvPr/>
        </p:nvSpPr>
        <p:spPr>
          <a:xfrm rot="10800000">
            <a:off x="5655527" y="1978541"/>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9" name="Isosceles Triangle 18"/>
          <p:cNvSpPr/>
          <p:nvPr/>
        </p:nvSpPr>
        <p:spPr>
          <a:xfrm rot="10800000" flipV="1">
            <a:off x="5393255" y="5135083"/>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7" name="Content Placeholder 33"/>
          <p:cNvSpPr txBox="1">
            <a:spLocks/>
          </p:cNvSpPr>
          <p:nvPr/>
        </p:nvSpPr>
        <p:spPr>
          <a:xfrm>
            <a:off x="318971" y="734161"/>
            <a:ext cx="8579701"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At seven in ten, the majority of students are aware of OIQ’s Student </a:t>
            </a:r>
            <a:r>
              <a:rPr lang="en-US" sz="1400" b="0" dirty="0">
                <a:solidFill>
                  <a:schemeClr val="tx1"/>
                </a:solidFill>
                <a:latin typeface="+mj-lt"/>
              </a:rPr>
              <a:t>Membership Programs (SMP), lower than in </a:t>
            </a:r>
            <a:r>
              <a:rPr lang="en-US" sz="1400" b="0" dirty="0" smtClean="0">
                <a:solidFill>
                  <a:schemeClr val="tx1"/>
                </a:solidFill>
                <a:latin typeface="+mj-lt"/>
              </a:rPr>
              <a:t>2013.   Of </a:t>
            </a:r>
            <a:r>
              <a:rPr lang="en-US" sz="1400" b="0" dirty="0">
                <a:solidFill>
                  <a:schemeClr val="tx1"/>
                </a:solidFill>
                <a:latin typeface="+mj-lt"/>
              </a:rPr>
              <a:t>which </a:t>
            </a:r>
            <a:r>
              <a:rPr lang="en-US" sz="1400" b="0" dirty="0" smtClean="0">
                <a:solidFill>
                  <a:schemeClr val="tx1"/>
                </a:solidFill>
                <a:latin typeface="+mj-lt"/>
              </a:rPr>
              <a:t>one third are </a:t>
            </a:r>
            <a:r>
              <a:rPr lang="en-US" sz="1400" b="0" dirty="0">
                <a:solidFill>
                  <a:schemeClr val="tx1"/>
                </a:solidFill>
                <a:latin typeface="+mj-lt"/>
              </a:rPr>
              <a:t>currently </a:t>
            </a:r>
            <a:r>
              <a:rPr lang="en-US" sz="1400" b="0" dirty="0" smtClean="0">
                <a:solidFill>
                  <a:schemeClr val="tx1"/>
                </a:solidFill>
                <a:latin typeface="+mj-lt"/>
              </a:rPr>
              <a:t>a member, one quarter are </a:t>
            </a:r>
            <a:r>
              <a:rPr lang="en-US" sz="1400" b="0" dirty="0">
                <a:solidFill>
                  <a:schemeClr val="tx1"/>
                </a:solidFill>
                <a:latin typeface="+mj-lt"/>
              </a:rPr>
              <a:t>interested in becoming a </a:t>
            </a:r>
            <a:r>
              <a:rPr lang="en-US" sz="1400" b="0" dirty="0" smtClean="0">
                <a:solidFill>
                  <a:schemeClr val="tx1"/>
                </a:solidFill>
                <a:latin typeface="+mj-lt"/>
              </a:rPr>
              <a:t>member, </a:t>
            </a:r>
            <a:r>
              <a:rPr lang="en-US" sz="1400" b="0" dirty="0">
                <a:solidFill>
                  <a:schemeClr val="tx1"/>
                </a:solidFill>
                <a:latin typeface="+mj-lt"/>
              </a:rPr>
              <a:t>while one in ten have heard of it but are not </a:t>
            </a:r>
            <a:r>
              <a:rPr lang="en-US" sz="1400" b="0" dirty="0" smtClean="0">
                <a:solidFill>
                  <a:schemeClr val="tx1"/>
                </a:solidFill>
                <a:latin typeface="+mj-lt"/>
              </a:rPr>
              <a:t>interested.</a:t>
            </a:r>
            <a:endParaRPr lang="en-US" sz="14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2CEA916B-0C4E-4976-B721-86D3EF4D1D5D}" type="slidenum">
              <a:rPr lang="en-US"/>
              <a:pPr/>
              <a:t>39</a:t>
            </a:fld>
            <a:endParaRPr lang="en-US" dirty="0"/>
          </a:p>
        </p:txBody>
      </p:sp>
      <p:sp>
        <p:nvSpPr>
          <p:cNvPr id="5" name="Rectangle 4"/>
          <p:cNvSpPr>
            <a:spLocks noGrp="1" noChangeArrowheads="1"/>
          </p:cNvSpPr>
          <p:nvPr>
            <p:ph type="ctrTitle"/>
          </p:nvPr>
        </p:nvSpPr>
        <p:spPr>
          <a:xfrm>
            <a:off x="144463" y="3002876"/>
            <a:ext cx="4416425" cy="861774"/>
          </a:xfrm>
        </p:spPr>
        <p:txBody>
          <a:bodyPr/>
          <a:lstStyle/>
          <a:p>
            <a:pPr fontAlgn="auto">
              <a:lnSpc>
                <a:spcPct val="100000"/>
              </a:lnSpc>
              <a:spcAft>
                <a:spcPts val="0"/>
              </a:spcAft>
              <a:defRPr/>
            </a:pPr>
            <a:r>
              <a:rPr lang="en-US" sz="2800" dirty="0" smtClean="0">
                <a:solidFill>
                  <a:schemeClr val="accent6"/>
                </a:solidFill>
              </a:rPr>
              <a:t>Professional Engineers</a:t>
            </a:r>
            <a:br>
              <a:rPr lang="en-US" sz="2800" dirty="0" smtClean="0">
                <a:solidFill>
                  <a:schemeClr val="accent6"/>
                </a:solidFill>
              </a:rPr>
            </a:br>
            <a:r>
              <a:rPr lang="en-US" sz="2800" dirty="0" smtClean="0">
                <a:solidFill>
                  <a:schemeClr val="accent6"/>
                </a:solidFill>
              </a:rPr>
              <a:t>Act of </a:t>
            </a:r>
            <a:r>
              <a:rPr lang="en-CA" sz="2800" dirty="0" smtClean="0">
                <a:solidFill>
                  <a:schemeClr val="accent6"/>
                </a:solidFill>
              </a:rPr>
              <a:t>Québec</a:t>
            </a:r>
            <a:endParaRPr lang="en-US" sz="2600" dirty="0" smtClean="0">
              <a:solidFill>
                <a:schemeClr val="accent6"/>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Methodology</a:t>
            </a:r>
          </a:p>
        </p:txBody>
      </p:sp>
      <p:sp>
        <p:nvSpPr>
          <p:cNvPr id="78851" name="Rectangle 3"/>
          <p:cNvSpPr>
            <a:spLocks noGrp="1" noChangeArrowheads="1"/>
          </p:cNvSpPr>
          <p:nvPr>
            <p:ph idx="1"/>
          </p:nvPr>
        </p:nvSpPr>
        <p:spPr bwMode="auto">
          <a:xfrm>
            <a:off x="430803" y="914173"/>
            <a:ext cx="8067180"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spcAft>
                <a:spcPts val="600"/>
              </a:spcAft>
            </a:pPr>
            <a:r>
              <a:rPr lang="en-CA" dirty="0" smtClean="0"/>
              <a:t>The online survey was conducted between January 27 to March 14, 2014 with final year engineering students. </a:t>
            </a:r>
          </a:p>
          <a:p>
            <a:pPr>
              <a:lnSpc>
                <a:spcPct val="100000"/>
              </a:lnSpc>
              <a:spcBef>
                <a:spcPts val="600"/>
              </a:spcBef>
              <a:spcAft>
                <a:spcPts val="600"/>
              </a:spcAft>
            </a:pPr>
            <a:r>
              <a:rPr lang="en-CA" dirty="0" smtClean="0"/>
              <a:t> All university Faculties of Engineering with CEAB accredited programs were invited to participate in the study and were asked to send the online survey to all final year engineering students registered in their Engineering program. </a:t>
            </a:r>
          </a:p>
          <a:p>
            <a:pPr>
              <a:lnSpc>
                <a:spcPct val="100000"/>
              </a:lnSpc>
              <a:spcBef>
                <a:spcPts val="600"/>
              </a:spcBef>
              <a:spcAft>
                <a:spcPts val="600"/>
              </a:spcAft>
            </a:pPr>
            <a:r>
              <a:rPr lang="en-CA" dirty="0" smtClean="0"/>
              <a:t>The link to the online survey was sent to the universities and each school was requested to send the survey link to all qualified students on January 27, 2014.  </a:t>
            </a:r>
          </a:p>
          <a:p>
            <a:pPr>
              <a:lnSpc>
                <a:spcPct val="100000"/>
              </a:lnSpc>
              <a:spcBef>
                <a:spcPts val="600"/>
              </a:spcBef>
              <a:spcAft>
                <a:spcPts val="600"/>
              </a:spcAft>
            </a:pPr>
            <a:r>
              <a:rPr lang="en-CA" dirty="0" smtClean="0"/>
              <a:t>The survey was offered in both English and French.</a:t>
            </a:r>
          </a:p>
          <a:p>
            <a:pPr>
              <a:lnSpc>
                <a:spcPct val="100000"/>
              </a:lnSpc>
              <a:spcBef>
                <a:spcPts val="600"/>
              </a:spcBef>
              <a:spcAft>
                <a:spcPts val="600"/>
              </a:spcAft>
            </a:pPr>
            <a:r>
              <a:rPr lang="en-CA" dirty="0" smtClean="0"/>
              <a:t>A total of 39 universities participated in the research and 2,046 students completed the survey. </a:t>
            </a:r>
            <a:r>
              <a:rPr lang="en-CA" dirty="0"/>
              <a:t>Within Quebec specifically, </a:t>
            </a:r>
            <a:r>
              <a:rPr lang="en-CA" dirty="0" smtClean="0"/>
              <a:t>9 </a:t>
            </a:r>
            <a:r>
              <a:rPr lang="en-CA" dirty="0"/>
              <a:t>schools participated and a total of </a:t>
            </a:r>
            <a:r>
              <a:rPr lang="en-CA" dirty="0" smtClean="0"/>
              <a:t>n=328 </a:t>
            </a:r>
            <a:r>
              <a:rPr lang="en-CA" dirty="0"/>
              <a:t>students completed the survey.</a:t>
            </a:r>
          </a:p>
          <a:p>
            <a:pPr>
              <a:lnSpc>
                <a:spcPct val="100000"/>
              </a:lnSpc>
              <a:spcBef>
                <a:spcPts val="600"/>
              </a:spcBef>
              <a:spcAft>
                <a:spcPts val="600"/>
              </a:spcAft>
            </a:pPr>
            <a:r>
              <a:rPr lang="en-CA" dirty="0"/>
              <a:t>The margin of error for this study (</a:t>
            </a:r>
            <a:r>
              <a:rPr lang="en-CA" dirty="0" smtClean="0"/>
              <a:t>n=328) </a:t>
            </a:r>
            <a:r>
              <a:rPr lang="en-CA" dirty="0"/>
              <a:t>is ± </a:t>
            </a:r>
            <a:r>
              <a:rPr lang="en-CA" dirty="0" smtClean="0"/>
              <a:t>5.4%, </a:t>
            </a:r>
            <a:r>
              <a:rPr lang="en-CA" dirty="0"/>
              <a:t>19 times out of 20.</a:t>
            </a:r>
          </a:p>
        </p:txBody>
      </p:sp>
      <p:sp>
        <p:nvSpPr>
          <p:cNvPr id="78852"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06A5ABD-221E-4E24-9A4F-966C25DADFA9}" type="slidenum">
              <a:rPr lang="en-US"/>
              <a:pPr/>
              <a:t>4</a:t>
            </a:fld>
            <a:endParaRPr lang="en-US" dirty="0"/>
          </a:p>
        </p:txBody>
      </p:sp>
    </p:spTree>
    <p:extLst>
      <p:ext uri="{BB962C8B-B14F-4D97-AF65-F5344CB8AC3E}">
        <p14:creationId xmlns:p14="http://schemas.microsoft.com/office/powerpoint/2010/main" val="335571270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Professional Engineers </a:t>
            </a:r>
            <a:r>
              <a:rPr lang="en-CA" dirty="0"/>
              <a:t>Act of Québec </a:t>
            </a:r>
            <a:endParaRPr lang="en-CA" dirty="0" smtClean="0"/>
          </a:p>
        </p:txBody>
      </p:sp>
      <p:graphicFrame>
        <p:nvGraphicFramePr>
          <p:cNvPr id="43" name="Object 5"/>
          <p:cNvGraphicFramePr>
            <a:graphicFrameLocks noGrp="1" noChangeAspect="1"/>
          </p:cNvGraphicFramePr>
          <p:nvPr>
            <p:ph idx="1"/>
            <p:extLst>
              <p:ext uri="{D42A27DB-BD31-4B8C-83A1-F6EECF244321}">
                <p14:modId xmlns:p14="http://schemas.microsoft.com/office/powerpoint/2010/main" val="597381009"/>
              </p:ext>
            </p:extLst>
          </p:nvPr>
        </p:nvGraphicFramePr>
        <p:xfrm>
          <a:off x="403225" y="1672100"/>
          <a:ext cx="8294726" cy="3880975"/>
        </p:xfrm>
        <a:graphic>
          <a:graphicData uri="http://schemas.openxmlformats.org/drawingml/2006/chart">
            <c:chart xmlns:c="http://schemas.openxmlformats.org/drawingml/2006/chart" xmlns:r="http://schemas.openxmlformats.org/officeDocument/2006/relationships" r:id="rId2"/>
          </a:graphicData>
        </a:graphic>
      </p:graphicFrame>
      <p:sp>
        <p:nvSpPr>
          <p:cNvPr id="26628"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B88FD9B5-F60F-4749-9D34-AD8763FF8074}" type="slidenum">
              <a:rPr lang="en-US"/>
              <a:pPr/>
              <a:t>40</a:t>
            </a:fld>
            <a:endParaRPr lang="en-US" dirty="0"/>
          </a:p>
        </p:txBody>
      </p:sp>
      <p:sp>
        <p:nvSpPr>
          <p:cNvPr id="26629" name="Text Box 3"/>
          <p:cNvSpPr txBox="1">
            <a:spLocks noChangeArrowheads="1"/>
          </p:cNvSpPr>
          <p:nvPr/>
        </p:nvSpPr>
        <p:spPr bwMode="auto">
          <a:xfrm>
            <a:off x="301083" y="6205731"/>
            <a:ext cx="8474075" cy="338554"/>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Q6. The practice of engineering is regulated by the Professional Engineers Act of </a:t>
            </a:r>
            <a:r>
              <a:rPr lang="en-US" sz="800" dirty="0" smtClean="0">
                <a:solidFill>
                  <a:schemeClr val="tx1"/>
                </a:solidFill>
                <a:latin typeface="+mj-lt"/>
              </a:rPr>
              <a:t>[respective province]. </a:t>
            </a:r>
            <a:r>
              <a:rPr lang="en-US" sz="800" dirty="0">
                <a:solidFill>
                  <a:schemeClr val="tx1"/>
                </a:solidFill>
                <a:latin typeface="+mj-lt"/>
              </a:rPr>
              <a:t>Which of the following best describes how much you know about the Professional Engineers Act of </a:t>
            </a:r>
            <a:r>
              <a:rPr lang="en-US" sz="800" dirty="0" smtClean="0">
                <a:solidFill>
                  <a:schemeClr val="tx1"/>
                </a:solidFill>
                <a:latin typeface="+mj-lt"/>
              </a:rPr>
              <a:t>?   </a:t>
            </a:r>
            <a:r>
              <a:rPr lang="en-US" sz="800" dirty="0">
                <a:solidFill>
                  <a:schemeClr val="tx1"/>
                </a:solidFill>
                <a:latin typeface="+mj-lt"/>
              </a:rPr>
              <a:t>Base: </a:t>
            </a:r>
            <a:r>
              <a:rPr lang="en-US" sz="800" dirty="0" smtClean="0">
                <a:solidFill>
                  <a:schemeClr val="tx1"/>
                </a:solidFill>
                <a:latin typeface="+mj-lt"/>
              </a:rPr>
              <a:t>All  </a:t>
            </a:r>
            <a:r>
              <a:rPr lang="en-US" sz="800" dirty="0">
                <a:solidFill>
                  <a:schemeClr val="tx1"/>
                </a:solidFill>
                <a:latin typeface="+mj-lt"/>
              </a:rPr>
              <a:t>respondents </a:t>
            </a:r>
            <a:r>
              <a:rPr lang="en-US" sz="800" dirty="0" smtClean="0">
                <a:solidFill>
                  <a:schemeClr val="tx1"/>
                </a:solidFill>
                <a:latin typeface="+mj-lt"/>
              </a:rPr>
              <a:t>2013 (n=743); 2014 (n=328)</a:t>
            </a:r>
            <a:endParaRPr lang="en-US" sz="800" dirty="0">
              <a:solidFill>
                <a:schemeClr val="tx1"/>
              </a:solidFill>
              <a:latin typeface="+mj-lt"/>
            </a:endParaRPr>
          </a:p>
        </p:txBody>
      </p:sp>
      <p:sp>
        <p:nvSpPr>
          <p:cNvPr id="26641" name="Text Box 19"/>
          <p:cNvSpPr txBox="1">
            <a:spLocks noChangeArrowheads="1"/>
          </p:cNvSpPr>
          <p:nvPr/>
        </p:nvSpPr>
        <p:spPr bwMode="auto">
          <a:xfrm>
            <a:off x="2302565" y="1964785"/>
            <a:ext cx="1085850" cy="415498"/>
          </a:xfrm>
          <a:prstGeom prst="rect">
            <a:avLst/>
          </a:prstGeom>
          <a:noFill/>
          <a:ln w="25400" algn="ctr">
            <a:noFill/>
            <a:miter lim="800000"/>
            <a:headEnd/>
            <a:tailEnd/>
          </a:ln>
        </p:spPr>
        <p:txBody>
          <a:bodyPr>
            <a:spAutoFit/>
          </a:bodyPr>
          <a:lstStyle/>
          <a:p>
            <a:r>
              <a:rPr lang="en-CA" sz="1400" dirty="0"/>
              <a:t>Familiar</a:t>
            </a:r>
            <a:br>
              <a:rPr lang="en-CA" sz="1400" dirty="0"/>
            </a:br>
            <a:r>
              <a:rPr lang="en-CA" sz="700" dirty="0"/>
              <a:t>(Top 3 Box)</a:t>
            </a:r>
          </a:p>
        </p:txBody>
      </p:sp>
      <p:sp>
        <p:nvSpPr>
          <p:cNvPr id="26644" name="Text Box 27"/>
          <p:cNvSpPr txBox="1">
            <a:spLocks noChangeArrowheads="1"/>
          </p:cNvSpPr>
          <p:nvPr/>
        </p:nvSpPr>
        <p:spPr bwMode="auto">
          <a:xfrm>
            <a:off x="1104552" y="1659985"/>
            <a:ext cx="6992937" cy="304800"/>
          </a:xfrm>
          <a:prstGeom prst="rect">
            <a:avLst/>
          </a:prstGeom>
          <a:noFill/>
          <a:ln w="25400" algn="ctr">
            <a:noFill/>
            <a:miter lim="800000"/>
            <a:headEnd/>
            <a:tailEnd/>
          </a:ln>
        </p:spPr>
        <p:txBody>
          <a:bodyPr>
            <a:spAutoFit/>
          </a:bodyPr>
          <a:lstStyle/>
          <a:p>
            <a:r>
              <a:rPr lang="en-CA" sz="1400" dirty="0">
                <a:solidFill>
                  <a:srgbClr val="003399"/>
                </a:solidFill>
                <a:latin typeface="+mj-lt"/>
              </a:rPr>
              <a:t>How Much Do You Know About the Professional Engineers </a:t>
            </a:r>
            <a:r>
              <a:rPr lang="en-CA" sz="1400" dirty="0" smtClean="0">
                <a:solidFill>
                  <a:srgbClr val="003399"/>
                </a:solidFill>
                <a:latin typeface="+mj-lt"/>
              </a:rPr>
              <a:t>Act</a:t>
            </a:r>
            <a:r>
              <a:rPr lang="en-CA" sz="1400" dirty="0">
                <a:solidFill>
                  <a:srgbClr val="003399"/>
                </a:solidFill>
              </a:rPr>
              <a:t> </a:t>
            </a:r>
            <a:r>
              <a:rPr lang="en-CA" sz="1400" dirty="0">
                <a:solidFill>
                  <a:srgbClr val="003399"/>
                </a:solidFill>
                <a:latin typeface="+mj-lt"/>
              </a:rPr>
              <a:t>of </a:t>
            </a:r>
            <a:r>
              <a:rPr lang="en-CA" sz="1400" dirty="0" smtClean="0">
                <a:solidFill>
                  <a:srgbClr val="003399"/>
                </a:solidFill>
                <a:latin typeface="+mj-lt"/>
              </a:rPr>
              <a:t>Québec?</a:t>
            </a:r>
            <a:endParaRPr lang="en-CA" sz="1400" dirty="0">
              <a:solidFill>
                <a:srgbClr val="003399"/>
              </a:solidFill>
              <a:latin typeface="+mj-lt"/>
            </a:endParaRPr>
          </a:p>
        </p:txBody>
      </p:sp>
      <p:sp>
        <p:nvSpPr>
          <p:cNvPr id="47" name="AutoShape 10"/>
          <p:cNvSpPr>
            <a:spLocks/>
          </p:cNvSpPr>
          <p:nvPr/>
        </p:nvSpPr>
        <p:spPr bwMode="auto">
          <a:xfrm rot="5400000">
            <a:off x="2754050" y="787498"/>
            <a:ext cx="182880" cy="493776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sp>
        <p:nvSpPr>
          <p:cNvPr id="64" name="Text Box 44"/>
          <p:cNvSpPr txBox="1">
            <a:spLocks noChangeArrowheads="1"/>
          </p:cNvSpPr>
          <p:nvPr/>
        </p:nvSpPr>
        <p:spPr bwMode="auto">
          <a:xfrm>
            <a:off x="2302565" y="2375948"/>
            <a:ext cx="1085850" cy="777136"/>
          </a:xfrm>
          <a:prstGeom prst="rect">
            <a:avLst/>
          </a:prstGeom>
          <a:noFill/>
          <a:ln w="6350" algn="ctr">
            <a:solidFill>
              <a:schemeClr val="tx1">
                <a:lumMod val="50000"/>
              </a:schemeClr>
            </a:solidFill>
            <a:miter lim="800000"/>
            <a:headEnd/>
            <a:tailEnd/>
          </a:ln>
        </p:spPr>
        <p:txBody>
          <a:bodyPr wrap="square">
            <a:spAutoFit/>
          </a:bodyPr>
          <a:lstStyle/>
          <a:p>
            <a:r>
              <a:rPr lang="en-CA" sz="1300" dirty="0" smtClean="0"/>
              <a:t>2014: 83%</a:t>
            </a:r>
          </a:p>
          <a:p>
            <a:r>
              <a:rPr lang="en-CA" dirty="0" smtClean="0"/>
              <a:t>(n=273)</a:t>
            </a:r>
          </a:p>
          <a:p>
            <a:r>
              <a:rPr lang="en-CA" sz="900" dirty="0" smtClean="0"/>
              <a:t>2013: 84%</a:t>
            </a:r>
            <a:br>
              <a:rPr lang="en-CA" sz="900" dirty="0" smtClean="0"/>
            </a:br>
            <a:r>
              <a:rPr lang="en-CA" dirty="0" smtClean="0"/>
              <a:t>(n=625)</a:t>
            </a:r>
            <a:endParaRPr lang="en-CA" dirty="0"/>
          </a:p>
          <a:p>
            <a:endParaRPr lang="en-CA" sz="100" dirty="0"/>
          </a:p>
          <a:p>
            <a:r>
              <a:rPr lang="en-CA" sz="100" dirty="0" smtClean="0"/>
              <a:t>x</a:t>
            </a:r>
            <a:endParaRPr lang="en-CA" sz="100" dirty="0"/>
          </a:p>
        </p:txBody>
      </p:sp>
      <p:graphicFrame>
        <p:nvGraphicFramePr>
          <p:cNvPr id="17" name="Table 16"/>
          <p:cNvGraphicFramePr>
            <a:graphicFrameLocks noGrp="1"/>
          </p:cNvGraphicFramePr>
          <p:nvPr>
            <p:extLst>
              <p:ext uri="{D42A27DB-BD31-4B8C-83A1-F6EECF244321}">
                <p14:modId xmlns:p14="http://schemas.microsoft.com/office/powerpoint/2010/main" val="2823305636"/>
              </p:ext>
            </p:extLst>
          </p:nvPr>
        </p:nvGraphicFramePr>
        <p:xfrm>
          <a:off x="254214" y="5414213"/>
          <a:ext cx="8442110" cy="596062"/>
        </p:xfrm>
        <a:graphic>
          <a:graphicData uri="http://schemas.openxmlformats.org/drawingml/2006/table">
            <a:tbl>
              <a:tblPr/>
              <a:tblGrid>
                <a:gridCol w="1688422"/>
                <a:gridCol w="1688422"/>
                <a:gridCol w="1688422"/>
                <a:gridCol w="1688422"/>
                <a:gridCol w="1688422"/>
              </a:tblGrid>
              <a:tr h="596062">
                <a:tc>
                  <a:txBody>
                    <a:bodyPr/>
                    <a:lstStyle/>
                    <a:p>
                      <a:pPr algn="ctr" fontAlgn="b"/>
                      <a:r>
                        <a:rPr lang="en-US" sz="1200" b="1" i="0" u="none" strike="noStrike" kern="1200" dirty="0" smtClean="0">
                          <a:solidFill>
                            <a:schemeClr val="tx1"/>
                          </a:solidFill>
                          <a:latin typeface="+mn-lt"/>
                          <a:ea typeface="+mn-ea"/>
                          <a:cs typeface="+mn-cs"/>
                        </a:rPr>
                        <a:t>A lot</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smtClean="0">
                          <a:solidFill>
                            <a:schemeClr val="tx2"/>
                          </a:solidFill>
                          <a:latin typeface="Arial Narrow" pitchFamily="34" charset="0"/>
                        </a:rPr>
                        <a:t>                (n=13)            (n=26)</a:t>
                      </a:r>
                    </a:p>
                    <a:p>
                      <a:pPr algn="ctr" fontAlgn="b"/>
                      <a:endParaRPr lang="en-US" sz="12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latin typeface="+mn-lt"/>
                          <a:ea typeface="+mn-ea"/>
                          <a:cs typeface="+mn-cs"/>
                        </a:rPr>
                        <a:t>               A</a:t>
                      </a:r>
                      <a:r>
                        <a:rPr lang="en-US" sz="1200" b="1" i="0" u="none" strike="noStrike" kern="1200" baseline="0" dirty="0" smtClean="0">
                          <a:solidFill>
                            <a:schemeClr val="tx1"/>
                          </a:solidFill>
                          <a:latin typeface="+mn-lt"/>
                          <a:ea typeface="+mn-ea"/>
                          <a:cs typeface="+mn-cs"/>
                        </a:rPr>
                        <a:t> fair amount</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kern="1200" dirty="0" smtClean="0">
                          <a:solidFill>
                            <a:schemeClr val="tx2"/>
                          </a:solidFill>
                          <a:latin typeface="Arial Narrow" pitchFamily="34" charset="0"/>
                          <a:ea typeface="+mn-ea"/>
                          <a:cs typeface="+mn-cs"/>
                        </a:rPr>
                        <a:t>                (n=95)</a:t>
                      </a:r>
                      <a:r>
                        <a:rPr lang="en-US" sz="1050" b="0" i="0" u="none" strike="noStrike" kern="1200" baseline="0" dirty="0" smtClean="0">
                          <a:solidFill>
                            <a:schemeClr val="tx2"/>
                          </a:solidFill>
                          <a:latin typeface="Arial Narrow" pitchFamily="34" charset="0"/>
                          <a:ea typeface="+mn-ea"/>
                          <a:cs typeface="+mn-cs"/>
                        </a:rPr>
                        <a:t>           </a:t>
                      </a:r>
                      <a:r>
                        <a:rPr lang="en-US" sz="1050" b="0" i="0" u="none" strike="noStrike" kern="1200" dirty="0" smtClean="0">
                          <a:solidFill>
                            <a:schemeClr val="tx2"/>
                          </a:solidFill>
                          <a:latin typeface="Arial Narrow" pitchFamily="34" charset="0"/>
                          <a:ea typeface="+mn-ea"/>
                          <a:cs typeface="+mn-cs"/>
                        </a:rPr>
                        <a:t>(n=269)</a:t>
                      </a:r>
                    </a:p>
                    <a:p>
                      <a:pPr algn="ctr" fontAlgn="b"/>
                      <a:endParaRPr lang="en-US" sz="1200" b="1" i="0" u="none" strike="noStrike" kern="1200" dirty="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kern="1200" dirty="0" smtClean="0">
                          <a:solidFill>
                            <a:schemeClr val="tx1"/>
                          </a:solidFill>
                          <a:latin typeface="+mn-lt"/>
                          <a:ea typeface="+mn-ea"/>
                          <a:cs typeface="+mn-cs"/>
                        </a:rPr>
                        <a:t>Just a little</a:t>
                      </a:r>
                    </a:p>
                    <a:p>
                      <a:pPr algn="l" fontAlgn="b"/>
                      <a:r>
                        <a:rPr lang="en-US" sz="1050" b="0" i="0" u="none" strike="noStrike" kern="1200" dirty="0" smtClean="0">
                          <a:solidFill>
                            <a:schemeClr val="tx2"/>
                          </a:solidFill>
                          <a:latin typeface="Arial Narrow" pitchFamily="34" charset="0"/>
                          <a:ea typeface="+mn-ea"/>
                          <a:cs typeface="+mn-cs"/>
                        </a:rPr>
                        <a:t>               (n=165)          (n=330)</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kern="1200" dirty="0" smtClean="0">
                          <a:solidFill>
                            <a:schemeClr val="tx1"/>
                          </a:solidFill>
                          <a:latin typeface="+mn-lt"/>
                          <a:ea typeface="+mn-ea"/>
                          <a:cs typeface="+mn-cs"/>
                        </a:rPr>
                        <a:t>Heard of it, but</a:t>
                      </a:r>
                      <a:r>
                        <a:rPr lang="en-US" sz="1200" b="1" i="0" u="none" strike="noStrike" kern="1200" baseline="0" dirty="0" smtClean="0">
                          <a:solidFill>
                            <a:schemeClr val="tx1"/>
                          </a:solidFill>
                          <a:latin typeface="+mn-lt"/>
                          <a:ea typeface="+mn-ea"/>
                          <a:cs typeface="+mn-cs"/>
                        </a:rPr>
                        <a:t> know nothing about it</a:t>
                      </a:r>
                      <a:endParaRPr lang="en-US" sz="1200" b="1" i="0" u="none" strike="noStrike" kern="1200" dirty="0" smtClean="0">
                        <a:solidFill>
                          <a:schemeClr val="tx1"/>
                        </a:solidFill>
                        <a:latin typeface="+mn-lt"/>
                        <a:ea typeface="+mn-ea"/>
                        <a:cs typeface="+mn-cs"/>
                      </a:endParaRPr>
                    </a:p>
                    <a:p>
                      <a:pPr marL="0" algn="l" defTabSz="914400" rtl="0" eaLnBrk="1" fontAlgn="b" latinLnBrk="0" hangingPunct="1"/>
                      <a:r>
                        <a:rPr lang="en-US" sz="1050" b="0" i="0" u="none" strike="noStrike" kern="1200" dirty="0" smtClean="0">
                          <a:solidFill>
                            <a:schemeClr val="tx2"/>
                          </a:solidFill>
                          <a:latin typeface="Arial Narrow" pitchFamily="34" charset="0"/>
                          <a:ea typeface="+mn-ea"/>
                          <a:cs typeface="+mn-cs"/>
                        </a:rPr>
                        <a:t>                (n=48)          (n=102)</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kern="1200" dirty="0" smtClean="0">
                          <a:solidFill>
                            <a:schemeClr val="tx1"/>
                          </a:solidFill>
                          <a:latin typeface="+mn-lt"/>
                          <a:ea typeface="+mn-ea"/>
                          <a:cs typeface="+mn-cs"/>
                        </a:rPr>
                        <a:t>Never heard of it</a:t>
                      </a:r>
                    </a:p>
                    <a:p>
                      <a:pPr marL="0" algn="l" defTabSz="914400" rtl="0" eaLnBrk="1" fontAlgn="b" latinLnBrk="0" hangingPunct="1"/>
                      <a:r>
                        <a:rPr lang="en-US" sz="1050" b="0" i="0" u="none" strike="noStrike" kern="1200" dirty="0" smtClean="0">
                          <a:solidFill>
                            <a:schemeClr val="tx2"/>
                          </a:solidFill>
                          <a:latin typeface="Arial Narrow" pitchFamily="34" charset="0"/>
                          <a:ea typeface="+mn-ea"/>
                          <a:cs typeface="+mn-cs"/>
                        </a:rPr>
                        <a:t>              (n=7)          (n=16)</a:t>
                      </a:r>
                      <a:endParaRPr lang="en-US" sz="1050" b="0" i="0" u="none" strike="noStrike" kern="1200" dirty="0">
                        <a:solidFill>
                          <a:schemeClr val="tx2"/>
                        </a:solidFill>
                        <a:latin typeface="Arial Narrow" pitchFamily="34" charset="0"/>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2" name="Isosceles Triangle 11"/>
          <p:cNvSpPr/>
          <p:nvPr/>
        </p:nvSpPr>
        <p:spPr>
          <a:xfrm rot="10800000">
            <a:off x="2735768" y="4072767"/>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Content Placeholder 33"/>
          <p:cNvSpPr txBox="1">
            <a:spLocks/>
          </p:cNvSpPr>
          <p:nvPr/>
        </p:nvSpPr>
        <p:spPr>
          <a:xfrm>
            <a:off x="352424" y="700708"/>
            <a:ext cx="8501643"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At more than eight in ten, the vast majority of students report being familiar with the Professional Engineers Act of </a:t>
            </a:r>
            <a:r>
              <a:rPr lang="en-US" sz="1400" b="0" dirty="0">
                <a:solidFill>
                  <a:srgbClr val="1F497D"/>
                </a:solidFill>
                <a:latin typeface="Calibri"/>
              </a:rPr>
              <a:t>Québec</a:t>
            </a:r>
            <a:r>
              <a:rPr lang="en-US" sz="1400" b="0" dirty="0" smtClean="0">
                <a:solidFill>
                  <a:schemeClr val="tx1"/>
                </a:solidFill>
                <a:latin typeface="+mj-lt"/>
              </a:rPr>
              <a:t>.  Three in ten report having a </a:t>
            </a:r>
            <a:r>
              <a:rPr lang="en-US" sz="1400" b="0" dirty="0">
                <a:solidFill>
                  <a:schemeClr val="tx1"/>
                </a:solidFill>
                <a:latin typeface="+mj-lt"/>
              </a:rPr>
              <a:t>fair amount </a:t>
            </a:r>
            <a:r>
              <a:rPr lang="en-US" sz="1400" b="0" dirty="0" smtClean="0">
                <a:solidFill>
                  <a:schemeClr val="tx1"/>
                </a:solidFill>
                <a:latin typeface="+mj-lt"/>
              </a:rPr>
              <a:t>of knowledge, lower than in 2013, half say </a:t>
            </a:r>
            <a:r>
              <a:rPr lang="en-US" sz="1400" b="0" dirty="0">
                <a:solidFill>
                  <a:schemeClr val="tx1"/>
                </a:solidFill>
                <a:latin typeface="+mj-lt"/>
              </a:rPr>
              <a:t>they know just a little </a:t>
            </a:r>
            <a:r>
              <a:rPr lang="en-US" sz="1400" b="0" dirty="0" smtClean="0">
                <a:solidFill>
                  <a:schemeClr val="tx1"/>
                </a:solidFill>
                <a:latin typeface="+mj-lt"/>
              </a:rPr>
              <a:t>while </a:t>
            </a:r>
            <a:r>
              <a:rPr lang="en-US" sz="1400" b="0" dirty="0">
                <a:solidFill>
                  <a:schemeClr val="tx1"/>
                </a:solidFill>
                <a:latin typeface="+mj-lt"/>
              </a:rPr>
              <a:t>very few </a:t>
            </a:r>
            <a:r>
              <a:rPr lang="en-US" sz="1400" b="0" dirty="0" smtClean="0">
                <a:solidFill>
                  <a:schemeClr val="tx1"/>
                </a:solidFill>
                <a:latin typeface="+mj-lt"/>
              </a:rPr>
              <a:t>know a lot.  More than one in ten have heard of the Act, but know nothing about it and only 2% have </a:t>
            </a:r>
            <a:r>
              <a:rPr lang="en-US" sz="1400" b="0" dirty="0">
                <a:solidFill>
                  <a:schemeClr val="tx1"/>
                </a:solidFill>
                <a:latin typeface="+mj-lt"/>
              </a:rPr>
              <a:t>never heard of </a:t>
            </a:r>
            <a:r>
              <a:rPr lang="en-US" sz="1400" b="0" dirty="0" smtClean="0">
                <a:solidFill>
                  <a:schemeClr val="tx1"/>
                </a:solidFill>
                <a:latin typeface="+mj-lt"/>
              </a:rPr>
              <a:t>it. </a:t>
            </a:r>
            <a:endParaRPr lang="en-US" sz="1800" b="0" dirty="0">
              <a:solidFill>
                <a:schemeClr val="tx1"/>
              </a:solidFill>
              <a:latin typeface="+mn-lt"/>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9"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Professional </a:t>
            </a:r>
            <a:r>
              <a:rPr lang="en-CA" dirty="0"/>
              <a:t>Engineers Act of Québec </a:t>
            </a:r>
            <a:endParaRPr lang="en-CA" dirty="0" smtClean="0"/>
          </a:p>
        </p:txBody>
      </p:sp>
      <p:graphicFrame>
        <p:nvGraphicFramePr>
          <p:cNvPr id="41" name="Object 6"/>
          <p:cNvGraphicFramePr>
            <a:graphicFrameLocks noGrp="1" noChangeAspect="1"/>
          </p:cNvGraphicFramePr>
          <p:nvPr>
            <p:ph idx="1"/>
            <p:extLst>
              <p:ext uri="{D42A27DB-BD31-4B8C-83A1-F6EECF244321}">
                <p14:modId xmlns:p14="http://schemas.microsoft.com/office/powerpoint/2010/main" val="2154705958"/>
              </p:ext>
            </p:extLst>
          </p:nvPr>
        </p:nvGraphicFramePr>
        <p:xfrm>
          <a:off x="1374349" y="1859002"/>
          <a:ext cx="7102901" cy="4059044"/>
        </p:xfrm>
        <a:graphic>
          <a:graphicData uri="http://schemas.openxmlformats.org/drawingml/2006/chart">
            <c:chart xmlns:c="http://schemas.openxmlformats.org/drawingml/2006/chart" xmlns:r="http://schemas.openxmlformats.org/officeDocument/2006/relationships" r:id="rId2"/>
          </a:graphicData>
        </a:graphic>
      </p:graphicFrame>
      <p:sp>
        <p:nvSpPr>
          <p:cNvPr id="27660"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9DBB1008-21F2-4F45-B7C9-5F41B1B8289D}" type="slidenum">
              <a:rPr lang="en-US"/>
              <a:pPr/>
              <a:t>41</a:t>
            </a:fld>
            <a:endParaRPr lang="en-US" dirty="0"/>
          </a:p>
        </p:txBody>
      </p:sp>
      <p:sp>
        <p:nvSpPr>
          <p:cNvPr id="27661" name="Text Box 3"/>
          <p:cNvSpPr txBox="1">
            <a:spLocks noChangeArrowheads="1"/>
          </p:cNvSpPr>
          <p:nvPr/>
        </p:nvSpPr>
        <p:spPr bwMode="auto">
          <a:xfrm>
            <a:off x="345688" y="6519446"/>
            <a:ext cx="8798312" cy="338554"/>
          </a:xfrm>
          <a:prstGeom prst="rect">
            <a:avLst/>
          </a:prstGeom>
          <a:noFill/>
          <a:ln w="25400">
            <a:noFill/>
            <a:miter lim="800000"/>
            <a:headEnd/>
            <a:tailEnd/>
          </a:ln>
        </p:spPr>
        <p:txBody>
          <a:bodyPr wrap="square">
            <a:spAutoFit/>
          </a:bodyPr>
          <a:lstStyle/>
          <a:p>
            <a:pPr algn="l"/>
            <a:r>
              <a:rPr lang="en-US" sz="800" dirty="0" smtClean="0">
                <a:solidFill>
                  <a:schemeClr val="tx1"/>
                </a:solidFill>
              </a:rPr>
              <a:t>Q7</a:t>
            </a:r>
            <a:r>
              <a:rPr lang="en-US" sz="800" dirty="0">
                <a:solidFill>
                  <a:schemeClr val="tx1"/>
                </a:solidFill>
              </a:rPr>
              <a:t>. Where did you first hear about the </a:t>
            </a:r>
            <a:r>
              <a:rPr lang="en-US" sz="800" dirty="0" smtClean="0">
                <a:solidFill>
                  <a:schemeClr val="tx1"/>
                </a:solidFill>
              </a:rPr>
              <a:t>Professional </a:t>
            </a:r>
            <a:r>
              <a:rPr lang="en-US" sz="800" dirty="0">
                <a:solidFill>
                  <a:schemeClr val="tx1"/>
                </a:solidFill>
              </a:rPr>
              <a:t>Engineers Act of </a:t>
            </a:r>
            <a:r>
              <a:rPr lang="en-US" sz="800" dirty="0" smtClean="0">
                <a:solidFill>
                  <a:schemeClr val="tx1"/>
                </a:solidFill>
              </a:rPr>
              <a:t>[respective province]? </a:t>
            </a:r>
            <a:br>
              <a:rPr lang="en-US" sz="800" dirty="0" smtClean="0">
                <a:solidFill>
                  <a:schemeClr val="tx1"/>
                </a:solidFill>
              </a:rPr>
            </a:br>
            <a:r>
              <a:rPr lang="en-US" sz="800" dirty="0" smtClean="0">
                <a:solidFill>
                  <a:schemeClr val="tx1"/>
                </a:solidFill>
              </a:rPr>
              <a:t>Base: Respondents </a:t>
            </a:r>
            <a:r>
              <a:rPr lang="en-US" sz="800" dirty="0">
                <a:solidFill>
                  <a:schemeClr val="tx1"/>
                </a:solidFill>
              </a:rPr>
              <a:t>who know about the Act </a:t>
            </a:r>
            <a:r>
              <a:rPr lang="en-US" sz="800" dirty="0" smtClean="0">
                <a:solidFill>
                  <a:schemeClr val="tx1"/>
                </a:solidFill>
              </a:rPr>
              <a:t>2013 (n=625); 2014 (n=273)</a:t>
            </a:r>
            <a:endParaRPr lang="en-US" sz="800" dirty="0">
              <a:solidFill>
                <a:schemeClr val="tx1"/>
              </a:solidFill>
            </a:endParaRPr>
          </a:p>
        </p:txBody>
      </p:sp>
      <p:sp>
        <p:nvSpPr>
          <p:cNvPr id="27668" name="Text Box 25"/>
          <p:cNvSpPr txBox="1">
            <a:spLocks noChangeArrowheads="1"/>
          </p:cNvSpPr>
          <p:nvPr/>
        </p:nvSpPr>
        <p:spPr bwMode="auto">
          <a:xfrm>
            <a:off x="6796483" y="5852185"/>
            <a:ext cx="1478400" cy="215655"/>
          </a:xfrm>
          <a:prstGeom prst="rect">
            <a:avLst/>
          </a:prstGeom>
          <a:noFill/>
          <a:ln w="25400" algn="ctr">
            <a:noFill/>
            <a:miter lim="800000"/>
            <a:headEnd/>
            <a:tailEnd/>
          </a:ln>
        </p:spPr>
        <p:txBody>
          <a:bodyPr wrap="square">
            <a:spAutoFit/>
          </a:bodyPr>
          <a:lstStyle/>
          <a:p>
            <a:pPr algn="l">
              <a:defRPr/>
            </a:pPr>
            <a:r>
              <a:rPr lang="en-CA" sz="800" i="1" dirty="0">
                <a:solidFill>
                  <a:schemeClr val="tx1"/>
                </a:solidFill>
                <a:latin typeface="+mj-lt"/>
              </a:rPr>
              <a:t>Mentions &lt;5% are not shown</a:t>
            </a:r>
          </a:p>
        </p:txBody>
      </p:sp>
      <p:sp>
        <p:nvSpPr>
          <p:cNvPr id="27686" name="Text Box 38"/>
          <p:cNvSpPr txBox="1">
            <a:spLocks noChangeArrowheads="1"/>
          </p:cNvSpPr>
          <p:nvPr/>
        </p:nvSpPr>
        <p:spPr bwMode="auto">
          <a:xfrm>
            <a:off x="6634558" y="2417456"/>
            <a:ext cx="1208884" cy="707886"/>
          </a:xfrm>
          <a:prstGeom prst="rect">
            <a:avLst/>
          </a:prstGeom>
          <a:noFill/>
          <a:ln w="6350" algn="ctr">
            <a:solidFill>
              <a:schemeClr val="tx1">
                <a:lumMod val="50000"/>
              </a:schemeClr>
            </a:solidFill>
            <a:miter lim="800000"/>
            <a:headEnd/>
            <a:tailEnd/>
          </a:ln>
        </p:spPr>
        <p:txBody>
          <a:bodyPr wrap="square">
            <a:spAutoFit/>
          </a:bodyPr>
          <a:lstStyle/>
          <a:p>
            <a:r>
              <a:rPr lang="en-CA" sz="1300" dirty="0" smtClean="0"/>
              <a:t>2014: 72%</a:t>
            </a:r>
            <a:br>
              <a:rPr lang="en-CA" sz="1300" dirty="0" smtClean="0"/>
            </a:br>
            <a:r>
              <a:rPr lang="en-CA" dirty="0" smtClean="0"/>
              <a:t>(n=196)</a:t>
            </a:r>
          </a:p>
          <a:p>
            <a:r>
              <a:rPr lang="en-CA" sz="900" dirty="0" smtClean="0"/>
              <a:t>2013: 77%</a:t>
            </a:r>
            <a:r>
              <a:rPr lang="en-CA" sz="1300" dirty="0" smtClean="0"/>
              <a:t/>
            </a:r>
            <a:br>
              <a:rPr lang="en-CA" sz="1300" dirty="0" smtClean="0"/>
            </a:br>
            <a:r>
              <a:rPr lang="en-CA" dirty="0" smtClean="0"/>
              <a:t>(n=480)</a:t>
            </a:r>
            <a:endParaRPr lang="en-CA" sz="1300" dirty="0"/>
          </a:p>
          <a:p>
            <a:endParaRPr lang="en-CA" sz="100" dirty="0"/>
          </a:p>
        </p:txBody>
      </p:sp>
      <p:sp>
        <p:nvSpPr>
          <p:cNvPr id="27678" name="Text Box 40"/>
          <p:cNvSpPr txBox="1">
            <a:spLocks noChangeArrowheads="1"/>
          </p:cNvSpPr>
          <p:nvPr/>
        </p:nvSpPr>
        <p:spPr bwMode="auto">
          <a:xfrm>
            <a:off x="6757592" y="1868181"/>
            <a:ext cx="1085850" cy="549275"/>
          </a:xfrm>
          <a:prstGeom prst="rect">
            <a:avLst/>
          </a:prstGeom>
          <a:noFill/>
          <a:ln w="25400" algn="ctr">
            <a:noFill/>
            <a:miter lim="800000"/>
            <a:headEnd/>
            <a:tailEnd/>
          </a:ln>
        </p:spPr>
        <p:txBody>
          <a:bodyPr>
            <a:spAutoFit/>
          </a:bodyPr>
          <a:lstStyle/>
          <a:p>
            <a:r>
              <a:rPr lang="en-CA" sz="1000" dirty="0">
                <a:solidFill>
                  <a:schemeClr val="tx1"/>
                </a:solidFill>
              </a:rPr>
              <a:t/>
            </a:r>
            <a:br>
              <a:rPr lang="en-CA" sz="1000" dirty="0">
                <a:solidFill>
                  <a:schemeClr val="tx1"/>
                </a:solidFill>
              </a:rPr>
            </a:br>
            <a:r>
              <a:rPr lang="en-CA" sz="1000" dirty="0">
                <a:solidFill>
                  <a:schemeClr val="tx1"/>
                </a:solidFill>
              </a:rPr>
              <a:t>University prof or course</a:t>
            </a:r>
          </a:p>
        </p:txBody>
      </p:sp>
      <p:sp>
        <p:nvSpPr>
          <p:cNvPr id="43" name="AutoShape 10"/>
          <p:cNvSpPr>
            <a:spLocks/>
          </p:cNvSpPr>
          <p:nvPr/>
        </p:nvSpPr>
        <p:spPr bwMode="auto">
          <a:xfrm rot="10800000">
            <a:off x="6451678" y="1899622"/>
            <a:ext cx="182880" cy="1463040"/>
          </a:xfrm>
          <a:prstGeom prst="leftBrace">
            <a:avLst>
              <a:gd name="adj1" fmla="val 59652"/>
              <a:gd name="adj2" fmla="val 50000"/>
            </a:avLst>
          </a:prstGeom>
          <a:noFill/>
          <a:ln w="12700">
            <a:solidFill>
              <a:schemeClr val="bg2">
                <a:lumMod val="50000"/>
              </a:schemeClr>
            </a:solidFill>
            <a:round/>
            <a:headEnd/>
            <a:tailEnd/>
          </a:ln>
        </p:spPr>
        <p:txBody>
          <a:bodyPr rot="10800000" vert="eaVert" anchor="ctr">
            <a:spAutoFit/>
          </a:bodyPr>
          <a:lstStyle/>
          <a:p>
            <a:endParaRPr lang="en-US" dirty="0"/>
          </a:p>
        </p:txBody>
      </p:sp>
      <p:graphicFrame>
        <p:nvGraphicFramePr>
          <p:cNvPr id="21" name="Table 20"/>
          <p:cNvGraphicFramePr>
            <a:graphicFrameLocks noGrp="1"/>
          </p:cNvGraphicFramePr>
          <p:nvPr>
            <p:extLst>
              <p:ext uri="{D42A27DB-BD31-4B8C-83A1-F6EECF244321}">
                <p14:modId xmlns:p14="http://schemas.microsoft.com/office/powerpoint/2010/main" val="3602758330"/>
              </p:ext>
            </p:extLst>
          </p:nvPr>
        </p:nvGraphicFramePr>
        <p:xfrm>
          <a:off x="266701" y="1744234"/>
          <a:ext cx="2800350" cy="4210808"/>
        </p:xfrm>
        <a:graphic>
          <a:graphicData uri="http://schemas.openxmlformats.org/drawingml/2006/table">
            <a:tbl>
              <a:tblPr/>
              <a:tblGrid>
                <a:gridCol w="2800350"/>
              </a:tblGrid>
              <a:tr h="376768">
                <a:tc>
                  <a:txBody>
                    <a:bodyPr/>
                    <a:lstStyle/>
                    <a:p>
                      <a:pPr algn="r" fontAlgn="b"/>
                      <a:r>
                        <a:rPr lang="en-US" sz="1200" b="1" i="0" u="none" strike="noStrike" kern="1200" dirty="0" smtClean="0">
                          <a:solidFill>
                            <a:schemeClr val="tx1"/>
                          </a:solidFill>
                          <a:latin typeface="+mn-lt"/>
                          <a:ea typeface="+mn-ea"/>
                          <a:cs typeface="+mn-cs"/>
                        </a:rPr>
                        <a:t>From a University Law &amp; Ethics Course</a:t>
                      </a:r>
                    </a:p>
                  </a:txBody>
                  <a:tcPr marL="9525" marR="9525" marT="9525" marB="0" anchor="b">
                    <a:lnL>
                      <a:noFill/>
                    </a:lnL>
                    <a:lnR>
                      <a:noFill/>
                    </a:lnR>
                    <a:lnT>
                      <a:noFill/>
                    </a:lnT>
                    <a:lnB>
                      <a:noFill/>
                    </a:lnB>
                    <a:lnTlToBr w="12700" cmpd="sng">
                      <a:noFill/>
                      <a:prstDash val="solid"/>
                    </a:lnTlToBr>
                    <a:lnBlToTr w="12700" cmpd="sng">
                      <a:noFill/>
                      <a:prstDash val="solid"/>
                    </a:lnBlToTr>
                  </a:tcPr>
                </a:tc>
              </a:tr>
              <a:tr h="357411">
                <a:tc>
                  <a:txBody>
                    <a:bodyPr/>
                    <a:lstStyle/>
                    <a:p>
                      <a:pPr algn="r" fontAlgn="b"/>
                      <a:r>
                        <a:rPr lang="en-US" sz="800" b="0" i="0" u="none" strike="noStrike" dirty="0" smtClean="0">
                          <a:solidFill>
                            <a:schemeClr val="tx2"/>
                          </a:solidFill>
                          <a:latin typeface="Arial Narrow" pitchFamily="34" charset="0"/>
                        </a:rPr>
                        <a:t>(n=141)</a:t>
                      </a:r>
                    </a:p>
                    <a:p>
                      <a:pPr algn="r" fontAlgn="b"/>
                      <a:r>
                        <a:rPr lang="en-US" sz="800" b="0" i="0" u="none" strike="noStrike" dirty="0" smtClean="0">
                          <a:solidFill>
                            <a:schemeClr val="tx2"/>
                          </a:solidFill>
                          <a:latin typeface="Arial Narrow" pitchFamily="34" charset="0"/>
                        </a:rPr>
                        <a:t>(n=342)</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74532">
                <a:tc>
                  <a:txBody>
                    <a:bodyPr/>
                    <a:lstStyle/>
                    <a:p>
                      <a:pPr marL="0" algn="r" defTabSz="914400" rtl="0" eaLnBrk="1" fontAlgn="b" latinLnBrk="0" hangingPunct="1"/>
                      <a:r>
                        <a:rPr lang="en-US" sz="1200" b="1" i="0" u="none" strike="noStrike" kern="1200" dirty="0" smtClean="0">
                          <a:solidFill>
                            <a:schemeClr val="tx1"/>
                          </a:solidFill>
                          <a:latin typeface="+mn-lt"/>
                          <a:ea typeface="+mn-ea"/>
                          <a:cs typeface="+mn-cs"/>
                        </a:rPr>
                        <a:t>From a University professor /administrator</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57411">
                <a:tc>
                  <a:txBody>
                    <a:bodyPr/>
                    <a:lstStyle/>
                    <a:p>
                      <a:pPr marL="0" algn="r" defTabSz="914400" rtl="0" eaLnBrk="1" fontAlgn="b" latinLnBrk="0" hangingPunct="1"/>
                      <a:r>
                        <a:rPr lang="en-US" sz="800" b="0" i="0" u="none" strike="noStrike" kern="1200" dirty="0">
                          <a:solidFill>
                            <a:schemeClr val="tx2"/>
                          </a:solidFill>
                          <a:latin typeface="Arial Narrow" pitchFamily="34" charset="0"/>
                          <a:ea typeface="+mn-ea"/>
                          <a:cs typeface="+mn-cs"/>
                        </a:rPr>
                        <a:t> </a:t>
                      </a:r>
                      <a:r>
                        <a:rPr lang="en-US" sz="800" b="0" i="0" u="none" strike="noStrike" kern="1200" dirty="0" smtClean="0">
                          <a:solidFill>
                            <a:schemeClr val="tx2"/>
                          </a:solidFill>
                          <a:latin typeface="Arial Narrow" pitchFamily="34" charset="0"/>
                          <a:ea typeface="+mn-ea"/>
                          <a:cs typeface="+mn-cs"/>
                        </a:rPr>
                        <a:t>(n=55)</a:t>
                      </a:r>
                    </a:p>
                    <a:p>
                      <a:pPr algn="r" fontAlgn="b"/>
                      <a:r>
                        <a:rPr lang="en-US" sz="800" b="0" i="0" u="none" strike="noStrike" dirty="0" smtClean="0">
                          <a:solidFill>
                            <a:schemeClr val="tx2"/>
                          </a:solidFill>
                          <a:latin typeface="Arial Narrow" pitchFamily="34" charset="0"/>
                        </a:rPr>
                        <a:t>(n=138)</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09196">
                <a:tc>
                  <a:txBody>
                    <a:bodyPr/>
                    <a:lstStyle/>
                    <a:p>
                      <a:pPr marL="0" algn="r" defTabSz="914400" rtl="0" eaLnBrk="1" fontAlgn="b" latinLnBrk="0" hangingPunct="1"/>
                      <a:r>
                        <a:rPr lang="en-US" sz="1200" b="1" i="0" u="none" strike="noStrike" kern="1200" dirty="0" smtClean="0">
                          <a:solidFill>
                            <a:schemeClr val="tx1"/>
                          </a:solidFill>
                          <a:latin typeface="+mn-lt"/>
                          <a:ea typeface="+mn-ea"/>
                          <a:cs typeface="+mn-cs"/>
                        </a:rPr>
                        <a:t>From a family member or</a:t>
                      </a:r>
                      <a:r>
                        <a:rPr lang="en-US" sz="1200" b="1" i="0" u="none" strike="noStrike" kern="1200" baseline="0" dirty="0" smtClean="0">
                          <a:solidFill>
                            <a:schemeClr val="tx1"/>
                          </a:solidFill>
                          <a:latin typeface="+mn-lt"/>
                          <a:ea typeface="+mn-ea"/>
                          <a:cs typeface="+mn-cs"/>
                        </a:rPr>
                        <a:t> friend</a:t>
                      </a:r>
                      <a:endParaRPr lang="en-US" sz="1200" b="1" i="0" u="none" strike="noStrike" kern="1200" dirty="0" smtClean="0">
                        <a:solidFill>
                          <a:schemeClr val="tx1"/>
                        </a:solidFill>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57411">
                <a:tc>
                  <a:txBody>
                    <a:bodyPr/>
                    <a:lstStyle/>
                    <a:p>
                      <a:pPr algn="r" fontAlgn="b"/>
                      <a:r>
                        <a:rPr lang="en-US" sz="800" b="0" i="0" u="none" strike="noStrike" dirty="0">
                          <a:solidFill>
                            <a:schemeClr val="tx2"/>
                          </a:solidFill>
                          <a:latin typeface="Arial Narrow" pitchFamily="34" charset="0"/>
                        </a:rPr>
                        <a:t> </a:t>
                      </a:r>
                      <a:r>
                        <a:rPr lang="en-US" sz="800" b="0" i="0" u="none" strike="noStrike" dirty="0" smtClean="0">
                          <a:solidFill>
                            <a:schemeClr val="tx2"/>
                          </a:solidFill>
                          <a:latin typeface="Arial Narrow" pitchFamily="34" charset="0"/>
                        </a:rPr>
                        <a:t>(n=21)</a:t>
                      </a:r>
                    </a:p>
                    <a:p>
                      <a:pPr algn="r" fontAlgn="b"/>
                      <a:r>
                        <a:rPr lang="en-US" sz="800" b="0" i="0" u="none" strike="noStrike" dirty="0" smtClean="0">
                          <a:solidFill>
                            <a:schemeClr val="tx2"/>
                          </a:solidFill>
                          <a:latin typeface="Arial Narrow" pitchFamily="34" charset="0"/>
                        </a:rPr>
                        <a:t>(n=50)</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9829">
                <a:tc>
                  <a:txBody>
                    <a:bodyPr/>
                    <a:lstStyle/>
                    <a:p>
                      <a:pPr marL="0" algn="r" defTabSz="914400" rtl="0" eaLnBrk="1" fontAlgn="b" latinLnBrk="0" hangingPunct="1"/>
                      <a:r>
                        <a:rPr lang="en-US" sz="1200" b="1" i="0" u="none" strike="noStrike" kern="1200" dirty="0" smtClean="0">
                          <a:solidFill>
                            <a:schemeClr val="tx1"/>
                          </a:solidFill>
                          <a:latin typeface="+mn-lt"/>
                          <a:ea typeface="+mn-ea"/>
                          <a:cs typeface="+mn-cs"/>
                        </a:rPr>
                        <a:t>From a representative of ....</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57411">
                <a:tc>
                  <a:txBody>
                    <a:bodyPr/>
                    <a:lstStyle/>
                    <a:p>
                      <a:pPr algn="r" fontAlgn="b"/>
                      <a:r>
                        <a:rPr lang="en-US" sz="800" b="0" i="0" u="none" strike="noStrike" dirty="0" smtClean="0">
                          <a:solidFill>
                            <a:schemeClr val="tx2"/>
                          </a:solidFill>
                          <a:latin typeface="Arial Narrow" pitchFamily="34" charset="0"/>
                        </a:rPr>
                        <a:t>(n=23)</a:t>
                      </a:r>
                    </a:p>
                    <a:p>
                      <a:pPr algn="r" fontAlgn="b"/>
                      <a:r>
                        <a:rPr lang="en-US" sz="800" b="0" i="0" u="none" strike="noStrike" dirty="0" smtClean="0">
                          <a:solidFill>
                            <a:schemeClr val="tx2"/>
                          </a:solidFill>
                          <a:latin typeface="Arial Narrow" pitchFamily="34" charset="0"/>
                        </a:rPr>
                        <a:t>(n=38)</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88562">
                <a:tc>
                  <a:txBody>
                    <a:bodyPr/>
                    <a:lstStyle/>
                    <a:p>
                      <a:pPr algn="r" fontAlgn="b"/>
                      <a:r>
                        <a:rPr lang="en-US" sz="1200" b="1" i="0" u="none" strike="noStrike" kern="1200" dirty="0" smtClean="0">
                          <a:solidFill>
                            <a:schemeClr val="tx1"/>
                          </a:solidFill>
                          <a:latin typeface="+mn-lt"/>
                          <a:ea typeface="+mn-ea"/>
                          <a:cs typeface="+mn-cs"/>
                        </a:rPr>
                        <a:t>From a professional engineer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02277">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(n=17)</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(n=32)</a:t>
                      </a:r>
                    </a:p>
                    <a:p>
                      <a:pPr algn="r" fontAlgn="b"/>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Content Placeholder 33"/>
          <p:cNvSpPr txBox="1">
            <a:spLocks/>
          </p:cNvSpPr>
          <p:nvPr/>
        </p:nvSpPr>
        <p:spPr>
          <a:xfrm>
            <a:off x="330122" y="700707"/>
            <a:ext cx="8635458"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a:solidFill>
                  <a:schemeClr val="tx1"/>
                </a:solidFill>
                <a:latin typeface="+mj-lt"/>
              </a:rPr>
              <a:t>Most </a:t>
            </a:r>
            <a:r>
              <a:rPr lang="en-US" sz="1400" b="0" dirty="0" smtClean="0">
                <a:solidFill>
                  <a:schemeClr val="tx1"/>
                </a:solidFill>
                <a:latin typeface="+mj-lt"/>
              </a:rPr>
              <a:t>students continue to report having heard </a:t>
            </a:r>
            <a:r>
              <a:rPr lang="en-US" sz="1400" b="0" dirty="0">
                <a:solidFill>
                  <a:schemeClr val="tx1"/>
                </a:solidFill>
                <a:latin typeface="+mj-lt"/>
              </a:rPr>
              <a:t>about the Professional Engineers </a:t>
            </a:r>
            <a:r>
              <a:rPr lang="en-US" sz="1400" b="0" dirty="0" smtClean="0">
                <a:solidFill>
                  <a:schemeClr val="tx1"/>
                </a:solidFill>
                <a:latin typeface="+mj-lt"/>
              </a:rPr>
              <a:t>Act </a:t>
            </a:r>
            <a:r>
              <a:rPr lang="en-US" sz="1400" b="0" dirty="0">
                <a:solidFill>
                  <a:srgbClr val="1F497D"/>
                </a:solidFill>
                <a:latin typeface="Calibri"/>
              </a:rPr>
              <a:t>of Québec </a:t>
            </a:r>
            <a:r>
              <a:rPr lang="en-US" sz="1400" b="0" dirty="0" smtClean="0">
                <a:solidFill>
                  <a:schemeClr val="tx1"/>
                </a:solidFill>
                <a:latin typeface="+mj-lt"/>
              </a:rPr>
              <a:t>through a university law and ethics course or a </a:t>
            </a:r>
            <a:r>
              <a:rPr lang="en-US" sz="1400" b="0" dirty="0">
                <a:solidFill>
                  <a:schemeClr val="tx1"/>
                </a:solidFill>
                <a:latin typeface="+mj-lt"/>
              </a:rPr>
              <a:t>university professor or </a:t>
            </a:r>
            <a:r>
              <a:rPr lang="en-US" sz="1400" b="0" dirty="0" smtClean="0">
                <a:solidFill>
                  <a:schemeClr val="tx1"/>
                </a:solidFill>
                <a:latin typeface="+mj-lt"/>
              </a:rPr>
              <a:t>administrator.</a:t>
            </a:r>
            <a:endParaRPr lang="en-US" sz="1400" b="0" dirty="0">
              <a:solidFill>
                <a:schemeClr val="tx1"/>
              </a:solidFill>
              <a:latin typeface="+mj-lt"/>
            </a:endParaRPr>
          </a:p>
        </p:txBody>
      </p:sp>
      <p:sp>
        <p:nvSpPr>
          <p:cNvPr id="14" name="Text Box 14"/>
          <p:cNvSpPr txBox="1">
            <a:spLocks noChangeArrowheads="1"/>
          </p:cNvSpPr>
          <p:nvPr/>
        </p:nvSpPr>
        <p:spPr bwMode="auto">
          <a:xfrm>
            <a:off x="1283785" y="1436456"/>
            <a:ext cx="6031415" cy="307777"/>
          </a:xfrm>
          <a:prstGeom prst="rect">
            <a:avLst/>
          </a:prstGeom>
          <a:noFill/>
          <a:ln w="25400" algn="ctr">
            <a:noFill/>
            <a:miter lim="800000"/>
            <a:headEnd/>
            <a:tailEnd/>
          </a:ln>
        </p:spPr>
        <p:txBody>
          <a:bodyPr wrap="square">
            <a:spAutoFit/>
          </a:bodyPr>
          <a:lstStyle/>
          <a:p>
            <a:r>
              <a:rPr lang="en-CA" sz="1400" dirty="0">
                <a:solidFill>
                  <a:srgbClr val="003399"/>
                </a:solidFill>
                <a:latin typeface="+mj-lt"/>
              </a:rPr>
              <a:t>Where Did You First Hear About the Professional Engineers Act of </a:t>
            </a:r>
            <a:r>
              <a:rPr lang="en-CA" sz="1400" dirty="0" smtClean="0">
                <a:solidFill>
                  <a:srgbClr val="003399"/>
                </a:solidFill>
                <a:latin typeface="+mj-lt"/>
              </a:rPr>
              <a:t>Québec?</a:t>
            </a:r>
            <a:endParaRPr lang="en-CA" sz="1400" dirty="0">
              <a:solidFill>
                <a:srgbClr val="003399"/>
              </a:solidFill>
              <a:latin typeface="+mj-lt"/>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
          <p:cNvSpPr>
            <a:spLocks noGrp="1" noChangeArrowheads="1"/>
          </p:cNvSpPr>
          <p:nvPr>
            <p:ph type="ctrTitle"/>
          </p:nvPr>
        </p:nvSpPr>
        <p:spPr>
          <a:xfrm>
            <a:off x="144463" y="3253713"/>
            <a:ext cx="4416425" cy="360099"/>
          </a:xfrm>
        </p:spPr>
        <p:txBody>
          <a:bodyPr/>
          <a:lstStyle/>
          <a:p>
            <a:pPr fontAlgn="auto">
              <a:spcAft>
                <a:spcPts val="0"/>
              </a:spcAft>
              <a:defRPr/>
            </a:pPr>
            <a:r>
              <a:rPr lang="en-US" sz="2600" dirty="0" smtClean="0">
                <a:solidFill>
                  <a:schemeClr val="accent6"/>
                </a:solidFill>
              </a:rPr>
              <a:t>Career Assessment Tool</a:t>
            </a:r>
          </a:p>
        </p:txBody>
      </p:sp>
      <p:sp>
        <p:nvSpPr>
          <p:cNvPr id="91139"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F520FE56-23CA-494B-91B8-0F9B6878D277}" type="slidenum">
              <a:rPr lang="en-US"/>
              <a:pPr/>
              <a:t>42</a:t>
            </a:fld>
            <a:endParaRPr lang="en-US" dirty="0"/>
          </a:p>
        </p:txBody>
      </p:sp>
    </p:spTree>
    <p:extLst>
      <p:ext uri="{BB962C8B-B14F-4D97-AF65-F5344CB8AC3E}">
        <p14:creationId xmlns:p14="http://schemas.microsoft.com/office/powerpoint/2010/main" val="229292428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8D34426-FFFD-40FE-8E77-EBAF4587C9DA}" type="slidenum">
              <a:rPr lang="en-US"/>
              <a:pPr/>
              <a:t>43</a:t>
            </a:fld>
            <a:endParaRPr lang="en-US" dirty="0"/>
          </a:p>
        </p:txBody>
      </p:sp>
      <p:sp>
        <p:nvSpPr>
          <p:cNvPr id="28681" name="Text Box 5"/>
          <p:cNvSpPr txBox="1">
            <a:spLocks noChangeArrowheads="1"/>
          </p:cNvSpPr>
          <p:nvPr/>
        </p:nvSpPr>
        <p:spPr bwMode="auto">
          <a:xfrm>
            <a:off x="259588" y="6088559"/>
            <a:ext cx="8597592" cy="400110"/>
          </a:xfrm>
          <a:prstGeom prst="rect">
            <a:avLst/>
          </a:prstGeom>
          <a:noFill/>
          <a:ln w="25400">
            <a:noFill/>
            <a:miter lim="800000"/>
            <a:headEnd/>
            <a:tailEnd/>
          </a:ln>
        </p:spPr>
        <p:txBody>
          <a:bodyPr wrap="square">
            <a:spAutoFit/>
          </a:bodyPr>
          <a:lstStyle/>
          <a:p>
            <a:pPr algn="l">
              <a:defRPr/>
            </a:pPr>
            <a:r>
              <a:rPr lang="en-US" sz="800" dirty="0" smtClean="0">
                <a:solidFill>
                  <a:schemeClr val="tx1"/>
                </a:solidFill>
                <a:latin typeface="+mj-lt"/>
              </a:rPr>
              <a:t>Q33E</a:t>
            </a:r>
            <a:r>
              <a:rPr lang="en-US" sz="800" dirty="0">
                <a:solidFill>
                  <a:schemeClr val="tx1"/>
                </a:solidFill>
                <a:latin typeface="+mj-lt"/>
              </a:rPr>
              <a:t>. </a:t>
            </a:r>
            <a:r>
              <a:rPr lang="en-CA" sz="800" dirty="0">
                <a:solidFill>
                  <a:schemeClr val="tx1"/>
                </a:solidFill>
                <a:latin typeface="+mj-lt"/>
              </a:rPr>
              <a:t>Would it have been helpful in high school to have had a tool to help determine if you would be a good fit for engineering studies and for a successful career in engineering? </a:t>
            </a:r>
            <a:r>
              <a:rPr lang="en-CA" sz="800" dirty="0" smtClean="0">
                <a:solidFill>
                  <a:schemeClr val="tx1"/>
                </a:solidFill>
                <a:latin typeface="+mj-lt"/>
              </a:rPr>
              <a:t>Base: 2014 n=328</a:t>
            </a:r>
            <a:r>
              <a:rPr lang="en-US" sz="800" dirty="0" smtClean="0">
                <a:solidFill>
                  <a:schemeClr val="tx1"/>
                </a:solidFill>
                <a:latin typeface="+mj-lt"/>
              </a:rPr>
              <a:t> </a:t>
            </a:r>
            <a:endParaRPr lang="en-US" sz="800" dirty="0">
              <a:solidFill>
                <a:schemeClr val="tx1"/>
              </a:solidFill>
              <a:latin typeface="+mj-lt"/>
            </a:endParaRPr>
          </a:p>
          <a:p>
            <a:pPr algn="l">
              <a:defRPr/>
            </a:pPr>
            <a:endParaRPr lang="en-US" sz="800" dirty="0">
              <a:solidFill>
                <a:schemeClr val="tx1"/>
              </a:solidFill>
              <a:latin typeface="+mj-lt"/>
            </a:endParaRPr>
          </a:p>
        </p:txBody>
      </p:sp>
      <p:sp>
        <p:nvSpPr>
          <p:cNvPr id="28" name="TextBox 27"/>
          <p:cNvSpPr txBox="1"/>
          <p:nvPr/>
        </p:nvSpPr>
        <p:spPr>
          <a:xfrm>
            <a:off x="2000395" y="3625447"/>
            <a:ext cx="653143" cy="246221"/>
          </a:xfrm>
          <a:prstGeom prst="rect">
            <a:avLst/>
          </a:prstGeom>
          <a:noFill/>
        </p:spPr>
        <p:txBody>
          <a:bodyPr wrap="square" rtlCol="0">
            <a:spAutoFit/>
          </a:bodyPr>
          <a:lstStyle/>
          <a:p>
            <a:r>
              <a:rPr lang="en-US" sz="1000" dirty="0" smtClean="0">
                <a:solidFill>
                  <a:schemeClr val="bg1"/>
                </a:solidFill>
              </a:rPr>
              <a:t>(n=42)</a:t>
            </a:r>
            <a:endParaRPr lang="en-US" sz="1000" dirty="0">
              <a:solidFill>
                <a:schemeClr val="bg1"/>
              </a:solidFill>
            </a:endParaRPr>
          </a:p>
        </p:txBody>
      </p:sp>
      <p:graphicFrame>
        <p:nvGraphicFramePr>
          <p:cNvPr id="19" name="Object 4"/>
          <p:cNvGraphicFramePr>
            <a:graphicFrameLocks noGrp="1" noChangeAspect="1"/>
          </p:cNvGraphicFramePr>
          <p:nvPr>
            <p:ph idx="1"/>
            <p:extLst>
              <p:ext uri="{D42A27DB-BD31-4B8C-83A1-F6EECF244321}">
                <p14:modId xmlns:p14="http://schemas.microsoft.com/office/powerpoint/2010/main" val="3505399533"/>
              </p:ext>
            </p:extLst>
          </p:nvPr>
        </p:nvGraphicFramePr>
        <p:xfrm>
          <a:off x="743711" y="1326689"/>
          <a:ext cx="7424929" cy="459751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314595" y="5840909"/>
            <a:ext cx="685800" cy="215444"/>
          </a:xfrm>
          <a:prstGeom prst="rect">
            <a:avLst/>
          </a:prstGeom>
          <a:noFill/>
        </p:spPr>
        <p:txBody>
          <a:bodyPr wrap="square" rtlCol="0">
            <a:spAutoFit/>
          </a:bodyPr>
          <a:lstStyle/>
          <a:p>
            <a:r>
              <a:rPr lang="en-US" sz="800" dirty="0" smtClean="0"/>
              <a:t>(n=175)</a:t>
            </a:r>
            <a:endParaRPr lang="en-US" sz="800" dirty="0"/>
          </a:p>
        </p:txBody>
      </p:sp>
      <p:sp>
        <p:nvSpPr>
          <p:cNvPr id="9" name="TextBox 8"/>
          <p:cNvSpPr txBox="1"/>
          <p:nvPr/>
        </p:nvSpPr>
        <p:spPr>
          <a:xfrm>
            <a:off x="3095770" y="5840909"/>
            <a:ext cx="685800" cy="215444"/>
          </a:xfrm>
          <a:prstGeom prst="rect">
            <a:avLst/>
          </a:prstGeom>
          <a:noFill/>
        </p:spPr>
        <p:txBody>
          <a:bodyPr wrap="square" rtlCol="0">
            <a:spAutoFit/>
          </a:bodyPr>
          <a:lstStyle/>
          <a:p>
            <a:r>
              <a:rPr lang="en-US" sz="800" dirty="0" smtClean="0"/>
              <a:t>(n=108)</a:t>
            </a:r>
            <a:endParaRPr lang="en-US" sz="800" dirty="0"/>
          </a:p>
        </p:txBody>
      </p:sp>
      <p:sp>
        <p:nvSpPr>
          <p:cNvPr id="10" name="TextBox 9"/>
          <p:cNvSpPr txBox="1"/>
          <p:nvPr/>
        </p:nvSpPr>
        <p:spPr>
          <a:xfrm>
            <a:off x="5048395" y="5840909"/>
            <a:ext cx="685800" cy="215444"/>
          </a:xfrm>
          <a:prstGeom prst="rect">
            <a:avLst/>
          </a:prstGeom>
          <a:noFill/>
        </p:spPr>
        <p:txBody>
          <a:bodyPr wrap="square" rtlCol="0">
            <a:spAutoFit/>
          </a:bodyPr>
          <a:lstStyle/>
          <a:p>
            <a:r>
              <a:rPr lang="en-US" sz="800" dirty="0" smtClean="0"/>
              <a:t>(n=26)</a:t>
            </a:r>
            <a:endParaRPr lang="en-US" sz="800" dirty="0"/>
          </a:p>
        </p:txBody>
      </p:sp>
      <p:sp>
        <p:nvSpPr>
          <p:cNvPr id="11" name="TextBox 10"/>
          <p:cNvSpPr txBox="1"/>
          <p:nvPr/>
        </p:nvSpPr>
        <p:spPr>
          <a:xfrm>
            <a:off x="6905770" y="5840909"/>
            <a:ext cx="685800" cy="215444"/>
          </a:xfrm>
          <a:prstGeom prst="rect">
            <a:avLst/>
          </a:prstGeom>
          <a:noFill/>
        </p:spPr>
        <p:txBody>
          <a:bodyPr wrap="square" rtlCol="0">
            <a:spAutoFit/>
          </a:bodyPr>
          <a:lstStyle/>
          <a:p>
            <a:r>
              <a:rPr lang="en-US" sz="800" dirty="0" smtClean="0"/>
              <a:t>(n=19)</a:t>
            </a:r>
            <a:endParaRPr lang="en-US" sz="800" dirty="0"/>
          </a:p>
        </p:txBody>
      </p:sp>
      <p:sp>
        <p:nvSpPr>
          <p:cNvPr id="13" name="Right Brace 12"/>
          <p:cNvSpPr/>
          <p:nvPr/>
        </p:nvSpPr>
        <p:spPr>
          <a:xfrm rot="16200000">
            <a:off x="2694461" y="1365232"/>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 Box 14"/>
          <p:cNvSpPr txBox="1">
            <a:spLocks noChangeArrowheads="1"/>
          </p:cNvSpPr>
          <p:nvPr/>
        </p:nvSpPr>
        <p:spPr bwMode="auto">
          <a:xfrm>
            <a:off x="2381078" y="2148253"/>
            <a:ext cx="931863" cy="430887"/>
          </a:xfrm>
          <a:prstGeom prst="rect">
            <a:avLst/>
          </a:prstGeom>
          <a:noFill/>
          <a:ln w="25400" algn="ctr">
            <a:noFill/>
            <a:miter lim="800000"/>
            <a:headEnd/>
            <a:tailEnd/>
          </a:ln>
        </p:spPr>
        <p:txBody>
          <a:bodyPr>
            <a:spAutoFit/>
          </a:bodyPr>
          <a:lstStyle/>
          <a:p>
            <a:r>
              <a:rPr lang="en-CA" sz="1400" dirty="0" smtClean="0"/>
              <a:t>Helpful </a:t>
            </a:r>
            <a:r>
              <a:rPr lang="en-CA" sz="800" dirty="0" smtClean="0"/>
              <a:t>(Top </a:t>
            </a:r>
            <a:r>
              <a:rPr lang="en-CA" sz="800" dirty="0"/>
              <a:t>2 Box)</a:t>
            </a:r>
            <a:endParaRPr lang="en-CA" sz="700" dirty="0"/>
          </a:p>
        </p:txBody>
      </p:sp>
      <p:sp>
        <p:nvSpPr>
          <p:cNvPr id="15" name="Text Box 11"/>
          <p:cNvSpPr txBox="1">
            <a:spLocks noChangeArrowheads="1"/>
          </p:cNvSpPr>
          <p:nvPr/>
        </p:nvSpPr>
        <p:spPr bwMode="auto">
          <a:xfrm>
            <a:off x="6126292" y="3531540"/>
            <a:ext cx="1072896" cy="51552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14%</a:t>
            </a:r>
            <a:endParaRPr lang="en-CA" sz="900" dirty="0" smtClean="0"/>
          </a:p>
          <a:p>
            <a:r>
              <a:rPr lang="en-CA" sz="900" dirty="0" smtClean="0"/>
              <a:t>(n=45)</a:t>
            </a:r>
          </a:p>
        </p:txBody>
      </p:sp>
      <p:sp>
        <p:nvSpPr>
          <p:cNvPr id="16" name="Right Brace 15"/>
          <p:cNvSpPr/>
          <p:nvPr/>
        </p:nvSpPr>
        <p:spPr>
          <a:xfrm rot="16200000">
            <a:off x="6536276" y="2311158"/>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 Box 14"/>
          <p:cNvSpPr txBox="1">
            <a:spLocks noChangeArrowheads="1"/>
          </p:cNvSpPr>
          <p:nvPr/>
        </p:nvSpPr>
        <p:spPr bwMode="auto">
          <a:xfrm>
            <a:off x="6080018" y="3101140"/>
            <a:ext cx="1139932" cy="430887"/>
          </a:xfrm>
          <a:prstGeom prst="rect">
            <a:avLst/>
          </a:prstGeom>
          <a:noFill/>
          <a:ln w="25400" algn="ctr">
            <a:noFill/>
            <a:miter lim="800000"/>
            <a:headEnd/>
            <a:tailEnd/>
          </a:ln>
        </p:spPr>
        <p:txBody>
          <a:bodyPr wrap="square">
            <a:spAutoFit/>
          </a:bodyPr>
          <a:lstStyle/>
          <a:p>
            <a:r>
              <a:rPr lang="en-CA" sz="1400" dirty="0" smtClean="0"/>
              <a:t>Not Helpful </a:t>
            </a:r>
            <a:r>
              <a:rPr lang="en-CA" sz="800" dirty="0" smtClean="0"/>
              <a:t>(Top </a:t>
            </a:r>
            <a:r>
              <a:rPr lang="en-CA" sz="800" dirty="0"/>
              <a:t>2 Box)</a:t>
            </a:r>
            <a:endParaRPr lang="en-CA" sz="700" dirty="0"/>
          </a:p>
        </p:txBody>
      </p:sp>
      <p:sp>
        <p:nvSpPr>
          <p:cNvPr id="18" name="Text Box 11"/>
          <p:cNvSpPr txBox="1">
            <a:spLocks noChangeArrowheads="1"/>
          </p:cNvSpPr>
          <p:nvPr/>
        </p:nvSpPr>
        <p:spPr bwMode="auto">
          <a:xfrm>
            <a:off x="2306870" y="2590132"/>
            <a:ext cx="1072896" cy="51552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86%</a:t>
            </a:r>
            <a:endParaRPr lang="en-CA" sz="900" dirty="0" smtClean="0"/>
          </a:p>
          <a:p>
            <a:r>
              <a:rPr lang="en-CA" sz="900" dirty="0" smtClean="0"/>
              <a:t>(n=283)</a:t>
            </a:r>
          </a:p>
        </p:txBody>
      </p:sp>
      <p:sp>
        <p:nvSpPr>
          <p:cNvPr id="20" name="Rectangle 2"/>
          <p:cNvSpPr>
            <a:spLocks noGrp="1" noChangeArrowheads="1"/>
          </p:cNvSpPr>
          <p:nvPr>
            <p:ph type="title"/>
          </p:nvPr>
        </p:nvSpPr>
        <p:spPr bwMode="auto">
          <a:xfrm>
            <a:off x="838200" y="352582"/>
            <a:ext cx="8162925" cy="276999"/>
          </a:xfrm>
          <a:noFill/>
          <a:ln>
            <a:miter lim="800000"/>
            <a:headEnd/>
            <a:tailEnd/>
          </a:ln>
        </p:spPr>
        <p:txBody>
          <a:bodyPr vert="horz" numCol="1" compatLnSpc="1">
            <a:prstTxWarp prst="textNoShape">
              <a:avLst/>
            </a:prstTxWarp>
          </a:bodyPr>
          <a:lstStyle/>
          <a:p>
            <a:r>
              <a:rPr lang="en-CA" dirty="0" smtClean="0"/>
              <a:t>Helpfulness of Engineering Fit Tool During High School</a:t>
            </a:r>
          </a:p>
        </p:txBody>
      </p:sp>
      <p:sp>
        <p:nvSpPr>
          <p:cNvPr id="21" name="Content Placeholder 33"/>
          <p:cNvSpPr txBox="1">
            <a:spLocks/>
          </p:cNvSpPr>
          <p:nvPr/>
        </p:nvSpPr>
        <p:spPr>
          <a:xfrm>
            <a:off x="352424" y="726262"/>
            <a:ext cx="8479341"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en-US" sz="1400" b="0" dirty="0" smtClean="0">
                <a:solidFill>
                  <a:srgbClr val="1F497D"/>
                </a:solidFill>
                <a:latin typeface="Calibri"/>
              </a:rPr>
              <a:t>At nearly nine in ten, the vast majority of students think it would have been helpful to have had a tool in high school that would help determine if they would have been a good fit for engineering studies.</a:t>
            </a:r>
            <a:endParaRPr lang="en-US" sz="1400" b="0" dirty="0">
              <a:solidFill>
                <a:srgbClr val="1F497D"/>
              </a:solidFill>
              <a:latin typeface="Calibri"/>
            </a:endParaRPr>
          </a:p>
        </p:txBody>
      </p:sp>
    </p:spTree>
    <p:extLst>
      <p:ext uri="{BB962C8B-B14F-4D97-AF65-F5344CB8AC3E}">
        <p14:creationId xmlns:p14="http://schemas.microsoft.com/office/powerpoint/2010/main" val="291434176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Helpfulness of Career Assessment Tool During University</a:t>
            </a:r>
            <a:endParaRPr lang="en-CA" dirty="0"/>
          </a:p>
        </p:txBody>
      </p:sp>
      <p:sp>
        <p:nvSpPr>
          <p:cNvPr id="205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12596CE-3726-44FE-AA23-3D2BD64A8BAE}" type="slidenum">
              <a:rPr lang="en-US"/>
              <a:pPr/>
              <a:t>44</a:t>
            </a:fld>
            <a:endParaRPr lang="en-US" dirty="0"/>
          </a:p>
        </p:txBody>
      </p:sp>
      <p:sp>
        <p:nvSpPr>
          <p:cNvPr id="2053" name="Text Box 3"/>
          <p:cNvSpPr txBox="1">
            <a:spLocks noChangeArrowheads="1"/>
          </p:cNvSpPr>
          <p:nvPr/>
        </p:nvSpPr>
        <p:spPr bwMode="auto">
          <a:xfrm>
            <a:off x="384175" y="6124691"/>
            <a:ext cx="8759825" cy="33855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j-lt"/>
              </a:rPr>
              <a:t>Q17a. </a:t>
            </a:r>
            <a:r>
              <a:rPr lang="en-CA" sz="800" dirty="0">
                <a:solidFill>
                  <a:schemeClr val="tx1"/>
                </a:solidFill>
                <a:latin typeface="+mj-lt"/>
              </a:rPr>
              <a:t>Would a tool to help you decide if you should pursue a career in consulting, technical engineering, sales engineering, project management, academe, etc., be helpful to you? </a:t>
            </a:r>
            <a:r>
              <a:rPr lang="en-US" sz="800" dirty="0">
                <a:solidFill>
                  <a:schemeClr val="tx1"/>
                </a:solidFill>
                <a:latin typeface="+mj-lt"/>
              </a:rPr>
              <a:t>Base: All  respondents </a:t>
            </a:r>
            <a:r>
              <a:rPr lang="en-US" sz="800" dirty="0" smtClean="0">
                <a:solidFill>
                  <a:schemeClr val="tx1"/>
                </a:solidFill>
                <a:latin typeface="+mj-lt"/>
              </a:rPr>
              <a:t>2014 </a:t>
            </a:r>
            <a:r>
              <a:rPr lang="en-US" sz="800" dirty="0">
                <a:solidFill>
                  <a:schemeClr val="tx1"/>
                </a:solidFill>
                <a:latin typeface="+mj-lt"/>
              </a:rPr>
              <a:t>(</a:t>
            </a:r>
            <a:r>
              <a:rPr lang="en-US" sz="800" dirty="0" smtClean="0">
                <a:solidFill>
                  <a:schemeClr val="tx1"/>
                </a:solidFill>
                <a:latin typeface="+mj-lt"/>
              </a:rPr>
              <a:t>n=328)</a:t>
            </a:r>
            <a:endParaRPr lang="en-US" sz="800" dirty="0">
              <a:solidFill>
                <a:schemeClr val="tx1"/>
              </a:solidFill>
              <a:latin typeface="+mj-lt"/>
            </a:endParaRPr>
          </a:p>
        </p:txBody>
      </p:sp>
      <p:graphicFrame>
        <p:nvGraphicFramePr>
          <p:cNvPr id="18" name="Object 4"/>
          <p:cNvGraphicFramePr>
            <a:graphicFrameLocks noGrp="1" noChangeAspect="1"/>
          </p:cNvGraphicFramePr>
          <p:nvPr>
            <p:ph idx="1"/>
            <p:extLst>
              <p:ext uri="{D42A27DB-BD31-4B8C-83A1-F6EECF244321}">
                <p14:modId xmlns:p14="http://schemas.microsoft.com/office/powerpoint/2010/main" val="3268434862"/>
              </p:ext>
            </p:extLst>
          </p:nvPr>
        </p:nvGraphicFramePr>
        <p:xfrm>
          <a:off x="1036319" y="1417447"/>
          <a:ext cx="7424929" cy="459751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509823" y="5699051"/>
            <a:ext cx="925033" cy="230832"/>
          </a:xfrm>
          <a:prstGeom prst="rect">
            <a:avLst/>
          </a:prstGeom>
          <a:noFill/>
        </p:spPr>
        <p:txBody>
          <a:bodyPr wrap="square" rtlCol="0">
            <a:spAutoFit/>
          </a:bodyPr>
          <a:lstStyle/>
          <a:p>
            <a:r>
              <a:rPr lang="en-US" sz="900" dirty="0" smtClean="0"/>
              <a:t>(n=172)</a:t>
            </a:r>
            <a:endParaRPr lang="en-US" sz="900" dirty="0"/>
          </a:p>
        </p:txBody>
      </p:sp>
      <p:sp>
        <p:nvSpPr>
          <p:cNvPr id="8" name="TextBox 7"/>
          <p:cNvSpPr txBox="1"/>
          <p:nvPr/>
        </p:nvSpPr>
        <p:spPr>
          <a:xfrm>
            <a:off x="3331535" y="5699051"/>
            <a:ext cx="925033" cy="230832"/>
          </a:xfrm>
          <a:prstGeom prst="rect">
            <a:avLst/>
          </a:prstGeom>
          <a:noFill/>
        </p:spPr>
        <p:txBody>
          <a:bodyPr wrap="square" rtlCol="0">
            <a:spAutoFit/>
          </a:bodyPr>
          <a:lstStyle/>
          <a:p>
            <a:r>
              <a:rPr lang="en-US" sz="900" dirty="0" smtClean="0"/>
              <a:t>(n=110)</a:t>
            </a:r>
            <a:endParaRPr lang="en-US" sz="900" dirty="0"/>
          </a:p>
        </p:txBody>
      </p:sp>
      <p:sp>
        <p:nvSpPr>
          <p:cNvPr id="9" name="TextBox 8"/>
          <p:cNvSpPr txBox="1"/>
          <p:nvPr/>
        </p:nvSpPr>
        <p:spPr>
          <a:xfrm>
            <a:off x="5153247" y="5699051"/>
            <a:ext cx="925033" cy="230832"/>
          </a:xfrm>
          <a:prstGeom prst="rect">
            <a:avLst/>
          </a:prstGeom>
          <a:noFill/>
        </p:spPr>
        <p:txBody>
          <a:bodyPr wrap="square" rtlCol="0">
            <a:spAutoFit/>
          </a:bodyPr>
          <a:lstStyle/>
          <a:p>
            <a:r>
              <a:rPr lang="en-US" sz="900" dirty="0" smtClean="0"/>
              <a:t>(n=36)</a:t>
            </a:r>
            <a:endParaRPr lang="en-US" sz="900" dirty="0"/>
          </a:p>
        </p:txBody>
      </p:sp>
      <p:sp>
        <p:nvSpPr>
          <p:cNvPr id="10" name="TextBox 9"/>
          <p:cNvSpPr txBox="1"/>
          <p:nvPr/>
        </p:nvSpPr>
        <p:spPr>
          <a:xfrm>
            <a:off x="6974959" y="5699051"/>
            <a:ext cx="925033" cy="230832"/>
          </a:xfrm>
          <a:prstGeom prst="rect">
            <a:avLst/>
          </a:prstGeom>
          <a:noFill/>
        </p:spPr>
        <p:txBody>
          <a:bodyPr wrap="square" rtlCol="0">
            <a:spAutoFit/>
          </a:bodyPr>
          <a:lstStyle/>
          <a:p>
            <a:r>
              <a:rPr lang="en-US" sz="900" dirty="0" smtClean="0"/>
              <a:t>(n=10)</a:t>
            </a:r>
            <a:endParaRPr lang="en-US" sz="900" dirty="0"/>
          </a:p>
        </p:txBody>
      </p:sp>
      <p:sp>
        <p:nvSpPr>
          <p:cNvPr id="11" name="Content Placeholder 25"/>
          <p:cNvSpPr txBox="1">
            <a:spLocks/>
          </p:cNvSpPr>
          <p:nvPr/>
        </p:nvSpPr>
        <p:spPr>
          <a:xfrm>
            <a:off x="365124" y="739598"/>
            <a:ext cx="8410885" cy="21544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en-US" sz="1400" b="0" dirty="0" smtClean="0">
                <a:solidFill>
                  <a:srgbClr val="1F497D"/>
                </a:solidFill>
                <a:latin typeface="Calibri"/>
              </a:rPr>
              <a:t>Nearly nine in ten feel that a career assessment would be helpful, of which half indicate it would be very helpful. </a:t>
            </a:r>
            <a:endParaRPr lang="en-US" sz="1400" b="0" dirty="0">
              <a:solidFill>
                <a:srgbClr val="1F497D"/>
              </a:solidFill>
              <a:latin typeface="Calibri"/>
            </a:endParaRPr>
          </a:p>
        </p:txBody>
      </p:sp>
      <p:sp>
        <p:nvSpPr>
          <p:cNvPr id="12" name="Right Brace 11"/>
          <p:cNvSpPr/>
          <p:nvPr/>
        </p:nvSpPr>
        <p:spPr>
          <a:xfrm rot="16200000">
            <a:off x="2694461" y="1365232"/>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rot="16200000">
            <a:off x="6536276" y="2311158"/>
            <a:ext cx="297715" cy="3827717"/>
          </a:xfrm>
          <a:prstGeom prst="rightBrace">
            <a:avLst>
              <a:gd name="adj1" fmla="val 61232"/>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 Box 14"/>
          <p:cNvSpPr txBox="1">
            <a:spLocks noChangeArrowheads="1"/>
          </p:cNvSpPr>
          <p:nvPr/>
        </p:nvSpPr>
        <p:spPr bwMode="auto">
          <a:xfrm>
            <a:off x="2381078" y="2155214"/>
            <a:ext cx="931863" cy="430887"/>
          </a:xfrm>
          <a:prstGeom prst="rect">
            <a:avLst/>
          </a:prstGeom>
          <a:noFill/>
          <a:ln w="25400" algn="ctr">
            <a:noFill/>
            <a:miter lim="800000"/>
            <a:headEnd/>
            <a:tailEnd/>
          </a:ln>
        </p:spPr>
        <p:txBody>
          <a:bodyPr>
            <a:spAutoFit/>
          </a:bodyPr>
          <a:lstStyle/>
          <a:p>
            <a:r>
              <a:rPr lang="en-CA" sz="1400" dirty="0" smtClean="0"/>
              <a:t>Helpful </a:t>
            </a:r>
            <a:r>
              <a:rPr lang="en-CA" sz="800" dirty="0" smtClean="0"/>
              <a:t>(Top </a:t>
            </a:r>
            <a:r>
              <a:rPr lang="en-CA" sz="800" dirty="0"/>
              <a:t>2 Box)</a:t>
            </a:r>
            <a:endParaRPr lang="en-CA" sz="700" dirty="0"/>
          </a:p>
        </p:txBody>
      </p:sp>
      <p:sp>
        <p:nvSpPr>
          <p:cNvPr id="15" name="Text Box 14"/>
          <p:cNvSpPr txBox="1">
            <a:spLocks noChangeArrowheads="1"/>
          </p:cNvSpPr>
          <p:nvPr/>
        </p:nvSpPr>
        <p:spPr bwMode="auto">
          <a:xfrm>
            <a:off x="6080018" y="3101140"/>
            <a:ext cx="1139932" cy="430887"/>
          </a:xfrm>
          <a:prstGeom prst="rect">
            <a:avLst/>
          </a:prstGeom>
          <a:noFill/>
          <a:ln w="25400" algn="ctr">
            <a:noFill/>
            <a:miter lim="800000"/>
            <a:headEnd/>
            <a:tailEnd/>
          </a:ln>
        </p:spPr>
        <p:txBody>
          <a:bodyPr wrap="square">
            <a:spAutoFit/>
          </a:bodyPr>
          <a:lstStyle/>
          <a:p>
            <a:r>
              <a:rPr lang="en-CA" sz="1400" dirty="0" smtClean="0"/>
              <a:t>Not Helpful </a:t>
            </a:r>
            <a:r>
              <a:rPr lang="en-CA" sz="800" dirty="0" smtClean="0"/>
              <a:t>(Top </a:t>
            </a:r>
            <a:r>
              <a:rPr lang="en-CA" sz="800" dirty="0"/>
              <a:t>2 Box)</a:t>
            </a:r>
            <a:endParaRPr lang="en-CA" sz="700" dirty="0"/>
          </a:p>
        </p:txBody>
      </p:sp>
      <p:sp>
        <p:nvSpPr>
          <p:cNvPr id="16" name="Text Box 11"/>
          <p:cNvSpPr txBox="1">
            <a:spLocks noChangeArrowheads="1"/>
          </p:cNvSpPr>
          <p:nvPr/>
        </p:nvSpPr>
        <p:spPr bwMode="auto">
          <a:xfrm>
            <a:off x="2284477" y="2585614"/>
            <a:ext cx="1072896" cy="51552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86%</a:t>
            </a:r>
            <a:endParaRPr lang="en-CA" sz="900" dirty="0" smtClean="0"/>
          </a:p>
          <a:p>
            <a:r>
              <a:rPr lang="en-CA" sz="900" dirty="0" smtClean="0"/>
              <a:t>(n=282)</a:t>
            </a:r>
          </a:p>
        </p:txBody>
      </p:sp>
      <p:sp>
        <p:nvSpPr>
          <p:cNvPr id="17" name="Text Box 11"/>
          <p:cNvSpPr txBox="1">
            <a:spLocks noChangeArrowheads="1"/>
          </p:cNvSpPr>
          <p:nvPr/>
        </p:nvSpPr>
        <p:spPr bwMode="auto">
          <a:xfrm>
            <a:off x="6126292" y="3531540"/>
            <a:ext cx="1072896" cy="515526"/>
          </a:xfrm>
          <a:prstGeom prst="rect">
            <a:avLst/>
          </a:prstGeom>
          <a:noFill/>
          <a:ln w="12700" algn="ctr">
            <a:solidFill>
              <a:schemeClr val="tx1">
                <a:lumMod val="50000"/>
              </a:schemeClr>
            </a:solidFill>
            <a:miter lim="800000"/>
            <a:headEnd/>
            <a:tailEnd/>
          </a:ln>
        </p:spPr>
        <p:txBody>
          <a:bodyPr wrap="square">
            <a:spAutoFit/>
          </a:bodyPr>
          <a:lstStyle/>
          <a:p>
            <a:r>
              <a:rPr lang="en-CA" sz="1400" dirty="0" smtClean="0"/>
              <a:t>14%</a:t>
            </a:r>
            <a:endParaRPr lang="en-CA" sz="900" dirty="0" smtClean="0"/>
          </a:p>
          <a:p>
            <a:r>
              <a:rPr lang="en-CA" sz="900" dirty="0" smtClean="0"/>
              <a:t>(n=46)</a:t>
            </a:r>
          </a:p>
        </p:txBody>
      </p:sp>
    </p:spTree>
    <p:extLst>
      <p:ext uri="{BB962C8B-B14F-4D97-AF65-F5344CB8AC3E}">
        <p14:creationId xmlns:p14="http://schemas.microsoft.com/office/powerpoint/2010/main" val="122419242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a:t>Career Assessment </a:t>
            </a:r>
            <a:r>
              <a:rPr lang="en-CA" dirty="0" smtClean="0"/>
              <a:t>Tool - </a:t>
            </a:r>
            <a:r>
              <a:rPr lang="en-CA" dirty="0"/>
              <a:t>2014</a:t>
            </a:r>
          </a:p>
        </p:txBody>
      </p:sp>
      <p:sp>
        <p:nvSpPr>
          <p:cNvPr id="205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12596CE-3726-44FE-AA23-3D2BD64A8BAE}" type="slidenum">
              <a:rPr lang="en-US"/>
              <a:pPr/>
              <a:t>45</a:t>
            </a:fld>
            <a:endParaRPr lang="en-US" dirty="0"/>
          </a:p>
        </p:txBody>
      </p:sp>
      <p:sp>
        <p:nvSpPr>
          <p:cNvPr id="2053" name="Text Box 3"/>
          <p:cNvSpPr txBox="1">
            <a:spLocks noChangeArrowheads="1"/>
          </p:cNvSpPr>
          <p:nvPr/>
        </p:nvSpPr>
        <p:spPr bwMode="auto">
          <a:xfrm>
            <a:off x="384175" y="6124691"/>
            <a:ext cx="8759825" cy="21544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j-lt"/>
              </a:rPr>
              <a:t>Q17b</a:t>
            </a:r>
            <a:r>
              <a:rPr lang="en-US" sz="800" dirty="0">
                <a:solidFill>
                  <a:schemeClr val="tx1"/>
                </a:solidFill>
                <a:latin typeface="+mj-lt"/>
              </a:rPr>
              <a:t>. </a:t>
            </a:r>
            <a:r>
              <a:rPr lang="en-CA" sz="800" dirty="0">
                <a:solidFill>
                  <a:schemeClr val="tx1"/>
                </a:solidFill>
                <a:latin typeface="+mj-lt"/>
              </a:rPr>
              <a:t>At what stage in the engineering education process do you feel this career assessment tool would be most helpful? </a:t>
            </a:r>
            <a:r>
              <a:rPr lang="en-US" sz="800" dirty="0">
                <a:solidFill>
                  <a:schemeClr val="tx1"/>
                </a:solidFill>
                <a:latin typeface="+mj-lt"/>
              </a:rPr>
              <a:t>Base: All  respondents </a:t>
            </a:r>
            <a:r>
              <a:rPr lang="en-US" sz="800" dirty="0" smtClean="0">
                <a:solidFill>
                  <a:schemeClr val="tx1"/>
                </a:solidFill>
                <a:latin typeface="+mj-lt"/>
              </a:rPr>
              <a:t>2014 </a:t>
            </a:r>
            <a:r>
              <a:rPr lang="en-US" sz="800" dirty="0">
                <a:solidFill>
                  <a:schemeClr val="tx1"/>
                </a:solidFill>
                <a:latin typeface="+mj-lt"/>
              </a:rPr>
              <a:t>(</a:t>
            </a:r>
            <a:r>
              <a:rPr lang="en-US" sz="800" dirty="0" smtClean="0">
                <a:solidFill>
                  <a:schemeClr val="tx1"/>
                </a:solidFill>
                <a:latin typeface="+mj-lt"/>
              </a:rPr>
              <a:t>n=328)</a:t>
            </a:r>
            <a:endParaRPr lang="en-US" sz="800" dirty="0">
              <a:solidFill>
                <a:schemeClr val="tx1"/>
              </a:solidFill>
              <a:latin typeface="+mj-lt"/>
            </a:endParaRPr>
          </a:p>
        </p:txBody>
      </p:sp>
      <p:graphicFrame>
        <p:nvGraphicFramePr>
          <p:cNvPr id="18" name="Object 4"/>
          <p:cNvGraphicFramePr>
            <a:graphicFrameLocks noGrp="1" noChangeAspect="1"/>
          </p:cNvGraphicFramePr>
          <p:nvPr>
            <p:ph idx="1"/>
            <p:extLst>
              <p:ext uri="{D42A27DB-BD31-4B8C-83A1-F6EECF244321}">
                <p14:modId xmlns:p14="http://schemas.microsoft.com/office/powerpoint/2010/main" val="3406446187"/>
              </p:ext>
            </p:extLst>
          </p:nvPr>
        </p:nvGraphicFramePr>
        <p:xfrm>
          <a:off x="1036319" y="1417447"/>
          <a:ext cx="7424929" cy="45975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509823" y="5699051"/>
            <a:ext cx="925033" cy="230832"/>
          </a:xfrm>
          <a:prstGeom prst="rect">
            <a:avLst/>
          </a:prstGeom>
          <a:noFill/>
        </p:spPr>
        <p:txBody>
          <a:bodyPr wrap="square" rtlCol="0">
            <a:spAutoFit/>
          </a:bodyPr>
          <a:lstStyle/>
          <a:p>
            <a:r>
              <a:rPr lang="en-US" sz="900" dirty="0" smtClean="0"/>
              <a:t>(n=42)</a:t>
            </a:r>
            <a:endParaRPr lang="en-US" sz="900" dirty="0"/>
          </a:p>
        </p:txBody>
      </p:sp>
      <p:sp>
        <p:nvSpPr>
          <p:cNvPr id="8" name="TextBox 7"/>
          <p:cNvSpPr txBox="1"/>
          <p:nvPr/>
        </p:nvSpPr>
        <p:spPr>
          <a:xfrm>
            <a:off x="3342167" y="5699051"/>
            <a:ext cx="925033" cy="230832"/>
          </a:xfrm>
          <a:prstGeom prst="rect">
            <a:avLst/>
          </a:prstGeom>
          <a:noFill/>
        </p:spPr>
        <p:txBody>
          <a:bodyPr wrap="square" rtlCol="0">
            <a:spAutoFit/>
          </a:bodyPr>
          <a:lstStyle/>
          <a:p>
            <a:r>
              <a:rPr lang="en-US" sz="900" dirty="0" smtClean="0"/>
              <a:t>(n=91)</a:t>
            </a:r>
            <a:endParaRPr lang="en-US" sz="900" dirty="0"/>
          </a:p>
        </p:txBody>
      </p:sp>
      <p:sp>
        <p:nvSpPr>
          <p:cNvPr id="9" name="TextBox 8"/>
          <p:cNvSpPr txBox="1"/>
          <p:nvPr/>
        </p:nvSpPr>
        <p:spPr>
          <a:xfrm>
            <a:off x="5174511" y="5699051"/>
            <a:ext cx="925033" cy="230832"/>
          </a:xfrm>
          <a:prstGeom prst="rect">
            <a:avLst/>
          </a:prstGeom>
          <a:noFill/>
        </p:spPr>
        <p:txBody>
          <a:bodyPr wrap="square" rtlCol="0">
            <a:spAutoFit/>
          </a:bodyPr>
          <a:lstStyle/>
          <a:p>
            <a:r>
              <a:rPr lang="en-US" sz="900" dirty="0" smtClean="0"/>
              <a:t>(n=114)</a:t>
            </a:r>
            <a:endParaRPr lang="en-US" sz="900" dirty="0"/>
          </a:p>
        </p:txBody>
      </p:sp>
      <p:sp>
        <p:nvSpPr>
          <p:cNvPr id="10" name="TextBox 9"/>
          <p:cNvSpPr txBox="1"/>
          <p:nvPr/>
        </p:nvSpPr>
        <p:spPr>
          <a:xfrm>
            <a:off x="7081283" y="5866383"/>
            <a:ext cx="925033" cy="230832"/>
          </a:xfrm>
          <a:prstGeom prst="rect">
            <a:avLst/>
          </a:prstGeom>
          <a:noFill/>
        </p:spPr>
        <p:txBody>
          <a:bodyPr wrap="square" rtlCol="0">
            <a:spAutoFit/>
          </a:bodyPr>
          <a:lstStyle/>
          <a:p>
            <a:r>
              <a:rPr lang="en-US" sz="900" dirty="0" smtClean="0"/>
              <a:t>(n=51)</a:t>
            </a:r>
            <a:endParaRPr lang="en-US" sz="900" dirty="0"/>
          </a:p>
        </p:txBody>
      </p:sp>
      <p:sp>
        <p:nvSpPr>
          <p:cNvPr id="11" name="Content Placeholder 25"/>
          <p:cNvSpPr txBox="1">
            <a:spLocks/>
          </p:cNvSpPr>
          <p:nvPr/>
        </p:nvSpPr>
        <p:spPr>
          <a:xfrm>
            <a:off x="365124" y="739598"/>
            <a:ext cx="8410885"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en-US" sz="1400" b="0" dirty="0" smtClean="0">
                <a:solidFill>
                  <a:srgbClr val="1F497D"/>
                </a:solidFill>
                <a:latin typeface="Calibri"/>
              </a:rPr>
              <a:t>At more than four in ten, most students feel that a career assessment tool would be most helpful in their 3</a:t>
            </a:r>
            <a:r>
              <a:rPr lang="en-US" sz="1400" b="0" baseline="30000" dirty="0" smtClean="0">
                <a:solidFill>
                  <a:srgbClr val="1F497D"/>
                </a:solidFill>
                <a:latin typeface="Calibri"/>
              </a:rPr>
              <a:t>rd</a:t>
            </a:r>
            <a:r>
              <a:rPr lang="en-US" sz="1400" b="0" dirty="0" smtClean="0">
                <a:solidFill>
                  <a:srgbClr val="1F497D"/>
                </a:solidFill>
                <a:latin typeface="Calibri"/>
              </a:rPr>
              <a:t> year of school, followed by three in ten who mention 2</a:t>
            </a:r>
            <a:r>
              <a:rPr lang="en-US" sz="1400" b="0" baseline="30000" dirty="0" smtClean="0">
                <a:solidFill>
                  <a:srgbClr val="1F497D"/>
                </a:solidFill>
                <a:latin typeface="Calibri"/>
              </a:rPr>
              <a:t>nd</a:t>
            </a:r>
            <a:r>
              <a:rPr lang="en-US" sz="1400" b="0" dirty="0" smtClean="0">
                <a:solidFill>
                  <a:srgbClr val="1F497D"/>
                </a:solidFill>
                <a:latin typeface="Calibri"/>
              </a:rPr>
              <a:t> year, while more than one in ten mention 1</a:t>
            </a:r>
            <a:r>
              <a:rPr lang="en-US" sz="1400" b="0" baseline="30000" dirty="0" smtClean="0">
                <a:solidFill>
                  <a:srgbClr val="1F497D"/>
                </a:solidFill>
                <a:latin typeface="Calibri"/>
              </a:rPr>
              <a:t>st</a:t>
            </a:r>
            <a:r>
              <a:rPr lang="en-US" sz="1400" b="0" dirty="0" smtClean="0">
                <a:solidFill>
                  <a:srgbClr val="1F497D"/>
                </a:solidFill>
                <a:latin typeface="Calibri"/>
              </a:rPr>
              <a:t>  or 4</a:t>
            </a:r>
            <a:r>
              <a:rPr lang="en-US" sz="1400" b="0" baseline="30000" dirty="0" smtClean="0">
                <a:solidFill>
                  <a:srgbClr val="1F497D"/>
                </a:solidFill>
                <a:latin typeface="Calibri"/>
              </a:rPr>
              <a:t>th</a:t>
            </a:r>
            <a:r>
              <a:rPr lang="en-US" sz="1400" b="0" dirty="0" smtClean="0">
                <a:solidFill>
                  <a:srgbClr val="1F497D"/>
                </a:solidFill>
                <a:latin typeface="Calibri"/>
              </a:rPr>
              <a:t> year.</a:t>
            </a:r>
            <a:endParaRPr lang="en-US" sz="1400" b="0" dirty="0">
              <a:solidFill>
                <a:srgbClr val="1F497D"/>
              </a:solidFill>
              <a:latin typeface="Calibri"/>
            </a:endParaRPr>
          </a:p>
        </p:txBody>
      </p:sp>
    </p:spTree>
    <p:extLst>
      <p:ext uri="{BB962C8B-B14F-4D97-AF65-F5344CB8AC3E}">
        <p14:creationId xmlns:p14="http://schemas.microsoft.com/office/powerpoint/2010/main" val="388907541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Awareness of Career Focus Program</a:t>
            </a:r>
            <a:endParaRPr lang="en-CA" dirty="0"/>
          </a:p>
        </p:txBody>
      </p:sp>
      <p:sp>
        <p:nvSpPr>
          <p:cNvPr id="205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12596CE-3726-44FE-AA23-3D2BD64A8BAE}" type="slidenum">
              <a:rPr lang="en-US"/>
              <a:pPr/>
              <a:t>46</a:t>
            </a:fld>
            <a:endParaRPr lang="en-US" dirty="0"/>
          </a:p>
        </p:txBody>
      </p:sp>
      <p:sp>
        <p:nvSpPr>
          <p:cNvPr id="2053" name="Text Box 3"/>
          <p:cNvSpPr txBox="1">
            <a:spLocks noChangeArrowheads="1"/>
          </p:cNvSpPr>
          <p:nvPr/>
        </p:nvSpPr>
        <p:spPr bwMode="auto">
          <a:xfrm>
            <a:off x="384175" y="6124691"/>
            <a:ext cx="8759825" cy="33855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n-lt"/>
              </a:rPr>
              <a:t>Q17c</a:t>
            </a:r>
            <a:r>
              <a:rPr lang="en-US" sz="800" dirty="0">
                <a:solidFill>
                  <a:schemeClr val="tx1"/>
                </a:solidFill>
                <a:latin typeface="+mn-lt"/>
              </a:rPr>
              <a:t>. </a:t>
            </a:r>
            <a:r>
              <a:rPr lang="en-CA" sz="800" dirty="0">
                <a:solidFill>
                  <a:schemeClr val="tx1"/>
                </a:solidFill>
                <a:latin typeface="+mn-lt"/>
              </a:rPr>
              <a:t>Are you aware that Engineers Canada has developed a new program called Career Focus which includes a tool that can assess your chances of success in engineering? </a:t>
            </a:r>
            <a:r>
              <a:rPr lang="en-US" sz="800" dirty="0">
                <a:solidFill>
                  <a:schemeClr val="tx1"/>
                </a:solidFill>
                <a:latin typeface="+mn-lt"/>
              </a:rPr>
              <a:t>Base: All  respondents 2014 (</a:t>
            </a:r>
            <a:r>
              <a:rPr lang="en-US" sz="800" dirty="0" smtClean="0">
                <a:solidFill>
                  <a:schemeClr val="tx1"/>
                </a:solidFill>
                <a:latin typeface="+mn-lt"/>
              </a:rPr>
              <a:t>n=328)</a:t>
            </a:r>
            <a:endParaRPr lang="en-US" sz="800" dirty="0">
              <a:solidFill>
                <a:schemeClr val="tx1"/>
              </a:solidFill>
              <a:latin typeface="+mn-lt"/>
            </a:endParaRPr>
          </a:p>
        </p:txBody>
      </p:sp>
      <p:graphicFrame>
        <p:nvGraphicFramePr>
          <p:cNvPr id="8" name="Chart 7"/>
          <p:cNvGraphicFramePr/>
          <p:nvPr>
            <p:extLst>
              <p:ext uri="{D42A27DB-BD31-4B8C-83A1-F6EECF244321}">
                <p14:modId xmlns:p14="http://schemas.microsoft.com/office/powerpoint/2010/main" val="2721584095"/>
              </p:ext>
            </p:extLst>
          </p:nvPr>
        </p:nvGraphicFramePr>
        <p:xfrm>
          <a:off x="2731008" y="2173477"/>
          <a:ext cx="3286125" cy="347027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5208104" y="2965837"/>
            <a:ext cx="612251" cy="215444"/>
          </a:xfrm>
          <a:prstGeom prst="rect">
            <a:avLst/>
          </a:prstGeom>
          <a:noFill/>
        </p:spPr>
        <p:txBody>
          <a:bodyPr wrap="square" rtlCol="0">
            <a:spAutoFit/>
          </a:bodyPr>
          <a:lstStyle/>
          <a:p>
            <a:r>
              <a:rPr lang="en-US" sz="800" dirty="0" smtClean="0"/>
              <a:t>(n=10)</a:t>
            </a:r>
            <a:endParaRPr lang="en-US" sz="800" dirty="0"/>
          </a:p>
        </p:txBody>
      </p:sp>
      <p:sp>
        <p:nvSpPr>
          <p:cNvPr id="9" name="TextBox 8"/>
          <p:cNvSpPr txBox="1"/>
          <p:nvPr/>
        </p:nvSpPr>
        <p:spPr>
          <a:xfrm>
            <a:off x="3958315" y="4980166"/>
            <a:ext cx="612251" cy="215444"/>
          </a:xfrm>
          <a:prstGeom prst="rect">
            <a:avLst/>
          </a:prstGeom>
          <a:noFill/>
        </p:spPr>
        <p:txBody>
          <a:bodyPr wrap="square" rtlCol="0">
            <a:spAutoFit/>
          </a:bodyPr>
          <a:lstStyle/>
          <a:p>
            <a:r>
              <a:rPr lang="en-US" sz="800" dirty="0" smtClean="0">
                <a:solidFill>
                  <a:schemeClr val="bg1"/>
                </a:solidFill>
              </a:rPr>
              <a:t>(n=318)</a:t>
            </a:r>
            <a:endParaRPr lang="en-US" sz="800" dirty="0">
              <a:solidFill>
                <a:schemeClr val="bg1"/>
              </a:solidFill>
            </a:endParaRPr>
          </a:p>
        </p:txBody>
      </p:sp>
      <p:sp>
        <p:nvSpPr>
          <p:cNvPr id="10" name="Content Placeholder 25"/>
          <p:cNvSpPr txBox="1">
            <a:spLocks/>
          </p:cNvSpPr>
          <p:nvPr/>
        </p:nvSpPr>
        <p:spPr>
          <a:xfrm>
            <a:off x="365124" y="739598"/>
            <a:ext cx="8410885" cy="21544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en-US" sz="1400" b="0" dirty="0" smtClean="0">
                <a:solidFill>
                  <a:srgbClr val="1F497D"/>
                </a:solidFill>
                <a:latin typeface="Calibri"/>
              </a:rPr>
              <a:t>Only 3% report being aware of Engineers Canada’s Career Focus program.</a:t>
            </a:r>
            <a:endParaRPr lang="en-US" sz="1400" b="0" dirty="0">
              <a:solidFill>
                <a:srgbClr val="1F497D"/>
              </a:solidFill>
              <a:latin typeface="Calibri"/>
            </a:endParaRPr>
          </a:p>
        </p:txBody>
      </p:sp>
    </p:spTree>
    <p:extLst>
      <p:ext uri="{BB962C8B-B14F-4D97-AF65-F5344CB8AC3E}">
        <p14:creationId xmlns:p14="http://schemas.microsoft.com/office/powerpoint/2010/main" val="426578548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
          <p:cNvSpPr>
            <a:spLocks noGrp="1" noChangeArrowheads="1"/>
          </p:cNvSpPr>
          <p:nvPr>
            <p:ph type="ctrTitle"/>
          </p:nvPr>
        </p:nvSpPr>
        <p:spPr>
          <a:xfrm>
            <a:off x="144463" y="3254375"/>
            <a:ext cx="4416425" cy="358775"/>
          </a:xfrm>
        </p:spPr>
        <p:txBody>
          <a:bodyPr/>
          <a:lstStyle/>
          <a:p>
            <a:pPr fontAlgn="auto">
              <a:spcAft>
                <a:spcPts val="0"/>
              </a:spcAft>
              <a:defRPr/>
            </a:pPr>
            <a:r>
              <a:rPr lang="en-US" sz="2600" dirty="0" smtClean="0">
                <a:solidFill>
                  <a:schemeClr val="accent6"/>
                </a:solidFill>
              </a:rPr>
              <a:t>Demographics</a:t>
            </a:r>
          </a:p>
        </p:txBody>
      </p:sp>
      <p:sp>
        <p:nvSpPr>
          <p:cNvPr id="91139"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F520FE56-23CA-494B-91B8-0F9B6878D277}" type="slidenum">
              <a:rPr lang="en-US"/>
              <a:pPr/>
              <a:t>47</a:t>
            </a:fld>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Pre-Graduation Work Experience</a:t>
            </a:r>
          </a:p>
        </p:txBody>
      </p:sp>
      <p:sp>
        <p:nvSpPr>
          <p:cNvPr id="2052"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12596CE-3726-44FE-AA23-3D2BD64A8BAE}" type="slidenum">
              <a:rPr lang="en-US"/>
              <a:pPr/>
              <a:t>48</a:t>
            </a:fld>
            <a:endParaRPr lang="en-US" dirty="0"/>
          </a:p>
        </p:txBody>
      </p:sp>
      <p:sp>
        <p:nvSpPr>
          <p:cNvPr id="2053" name="Text Box 3"/>
          <p:cNvSpPr txBox="1">
            <a:spLocks noChangeArrowheads="1"/>
          </p:cNvSpPr>
          <p:nvPr/>
        </p:nvSpPr>
        <p:spPr bwMode="auto">
          <a:xfrm>
            <a:off x="384175" y="6124691"/>
            <a:ext cx="8759825" cy="215444"/>
          </a:xfrm>
          <a:prstGeom prst="rect">
            <a:avLst/>
          </a:prstGeom>
          <a:noFill/>
          <a:ln w="25400">
            <a:noFill/>
            <a:miter lim="800000"/>
            <a:headEnd/>
            <a:tailEnd/>
          </a:ln>
        </p:spPr>
        <p:txBody>
          <a:bodyPr>
            <a:spAutoFit/>
          </a:bodyPr>
          <a:lstStyle/>
          <a:p>
            <a:pPr algn="l">
              <a:defRPr/>
            </a:pPr>
            <a:r>
              <a:rPr lang="en-US" sz="800" dirty="0" smtClean="0">
                <a:solidFill>
                  <a:schemeClr val="tx1"/>
                </a:solidFill>
                <a:latin typeface="+mn-lt"/>
              </a:rPr>
              <a:t>Q33 </a:t>
            </a:r>
            <a:r>
              <a:rPr lang="en-CA" sz="800" dirty="0" smtClean="0">
                <a:solidFill>
                  <a:schemeClr val="tx1"/>
                </a:solidFill>
                <a:latin typeface="+mn-lt"/>
              </a:rPr>
              <a:t>Have </a:t>
            </a:r>
            <a:r>
              <a:rPr lang="en-CA" sz="800" dirty="0">
                <a:solidFill>
                  <a:schemeClr val="tx1"/>
                </a:solidFill>
                <a:latin typeface="+mn-lt"/>
              </a:rPr>
              <a:t>you been able to obtain pre-graduation engineering work </a:t>
            </a:r>
            <a:r>
              <a:rPr lang="en-CA" sz="800" dirty="0" smtClean="0">
                <a:solidFill>
                  <a:schemeClr val="tx1"/>
                </a:solidFill>
                <a:latin typeface="+mn-lt"/>
              </a:rPr>
              <a:t>experience? </a:t>
            </a:r>
            <a:r>
              <a:rPr lang="en-US" sz="800" dirty="0">
                <a:solidFill>
                  <a:schemeClr val="tx1"/>
                </a:solidFill>
                <a:latin typeface="+mn-lt"/>
              </a:rPr>
              <a:t>Base</a:t>
            </a:r>
            <a:r>
              <a:rPr lang="en-US" sz="800" dirty="0" smtClean="0">
                <a:solidFill>
                  <a:schemeClr val="tx1"/>
                </a:solidFill>
                <a:latin typeface="+mn-lt"/>
              </a:rPr>
              <a:t>: </a:t>
            </a:r>
            <a:r>
              <a:rPr lang="en-US" sz="800" dirty="0">
                <a:solidFill>
                  <a:schemeClr val="tx1"/>
                </a:solidFill>
                <a:latin typeface="+mn-lt"/>
              </a:rPr>
              <a:t>Respondents applied for license or Don't know/ </a:t>
            </a:r>
            <a:r>
              <a:rPr lang="en-US" sz="800" dirty="0" smtClean="0">
                <a:solidFill>
                  <a:schemeClr val="tx1"/>
                </a:solidFill>
                <a:latin typeface="+mn-lt"/>
              </a:rPr>
              <a:t>Unsure (n=26)	</a:t>
            </a:r>
            <a:endParaRPr lang="en-US" sz="800" dirty="0">
              <a:solidFill>
                <a:schemeClr val="tx1"/>
              </a:solidFill>
              <a:latin typeface="+mn-lt"/>
            </a:endParaRPr>
          </a:p>
        </p:txBody>
      </p:sp>
      <p:graphicFrame>
        <p:nvGraphicFramePr>
          <p:cNvPr id="7" name="Object 4"/>
          <p:cNvGraphicFramePr>
            <a:graphicFrameLocks noGrp="1" noChangeAspect="1"/>
          </p:cNvGraphicFramePr>
          <p:nvPr>
            <p:ph idx="1"/>
            <p:extLst>
              <p:ext uri="{D42A27DB-BD31-4B8C-83A1-F6EECF244321}">
                <p14:modId xmlns:p14="http://schemas.microsoft.com/office/powerpoint/2010/main" val="38686599"/>
              </p:ext>
            </p:extLst>
          </p:nvPr>
        </p:nvGraphicFramePr>
        <p:xfrm>
          <a:off x="1036319" y="1417447"/>
          <a:ext cx="7424929" cy="459751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924050" y="5105400"/>
            <a:ext cx="685800" cy="215444"/>
          </a:xfrm>
          <a:prstGeom prst="rect">
            <a:avLst/>
          </a:prstGeom>
          <a:noFill/>
        </p:spPr>
        <p:txBody>
          <a:bodyPr wrap="square" rtlCol="0">
            <a:spAutoFit/>
          </a:bodyPr>
          <a:lstStyle/>
          <a:p>
            <a:r>
              <a:rPr lang="en-US" sz="800" dirty="0" smtClean="0"/>
              <a:t>(n=17)</a:t>
            </a:r>
            <a:endParaRPr lang="en-US" sz="800" dirty="0"/>
          </a:p>
        </p:txBody>
      </p:sp>
      <p:sp>
        <p:nvSpPr>
          <p:cNvPr id="8" name="TextBox 7"/>
          <p:cNvSpPr txBox="1"/>
          <p:nvPr/>
        </p:nvSpPr>
        <p:spPr>
          <a:xfrm>
            <a:off x="4421187" y="5105400"/>
            <a:ext cx="685800" cy="215444"/>
          </a:xfrm>
          <a:prstGeom prst="rect">
            <a:avLst/>
          </a:prstGeom>
          <a:noFill/>
        </p:spPr>
        <p:txBody>
          <a:bodyPr wrap="square" rtlCol="0">
            <a:spAutoFit/>
          </a:bodyPr>
          <a:lstStyle/>
          <a:p>
            <a:r>
              <a:rPr lang="en-US" sz="800" dirty="0" smtClean="0"/>
              <a:t>(n=4)</a:t>
            </a:r>
            <a:endParaRPr lang="en-US" sz="800" dirty="0"/>
          </a:p>
        </p:txBody>
      </p:sp>
      <p:sp>
        <p:nvSpPr>
          <p:cNvPr id="9" name="TextBox 8"/>
          <p:cNvSpPr txBox="1"/>
          <p:nvPr/>
        </p:nvSpPr>
        <p:spPr>
          <a:xfrm>
            <a:off x="6918324" y="5326738"/>
            <a:ext cx="685800" cy="215444"/>
          </a:xfrm>
          <a:prstGeom prst="rect">
            <a:avLst/>
          </a:prstGeom>
          <a:noFill/>
        </p:spPr>
        <p:txBody>
          <a:bodyPr wrap="square" rtlCol="0">
            <a:spAutoFit/>
          </a:bodyPr>
          <a:lstStyle/>
          <a:p>
            <a:r>
              <a:rPr lang="en-US" sz="800" dirty="0" smtClean="0"/>
              <a:t>(n=5)</a:t>
            </a:r>
            <a:endParaRPr lang="en-US" sz="800" dirty="0"/>
          </a:p>
        </p:txBody>
      </p:sp>
      <p:sp>
        <p:nvSpPr>
          <p:cNvPr id="10" name="Content Placeholder 25"/>
          <p:cNvSpPr txBox="1">
            <a:spLocks/>
          </p:cNvSpPr>
          <p:nvPr/>
        </p:nvSpPr>
        <p:spPr>
          <a:xfrm>
            <a:off x="365124" y="739598"/>
            <a:ext cx="8410885" cy="430887"/>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lvl="0" indent="-182563" algn="l" fontAlgn="auto">
              <a:spcBef>
                <a:spcPts val="0"/>
              </a:spcBef>
              <a:spcAft>
                <a:spcPts val="0"/>
              </a:spcAft>
              <a:buFont typeface="Wingdings" pitchFamily="2" charset="2"/>
              <a:buChar char="§"/>
              <a:defRPr/>
            </a:pPr>
            <a:r>
              <a:rPr lang="en-US" sz="1400" b="0" dirty="0" smtClean="0">
                <a:solidFill>
                  <a:srgbClr val="1F497D"/>
                </a:solidFill>
                <a:latin typeface="Calibri"/>
              </a:rPr>
              <a:t>Two thirds report having been able to obtain pre-graduation work experience, while two in ten are not sure what qualifies and more than one in ten have not. </a:t>
            </a:r>
            <a:endParaRPr lang="en-US" sz="1400" b="0" dirty="0">
              <a:solidFill>
                <a:srgbClr val="1F497D"/>
              </a:solidFill>
              <a:latin typeface="Calibri"/>
            </a:endParaRPr>
          </a:p>
        </p:txBody>
      </p:sp>
    </p:spTree>
    <p:extLst>
      <p:ext uri="{BB962C8B-B14F-4D97-AF65-F5344CB8AC3E}">
        <p14:creationId xmlns:p14="http://schemas.microsoft.com/office/powerpoint/2010/main" val="202880389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2033383063"/>
              </p:ext>
            </p:extLst>
          </p:nvPr>
        </p:nvGraphicFramePr>
        <p:xfrm>
          <a:off x="1940226" y="1708570"/>
          <a:ext cx="2800350" cy="4157839"/>
        </p:xfrm>
        <a:graphic>
          <a:graphicData uri="http://schemas.openxmlformats.org/drawingml/2006/table">
            <a:tbl>
              <a:tblPr/>
              <a:tblGrid>
                <a:gridCol w="2800350"/>
              </a:tblGrid>
              <a:tr h="442216">
                <a:tc>
                  <a:txBody>
                    <a:bodyPr/>
                    <a:lstStyle/>
                    <a:p>
                      <a:pPr algn="r" fontAlgn="b"/>
                      <a:r>
                        <a:rPr lang="en-US" sz="1100" b="1" i="0" u="none" strike="noStrike" kern="1200" dirty="0" smtClean="0">
                          <a:solidFill>
                            <a:schemeClr val="tx1"/>
                          </a:solidFill>
                          <a:latin typeface="+mn-lt"/>
                          <a:ea typeface="+mn-ea"/>
                          <a:cs typeface="+mn-cs"/>
                        </a:rPr>
                        <a:t>Parent</a:t>
                      </a:r>
                    </a:p>
                  </a:txBody>
                  <a:tcPr marL="9525" marR="9525" marT="9525" marB="0" anchor="b">
                    <a:lnL>
                      <a:noFill/>
                    </a:lnL>
                    <a:lnR>
                      <a:noFill/>
                    </a:lnR>
                    <a:lnT>
                      <a:noFill/>
                    </a:lnT>
                    <a:lnB>
                      <a:noFill/>
                    </a:lnB>
                    <a:lnTlToBr w="12700" cmpd="sng">
                      <a:noFill/>
                      <a:prstDash val="solid"/>
                    </a:lnTlToBr>
                    <a:lnBlToTr w="12700" cmpd="sng">
                      <a:noFill/>
                      <a:prstDash val="solid"/>
                    </a:lnBlToTr>
                  </a:tcPr>
                </a:tc>
              </a:tr>
              <a:tr h="358631">
                <a:tc>
                  <a:txBody>
                    <a:bodyPr/>
                    <a:lstStyle/>
                    <a:p>
                      <a:pPr algn="r" fontAlgn="b"/>
                      <a:r>
                        <a:rPr lang="en-US" sz="800" b="0" i="0" u="none" strike="noStrike" dirty="0">
                          <a:solidFill>
                            <a:schemeClr val="tx2"/>
                          </a:solidFill>
                          <a:latin typeface="Arial Narrow" pitchFamily="34" charset="0"/>
                        </a:rPr>
                        <a:t>(</a:t>
                      </a:r>
                      <a:r>
                        <a:rPr lang="en-US" sz="800" b="0" i="0" u="none" strike="noStrike" dirty="0" smtClean="0">
                          <a:solidFill>
                            <a:schemeClr val="tx2"/>
                          </a:solidFill>
                          <a:latin typeface="Arial Narrow" pitchFamily="34" charset="0"/>
                        </a:rPr>
                        <a:t>n=78)</a:t>
                      </a:r>
                    </a:p>
                    <a:p>
                      <a:pPr algn="r" fontAlgn="b"/>
                      <a:r>
                        <a:rPr lang="en-US" sz="800" b="0" i="0" u="none" strike="noStrike" dirty="0" smtClean="0">
                          <a:solidFill>
                            <a:schemeClr val="tx2"/>
                          </a:solidFill>
                          <a:latin typeface="Arial Narrow" pitchFamily="34" charset="0"/>
                        </a:rPr>
                        <a:t>(n=141)</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6576">
                <a:tc>
                  <a:txBody>
                    <a:bodyPr/>
                    <a:lstStyle/>
                    <a:p>
                      <a:pPr marL="0" algn="r" defTabSz="914400" rtl="0" eaLnBrk="1" fontAlgn="b" latinLnBrk="0" hangingPunct="1"/>
                      <a:r>
                        <a:rPr lang="en-US" sz="1200" b="1" i="0" u="none" strike="noStrike" kern="1200" dirty="0" smtClean="0">
                          <a:solidFill>
                            <a:schemeClr val="tx1"/>
                          </a:solidFill>
                          <a:latin typeface="+mn-lt"/>
                          <a:ea typeface="+mn-ea"/>
                          <a:cs typeface="+mn-cs"/>
                        </a:rPr>
                        <a:t>Other</a:t>
                      </a:r>
                      <a:r>
                        <a:rPr lang="en-US" sz="1200" b="1" i="0" u="none" strike="noStrike" kern="1200" baseline="0" dirty="0" smtClean="0">
                          <a:solidFill>
                            <a:schemeClr val="tx1"/>
                          </a:solidFill>
                          <a:latin typeface="+mn-lt"/>
                          <a:ea typeface="+mn-ea"/>
                          <a:cs typeface="+mn-cs"/>
                        </a:rPr>
                        <a:t> </a:t>
                      </a:r>
                      <a:r>
                        <a:rPr lang="en-US" sz="1100" b="1" i="0" u="none" strike="noStrike" kern="1200" baseline="0" dirty="0" smtClean="0">
                          <a:solidFill>
                            <a:schemeClr val="tx1"/>
                          </a:solidFill>
                          <a:latin typeface="+mn-lt"/>
                          <a:ea typeface="+mn-ea"/>
                          <a:cs typeface="+mn-cs"/>
                        </a:rPr>
                        <a:t>family</a:t>
                      </a:r>
                      <a:r>
                        <a:rPr lang="en-US" sz="1200" b="1" i="0" u="none" strike="noStrike" kern="1200" baseline="0" dirty="0" smtClean="0">
                          <a:solidFill>
                            <a:schemeClr val="tx1"/>
                          </a:solidFill>
                          <a:latin typeface="+mn-lt"/>
                          <a:ea typeface="+mn-ea"/>
                          <a:cs typeface="+mn-cs"/>
                        </a:rPr>
                        <a:t> member</a:t>
                      </a:r>
                      <a:endParaRPr lang="en-US" sz="1200" b="1" i="0" u="none" strike="noStrike" kern="1200" dirty="0" smtClean="0">
                        <a:solidFill>
                          <a:schemeClr val="tx1"/>
                        </a:solidFill>
                        <a:latin typeface="+mn-lt"/>
                        <a:ea typeface="+mn-ea"/>
                        <a:cs typeface="+mn-cs"/>
                      </a:endParaRP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58631">
                <a:tc>
                  <a:txBody>
                    <a:bodyPr/>
                    <a:lstStyle/>
                    <a:p>
                      <a:pPr algn="r" fontAlgn="b"/>
                      <a:r>
                        <a:rPr lang="en-US" sz="800" b="0" i="0" u="none" strike="noStrike" dirty="0">
                          <a:latin typeface="Arial Narrow" pitchFamily="34" charset="0"/>
                        </a:rPr>
                        <a:t> </a:t>
                      </a:r>
                      <a:r>
                        <a:rPr lang="en-US" sz="800" b="0" i="0" u="none" strike="noStrike" dirty="0">
                          <a:solidFill>
                            <a:schemeClr val="tx2"/>
                          </a:solidFill>
                          <a:latin typeface="Arial Narrow" pitchFamily="34" charset="0"/>
                        </a:rPr>
                        <a:t>(</a:t>
                      </a:r>
                      <a:r>
                        <a:rPr lang="en-US" sz="800" b="0" i="0" u="none" strike="noStrike" dirty="0" smtClean="0">
                          <a:solidFill>
                            <a:schemeClr val="tx2"/>
                          </a:solidFill>
                          <a:latin typeface="Arial Narrow" pitchFamily="34" charset="0"/>
                        </a:rPr>
                        <a:t>n=49)</a:t>
                      </a:r>
                    </a:p>
                    <a:p>
                      <a:pPr algn="r" fontAlgn="b"/>
                      <a:r>
                        <a:rPr lang="en-US" sz="800" b="0" i="0" u="none" strike="noStrike" dirty="0" smtClean="0">
                          <a:solidFill>
                            <a:schemeClr val="tx2"/>
                          </a:solidFill>
                          <a:latin typeface="Arial Narrow" pitchFamily="34" charset="0"/>
                        </a:rPr>
                        <a:t>(n=92)</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10934">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latin typeface="+mn-lt"/>
                          <a:ea typeface="+mn-ea"/>
                          <a:cs typeface="+mn-cs"/>
                        </a:rPr>
                        <a:t>Friend/Acquaintance</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58631">
                <a:tc>
                  <a:txBody>
                    <a:bodyPr/>
                    <a:lstStyle/>
                    <a:p>
                      <a:pPr algn="r" fontAlgn="b"/>
                      <a:r>
                        <a:rPr lang="en-US" sz="800" b="0" i="0" u="none" strike="noStrike" dirty="0">
                          <a:solidFill>
                            <a:schemeClr val="tx2"/>
                          </a:solidFill>
                          <a:latin typeface="Arial Narrow" pitchFamily="34" charset="0"/>
                        </a:rPr>
                        <a:t> (</a:t>
                      </a:r>
                      <a:r>
                        <a:rPr lang="en-US" sz="800" b="0" i="0" u="none" strike="noStrike" dirty="0" smtClean="0">
                          <a:solidFill>
                            <a:schemeClr val="tx2"/>
                          </a:solidFill>
                          <a:latin typeface="Arial Narrow" pitchFamily="34" charset="0"/>
                        </a:rPr>
                        <a:t>n=26)</a:t>
                      </a:r>
                    </a:p>
                    <a:p>
                      <a:pPr algn="r" fontAlgn="b"/>
                      <a:r>
                        <a:rPr lang="en-US" sz="800" b="0" i="0" u="none" strike="noStrike" dirty="0" smtClean="0">
                          <a:solidFill>
                            <a:schemeClr val="tx2"/>
                          </a:solidFill>
                          <a:latin typeface="Arial Narrow" pitchFamily="34" charset="0"/>
                        </a:rPr>
                        <a:t>(n=72)</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31638">
                <a:tc>
                  <a:txBody>
                    <a:bodyPr/>
                    <a:lstStyle/>
                    <a:p>
                      <a:pPr marL="0" algn="r" defTabSz="914400" rtl="0" eaLnBrk="1" fontAlgn="b" latinLnBrk="0" hangingPunct="1"/>
                      <a:r>
                        <a:rPr lang="en-US" sz="1100" b="1" i="0" u="none" strike="noStrike" kern="1200" dirty="0" smtClean="0">
                          <a:solidFill>
                            <a:schemeClr val="tx1"/>
                          </a:solidFill>
                          <a:latin typeface="+mn-lt"/>
                          <a:ea typeface="+mn-ea"/>
                          <a:cs typeface="+mn-cs"/>
                        </a:rPr>
                        <a:t>Teacher</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58631">
                <a:tc>
                  <a:txBody>
                    <a:bodyPr/>
                    <a:lstStyle/>
                    <a:p>
                      <a:pPr algn="r" fontAlgn="b"/>
                      <a:r>
                        <a:rPr lang="en-US" sz="800" b="0" i="0" u="none" strike="noStrike" dirty="0">
                          <a:solidFill>
                            <a:schemeClr val="tx2"/>
                          </a:solidFill>
                          <a:latin typeface="Arial Narrow" pitchFamily="34" charset="0"/>
                        </a:rPr>
                        <a:t>(</a:t>
                      </a:r>
                      <a:r>
                        <a:rPr lang="en-US" sz="800" b="0" i="0" u="none" strike="noStrike" dirty="0" smtClean="0">
                          <a:solidFill>
                            <a:schemeClr val="tx2"/>
                          </a:solidFill>
                          <a:latin typeface="Arial Narrow" pitchFamily="34" charset="0"/>
                        </a:rPr>
                        <a:t>n=16)</a:t>
                      </a:r>
                    </a:p>
                    <a:p>
                      <a:pPr algn="r" fontAlgn="b"/>
                      <a:r>
                        <a:rPr lang="en-US" sz="800" b="0" i="0" u="none" strike="noStrike" dirty="0" smtClean="0">
                          <a:solidFill>
                            <a:schemeClr val="tx2"/>
                          </a:solidFill>
                          <a:latin typeface="Arial Narrow" pitchFamily="34" charset="0"/>
                        </a:rPr>
                        <a:t>(n=60)</a:t>
                      </a:r>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90230">
                <a:tc>
                  <a:txBody>
                    <a:bodyPr/>
                    <a:lstStyle/>
                    <a:p>
                      <a:pPr algn="r" fontAlgn="b"/>
                      <a:r>
                        <a:rPr lang="en-US" sz="1100" b="1" i="0" u="none" strike="noStrike" kern="1200" dirty="0" smtClean="0">
                          <a:solidFill>
                            <a:schemeClr val="tx1"/>
                          </a:solidFill>
                          <a:latin typeface="+mn-lt"/>
                          <a:ea typeface="+mn-ea"/>
                          <a:cs typeface="+mn-cs"/>
                        </a:rPr>
                        <a:t>Guidance Counselor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1721">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(n=7)</a:t>
                      </a:r>
                    </a:p>
                    <a:p>
                      <a:pPr marL="0" marR="0" indent="0" algn="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2"/>
                          </a:solidFill>
                          <a:latin typeface="Arial Narrow" pitchFamily="34" charset="0"/>
                        </a:rPr>
                        <a:t>(n=10)</a:t>
                      </a:r>
                    </a:p>
                    <a:p>
                      <a:pPr algn="r" fontAlgn="b"/>
                      <a:endParaRPr lang="en-US" sz="800" b="0" i="0" u="none" strike="noStrike" dirty="0">
                        <a:solidFill>
                          <a:schemeClr val="tx2"/>
                        </a:solidFill>
                        <a:latin typeface="Arial Narrow" pitchFamily="34" charset="0"/>
                      </a:endParaRPr>
                    </a:p>
                  </a:txBody>
                  <a:tcPr marL="5644" marR="5644" marT="5644"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9" name="Pentagon 68"/>
          <p:cNvSpPr/>
          <p:nvPr/>
        </p:nvSpPr>
        <p:spPr>
          <a:xfrm>
            <a:off x="4767480" y="1898027"/>
            <a:ext cx="1362075" cy="598765"/>
          </a:xfrm>
          <a:prstGeom prst="homePlate">
            <a:avLst>
              <a:gd name="adj" fmla="val 4650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677"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CA" dirty="0" smtClean="0"/>
              <a:t>Inspiration for Pursuing Engineering </a:t>
            </a:r>
          </a:p>
        </p:txBody>
      </p:sp>
      <p:sp>
        <p:nvSpPr>
          <p:cNvPr id="28678"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8D34426-FFFD-40FE-8E77-EBAF4587C9DA}" type="slidenum">
              <a:rPr lang="en-US"/>
              <a:pPr/>
              <a:t>49</a:t>
            </a:fld>
            <a:endParaRPr lang="en-US" dirty="0"/>
          </a:p>
        </p:txBody>
      </p:sp>
      <p:graphicFrame>
        <p:nvGraphicFramePr>
          <p:cNvPr id="64" name="Object 7"/>
          <p:cNvGraphicFramePr>
            <a:graphicFrameLocks noGrp="1" noChangeAspect="1"/>
          </p:cNvGraphicFramePr>
          <p:nvPr>
            <p:ph sz="half" idx="4294967295"/>
            <p:extLst>
              <p:ext uri="{D42A27DB-BD31-4B8C-83A1-F6EECF244321}">
                <p14:modId xmlns:p14="http://schemas.microsoft.com/office/powerpoint/2010/main" val="92268434"/>
              </p:ext>
            </p:extLst>
          </p:nvPr>
        </p:nvGraphicFramePr>
        <p:xfrm>
          <a:off x="6364498" y="1590847"/>
          <a:ext cx="2251075" cy="4543425"/>
        </p:xfrm>
        <a:graphic>
          <a:graphicData uri="http://schemas.openxmlformats.org/drawingml/2006/chart">
            <c:chart xmlns:c="http://schemas.openxmlformats.org/drawingml/2006/chart" xmlns:r="http://schemas.openxmlformats.org/officeDocument/2006/relationships" r:id="rId2"/>
          </a:graphicData>
        </a:graphic>
      </p:graphicFrame>
      <p:sp>
        <p:nvSpPr>
          <p:cNvPr id="34" name="Pentagon 33"/>
          <p:cNvSpPr/>
          <p:nvPr/>
        </p:nvSpPr>
        <p:spPr>
          <a:xfrm>
            <a:off x="4777005" y="2724564"/>
            <a:ext cx="1362075" cy="598765"/>
          </a:xfrm>
          <a:prstGeom prst="homePlate">
            <a:avLst>
              <a:gd name="adj" fmla="val 46503"/>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Pentagon 35"/>
          <p:cNvSpPr/>
          <p:nvPr/>
        </p:nvSpPr>
        <p:spPr>
          <a:xfrm>
            <a:off x="4777005" y="3563178"/>
            <a:ext cx="1362075" cy="598765"/>
          </a:xfrm>
          <a:prstGeom prst="homePlate">
            <a:avLst>
              <a:gd name="adj" fmla="val 46503"/>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Pentagon 36"/>
          <p:cNvSpPr/>
          <p:nvPr/>
        </p:nvSpPr>
        <p:spPr>
          <a:xfrm>
            <a:off x="4777419" y="4400550"/>
            <a:ext cx="1362075" cy="598765"/>
          </a:xfrm>
          <a:prstGeom prst="homePlate">
            <a:avLst>
              <a:gd name="adj" fmla="val 46503"/>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Pentagon 37"/>
          <p:cNvSpPr/>
          <p:nvPr/>
        </p:nvSpPr>
        <p:spPr>
          <a:xfrm>
            <a:off x="4767894" y="5238750"/>
            <a:ext cx="1362075" cy="598765"/>
          </a:xfrm>
          <a:prstGeom prst="homePlate">
            <a:avLst>
              <a:gd name="adj" fmla="val 46503"/>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Text Box 4"/>
          <p:cNvSpPr txBox="1">
            <a:spLocks noChangeArrowheads="1"/>
          </p:cNvSpPr>
          <p:nvPr/>
        </p:nvSpPr>
        <p:spPr bwMode="auto">
          <a:xfrm>
            <a:off x="4144496" y="5866410"/>
            <a:ext cx="1876302" cy="215444"/>
          </a:xfrm>
          <a:prstGeom prst="rect">
            <a:avLst/>
          </a:prstGeom>
          <a:noFill/>
          <a:ln w="25400" algn="ctr">
            <a:noFill/>
            <a:miter lim="800000"/>
            <a:headEnd/>
            <a:tailEnd/>
          </a:ln>
        </p:spPr>
        <p:txBody>
          <a:bodyPr wrap="square">
            <a:spAutoFit/>
          </a:bodyPr>
          <a:lstStyle/>
          <a:p>
            <a:pPr algn="r">
              <a:defRPr/>
            </a:pPr>
            <a:r>
              <a:rPr lang="en-CA" sz="800" i="1" dirty="0">
                <a:solidFill>
                  <a:schemeClr val="tx1"/>
                </a:solidFill>
                <a:latin typeface="+mj-lt"/>
              </a:rPr>
              <a:t>Mentions </a:t>
            </a:r>
            <a:r>
              <a:rPr lang="en-CA" sz="800" i="1" dirty="0" smtClean="0">
                <a:solidFill>
                  <a:schemeClr val="tx1"/>
                </a:solidFill>
                <a:latin typeface="+mj-lt"/>
              </a:rPr>
              <a:t>&lt;5% </a:t>
            </a:r>
            <a:r>
              <a:rPr lang="en-CA" sz="800" i="1" dirty="0">
                <a:solidFill>
                  <a:schemeClr val="tx1"/>
                </a:solidFill>
                <a:latin typeface="+mj-lt"/>
              </a:rPr>
              <a:t>are not shown</a:t>
            </a:r>
          </a:p>
        </p:txBody>
      </p:sp>
      <p:graphicFrame>
        <p:nvGraphicFramePr>
          <p:cNvPr id="57" name="Object 7"/>
          <p:cNvGraphicFramePr>
            <a:graphicFrameLocks noGrp="1" noChangeAspect="1"/>
          </p:cNvGraphicFramePr>
          <p:nvPr>
            <p:ph sz="half" idx="4294967295"/>
            <p:extLst>
              <p:ext uri="{D42A27DB-BD31-4B8C-83A1-F6EECF244321}">
                <p14:modId xmlns:p14="http://schemas.microsoft.com/office/powerpoint/2010/main" val="2701750779"/>
              </p:ext>
            </p:extLst>
          </p:nvPr>
        </p:nvGraphicFramePr>
        <p:xfrm>
          <a:off x="4703980" y="1345937"/>
          <a:ext cx="1690056" cy="48694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Object 7"/>
          <p:cNvGraphicFramePr>
            <a:graphicFrameLocks noGrp="1" noChangeAspect="1"/>
          </p:cNvGraphicFramePr>
          <p:nvPr>
            <p:ph sz="half" idx="4294967295"/>
            <p:extLst>
              <p:ext uri="{D42A27DB-BD31-4B8C-83A1-F6EECF244321}">
                <p14:modId xmlns:p14="http://schemas.microsoft.com/office/powerpoint/2010/main" val="1377857833"/>
              </p:ext>
            </p:extLst>
          </p:nvPr>
        </p:nvGraphicFramePr>
        <p:xfrm>
          <a:off x="323384" y="1569377"/>
          <a:ext cx="4080833" cy="4643083"/>
        </p:xfrm>
        <a:graphic>
          <a:graphicData uri="http://schemas.openxmlformats.org/drawingml/2006/chart">
            <c:chart xmlns:c="http://schemas.openxmlformats.org/drawingml/2006/chart" xmlns:r="http://schemas.openxmlformats.org/officeDocument/2006/relationships" r:id="rId4"/>
          </a:graphicData>
        </a:graphic>
      </p:graphicFrame>
      <p:sp>
        <p:nvSpPr>
          <p:cNvPr id="18" name="Pentagon 17"/>
          <p:cNvSpPr/>
          <p:nvPr/>
        </p:nvSpPr>
        <p:spPr>
          <a:xfrm>
            <a:off x="324802" y="2073583"/>
            <a:ext cx="2904173" cy="3426557"/>
          </a:xfrm>
          <a:prstGeom prst="homePlate">
            <a:avLst>
              <a:gd name="adj" fmla="val 23278"/>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extBox 1"/>
          <p:cNvSpPr txBox="1"/>
          <p:nvPr/>
        </p:nvSpPr>
        <p:spPr>
          <a:xfrm>
            <a:off x="829627" y="2277470"/>
            <a:ext cx="1590675" cy="307777"/>
          </a:xfrm>
          <a:prstGeom prst="rect">
            <a:avLst/>
          </a:prstGeom>
          <a:noFill/>
        </p:spPr>
        <p:txBody>
          <a:bodyPr wrap="square" rtlCol="0">
            <a:spAutoFit/>
          </a:bodyPr>
          <a:lstStyle/>
          <a:p>
            <a:r>
              <a:rPr lang="en-US" sz="1400" dirty="0" smtClean="0">
                <a:solidFill>
                  <a:schemeClr val="tx1"/>
                </a:solidFill>
                <a:latin typeface="+mn-lt"/>
              </a:rPr>
              <a:t>Yes %</a:t>
            </a:r>
            <a:endParaRPr lang="en-US" sz="1400" dirty="0">
              <a:solidFill>
                <a:schemeClr val="tx1"/>
              </a:solidFill>
              <a:latin typeface="+mn-lt"/>
            </a:endParaRPr>
          </a:p>
        </p:txBody>
      </p:sp>
      <p:graphicFrame>
        <p:nvGraphicFramePr>
          <p:cNvPr id="20" name="Chart 19"/>
          <p:cNvGraphicFramePr/>
          <p:nvPr>
            <p:extLst>
              <p:ext uri="{D42A27DB-BD31-4B8C-83A1-F6EECF244321}">
                <p14:modId xmlns:p14="http://schemas.microsoft.com/office/powerpoint/2010/main" val="2465224360"/>
              </p:ext>
            </p:extLst>
          </p:nvPr>
        </p:nvGraphicFramePr>
        <p:xfrm>
          <a:off x="390524" y="2443956"/>
          <a:ext cx="2683382" cy="2741958"/>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 Box 5"/>
          <p:cNvSpPr txBox="1">
            <a:spLocks noChangeArrowheads="1"/>
          </p:cNvSpPr>
          <p:nvPr/>
        </p:nvSpPr>
        <p:spPr bwMode="auto">
          <a:xfrm>
            <a:off x="323384" y="6139173"/>
            <a:ext cx="8597592" cy="646331"/>
          </a:xfrm>
          <a:prstGeom prst="rect">
            <a:avLst/>
          </a:prstGeom>
          <a:noFill/>
          <a:ln w="25400">
            <a:noFill/>
            <a:miter lim="800000"/>
            <a:headEnd/>
            <a:tailEnd/>
          </a:ln>
        </p:spPr>
        <p:txBody>
          <a:bodyPr wrap="square">
            <a:spAutoFit/>
          </a:bodyPr>
          <a:lstStyle/>
          <a:p>
            <a:pPr algn="l">
              <a:defRPr/>
            </a:pPr>
            <a:r>
              <a:rPr lang="en-US" sz="800" dirty="0" smtClean="0">
                <a:solidFill>
                  <a:schemeClr val="tx1"/>
                </a:solidFill>
                <a:latin typeface="+mj-lt"/>
              </a:rPr>
              <a:t>Q33B. Thinking back to before you began your current undergraduate program, would you say there was a particular individual(s) or role model(s) who inspired you to study engineering specifically? Base</a:t>
            </a:r>
            <a:r>
              <a:rPr lang="en-US" sz="800" dirty="0">
                <a:solidFill>
                  <a:schemeClr val="tx1"/>
                </a:solidFill>
                <a:latin typeface="+mj-lt"/>
              </a:rPr>
              <a:t>: </a:t>
            </a:r>
            <a:r>
              <a:rPr lang="en-US" sz="800" dirty="0" smtClean="0">
                <a:solidFill>
                  <a:schemeClr val="tx1"/>
                </a:solidFill>
                <a:latin typeface="+mj-lt"/>
              </a:rPr>
              <a:t>All  </a:t>
            </a:r>
            <a:r>
              <a:rPr lang="en-US" sz="800" dirty="0">
                <a:solidFill>
                  <a:schemeClr val="tx1"/>
                </a:solidFill>
                <a:latin typeface="+mj-lt"/>
              </a:rPr>
              <a:t>respondents, </a:t>
            </a:r>
            <a:r>
              <a:rPr lang="en-US" sz="800" dirty="0" smtClean="0">
                <a:solidFill>
                  <a:schemeClr val="tx1"/>
                </a:solidFill>
                <a:latin typeface="+mj-lt"/>
              </a:rPr>
              <a:t>2013 (n=743); 2014 (n=328)     Q33C.  What was your relation to this person(s)?  Base</a:t>
            </a:r>
            <a:r>
              <a:rPr lang="en-US" sz="800" dirty="0">
                <a:solidFill>
                  <a:schemeClr val="tx1"/>
                </a:solidFill>
                <a:latin typeface="+mj-lt"/>
              </a:rPr>
              <a:t>: </a:t>
            </a:r>
            <a:r>
              <a:rPr lang="en-US" sz="800" dirty="0" smtClean="0">
                <a:solidFill>
                  <a:schemeClr val="tx1"/>
                </a:solidFill>
                <a:latin typeface="+mj-lt"/>
              </a:rPr>
              <a:t> Respondents </a:t>
            </a:r>
            <a:r>
              <a:rPr lang="en-US" sz="800" dirty="0">
                <a:solidFill>
                  <a:schemeClr val="tx1"/>
                </a:solidFill>
                <a:latin typeface="+mj-lt"/>
              </a:rPr>
              <a:t>who </a:t>
            </a:r>
            <a:r>
              <a:rPr lang="en-US" sz="800" dirty="0" smtClean="0">
                <a:solidFill>
                  <a:schemeClr val="tx1"/>
                </a:solidFill>
                <a:latin typeface="+mj-lt"/>
              </a:rPr>
              <a:t>were inspired by someone to pursue engineering. 2013 (n=305 )2014 n=132 Q33D.  Please indicate the gender of each individual you selected.</a:t>
            </a:r>
            <a:r>
              <a:rPr lang="en-US" sz="800" dirty="0" smtClean="0">
                <a:solidFill>
                  <a:srgbClr val="1F497D"/>
                </a:solidFill>
                <a:latin typeface="Calibri"/>
              </a:rPr>
              <a:t> Base:  Respondents who were inspired by someone to pursue engineering.</a:t>
            </a:r>
            <a:endParaRPr lang="en-US" sz="800" dirty="0" smtClean="0">
              <a:solidFill>
                <a:schemeClr val="tx1"/>
              </a:solidFill>
              <a:latin typeface="+mj-lt"/>
            </a:endParaRPr>
          </a:p>
          <a:p>
            <a:pPr algn="l">
              <a:defRPr/>
            </a:pPr>
            <a:endParaRPr lang="en-US" sz="800" dirty="0">
              <a:solidFill>
                <a:schemeClr val="tx1"/>
              </a:solidFill>
              <a:latin typeface="+mj-lt"/>
            </a:endParaRPr>
          </a:p>
        </p:txBody>
      </p:sp>
      <p:sp>
        <p:nvSpPr>
          <p:cNvPr id="23" name="Isosceles Triangle 22"/>
          <p:cNvSpPr/>
          <p:nvPr/>
        </p:nvSpPr>
        <p:spPr>
          <a:xfrm rot="10800000">
            <a:off x="5313932" y="4512154"/>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4" name="Isosceles Triangle 23"/>
          <p:cNvSpPr/>
          <p:nvPr/>
        </p:nvSpPr>
        <p:spPr>
          <a:xfrm rot="10800000" flipV="1">
            <a:off x="5503130" y="1988137"/>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2" name="Content Placeholder 33"/>
          <p:cNvSpPr txBox="1">
            <a:spLocks/>
          </p:cNvSpPr>
          <p:nvPr/>
        </p:nvSpPr>
        <p:spPr>
          <a:xfrm>
            <a:off x="342899" y="707212"/>
            <a:ext cx="8479341"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Four in ten students feel </a:t>
            </a:r>
            <a:r>
              <a:rPr lang="en-US" sz="1400" b="0" dirty="0">
                <a:solidFill>
                  <a:schemeClr val="tx1"/>
                </a:solidFill>
                <a:latin typeface="+mj-lt"/>
              </a:rPr>
              <a:t>a particular individual inspired them to enter engineering specifically.   </a:t>
            </a:r>
            <a:endParaRPr lang="en-US" sz="1400" b="0" dirty="0" smtClean="0">
              <a:solidFill>
                <a:schemeClr val="tx1"/>
              </a:solidFill>
              <a:latin typeface="+mj-lt"/>
            </a:endParaRPr>
          </a:p>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Of </a:t>
            </a:r>
            <a:r>
              <a:rPr lang="en-US" sz="1400" b="0" dirty="0">
                <a:solidFill>
                  <a:schemeClr val="tx1"/>
                </a:solidFill>
                <a:latin typeface="+mj-lt"/>
              </a:rPr>
              <a:t>those who </a:t>
            </a:r>
            <a:r>
              <a:rPr lang="en-US" sz="1400" b="0" dirty="0" smtClean="0">
                <a:solidFill>
                  <a:schemeClr val="tx1"/>
                </a:solidFill>
                <a:latin typeface="+mj-lt"/>
              </a:rPr>
              <a:t>felt inspired, six in ten cite </a:t>
            </a:r>
            <a:r>
              <a:rPr lang="en-US" sz="1400" b="0" dirty="0">
                <a:solidFill>
                  <a:schemeClr val="tx1"/>
                </a:solidFill>
                <a:latin typeface="+mj-lt"/>
              </a:rPr>
              <a:t>a parent as that individual who motivated them while </a:t>
            </a:r>
            <a:r>
              <a:rPr lang="en-US" sz="1400" b="0" dirty="0" smtClean="0">
                <a:solidFill>
                  <a:schemeClr val="tx1"/>
                </a:solidFill>
                <a:latin typeface="+mj-lt"/>
              </a:rPr>
              <a:t>nearly four </a:t>
            </a:r>
            <a:r>
              <a:rPr lang="en-US" sz="1400" b="0" dirty="0">
                <a:solidFill>
                  <a:schemeClr val="tx1"/>
                </a:solidFill>
                <a:latin typeface="+mj-lt"/>
              </a:rPr>
              <a:t>in ten mention another family </a:t>
            </a:r>
            <a:r>
              <a:rPr lang="en-US" sz="1400" b="0" dirty="0" smtClean="0">
                <a:solidFill>
                  <a:schemeClr val="tx1"/>
                </a:solidFill>
                <a:latin typeface="+mj-lt"/>
              </a:rPr>
              <a:t>member, two in ten cite a friend/acquaintance and  one in ten cite a teacher.</a:t>
            </a:r>
          </a:p>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In </a:t>
            </a:r>
            <a:r>
              <a:rPr lang="en-US" sz="1400" b="0" dirty="0">
                <a:solidFill>
                  <a:schemeClr val="tx1"/>
                </a:solidFill>
                <a:latin typeface="+mj-lt"/>
              </a:rPr>
              <a:t>terms of gender, the vast majority indicate that it was a male who inspired them. </a:t>
            </a:r>
          </a:p>
        </p:txBody>
      </p:sp>
    </p:spTree>
    <p:extLst>
      <p:ext uri="{BB962C8B-B14F-4D97-AF65-F5344CB8AC3E}">
        <p14:creationId xmlns:p14="http://schemas.microsoft.com/office/powerpoint/2010/main" val="251639578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838200" y="257582"/>
            <a:ext cx="8162925" cy="276999"/>
          </a:xfrm>
          <a:noFill/>
          <a:ln>
            <a:miter lim="800000"/>
            <a:headEnd/>
            <a:tailEnd/>
          </a:ln>
        </p:spPr>
        <p:txBody>
          <a:bodyPr vert="horz" numCol="1" compatLnSpc="1">
            <a:prstTxWarp prst="textNoShape">
              <a:avLst/>
            </a:prstTxWarp>
          </a:bodyPr>
          <a:lstStyle/>
          <a:p>
            <a:r>
              <a:rPr lang="en-US" dirty="0"/>
              <a:t>Key Highlights</a:t>
            </a:r>
          </a:p>
        </p:txBody>
      </p:sp>
      <p:sp>
        <p:nvSpPr>
          <p:cNvPr id="36868" name="Rectangle 3"/>
          <p:cNvSpPr>
            <a:spLocks noGrp="1" noChangeArrowheads="1"/>
          </p:cNvSpPr>
          <p:nvPr>
            <p:ph idx="1"/>
          </p:nvPr>
        </p:nvSpPr>
        <p:spPr>
          <a:xfrm>
            <a:off x="417436" y="877090"/>
            <a:ext cx="8472564" cy="5489575"/>
          </a:xfrm>
        </p:spPr>
        <p:txBody>
          <a:bodyPr/>
          <a:lstStyle/>
          <a:p>
            <a:pPr marL="0" indent="0" fontAlgn="auto">
              <a:lnSpc>
                <a:spcPct val="100000"/>
              </a:lnSpc>
              <a:spcBef>
                <a:spcPts val="600"/>
              </a:spcBef>
              <a:spcAft>
                <a:spcPts val="0"/>
              </a:spcAft>
              <a:buFontTx/>
              <a:buNone/>
              <a:defRPr/>
            </a:pPr>
            <a:r>
              <a:rPr lang="en-US" sz="1600" dirty="0" smtClean="0"/>
              <a:t>Compared to last year, we have observed a decline in terms of students’ intentions to pursue a career in engineering.  While overall intentions on this measures remain strong, the softening of intentions is worth noting and something which should be monitored moving forward. </a:t>
            </a:r>
          </a:p>
          <a:p>
            <a:pPr fontAlgn="auto">
              <a:lnSpc>
                <a:spcPct val="100000"/>
              </a:lnSpc>
              <a:spcBef>
                <a:spcPts val="600"/>
              </a:spcBef>
              <a:spcAft>
                <a:spcPts val="0"/>
              </a:spcAft>
              <a:defRPr/>
            </a:pPr>
            <a:r>
              <a:rPr lang="en-US" sz="1600" dirty="0" smtClean="0"/>
              <a:t>While the vast majority of students continue to report they are likely (definitely/ probably) to pursue a career in engineering (93% vs. 97% in 2013), fewer students </a:t>
            </a:r>
            <a:r>
              <a:rPr lang="en-US" sz="1600" i="1" dirty="0" smtClean="0"/>
              <a:t>definitely will</a:t>
            </a:r>
            <a:r>
              <a:rPr lang="en-US" sz="1600" dirty="0" smtClean="0"/>
              <a:t> than in the past (56% down from 68% last year).</a:t>
            </a:r>
          </a:p>
          <a:p>
            <a:pPr>
              <a:lnSpc>
                <a:spcPct val="100000"/>
              </a:lnSpc>
              <a:spcBef>
                <a:spcPts val="600"/>
              </a:spcBef>
            </a:pPr>
            <a:r>
              <a:rPr lang="en-US" sz="1600" dirty="0" smtClean="0"/>
              <a:t>Two thirds (66%) of final year engineering students intend to go into the workforce immediately after graduating with their bachelors degree in Engineering, down from last year (76%), while a higher proportion plan to pursue more education (24% vs. 18% in 2013).   </a:t>
            </a:r>
          </a:p>
          <a:p>
            <a:pPr fontAlgn="auto">
              <a:lnSpc>
                <a:spcPct val="100000"/>
              </a:lnSpc>
              <a:spcBef>
                <a:spcPts val="600"/>
              </a:spcBef>
              <a:spcAft>
                <a:spcPts val="600"/>
              </a:spcAft>
              <a:defRPr/>
            </a:pPr>
            <a:r>
              <a:rPr lang="en-US" sz="1600" dirty="0" smtClean="0"/>
              <a:t>The proportion of students who </a:t>
            </a:r>
            <a:r>
              <a:rPr lang="en-US" sz="1600" dirty="0"/>
              <a:t>indicate </a:t>
            </a:r>
            <a:r>
              <a:rPr lang="en-US" sz="1600" dirty="0" smtClean="0"/>
              <a:t>that when </a:t>
            </a:r>
            <a:r>
              <a:rPr lang="en-US" sz="1600" dirty="0"/>
              <a:t>they began their </a:t>
            </a:r>
            <a:r>
              <a:rPr lang="en-US" sz="1600" dirty="0" smtClean="0"/>
              <a:t>studies </a:t>
            </a:r>
            <a:r>
              <a:rPr lang="en-US" sz="1600" dirty="0"/>
              <a:t>they </a:t>
            </a:r>
            <a:r>
              <a:rPr lang="en-US" sz="1600" i="1" dirty="0" smtClean="0"/>
              <a:t>definitely </a:t>
            </a:r>
            <a:r>
              <a:rPr lang="en-US" sz="1600" dirty="0" smtClean="0"/>
              <a:t>intended on pursuing a career in engineering has declined from year over year (52% vs. 62%), </a:t>
            </a:r>
            <a:r>
              <a:rPr lang="en-US" sz="1600" dirty="0"/>
              <a:t>while those </a:t>
            </a:r>
            <a:r>
              <a:rPr lang="en-US" sz="1600" dirty="0" smtClean="0"/>
              <a:t>who were </a:t>
            </a:r>
            <a:r>
              <a:rPr lang="en-US" sz="1600" i="1" dirty="0" smtClean="0"/>
              <a:t>likely</a:t>
            </a:r>
            <a:r>
              <a:rPr lang="en-US" sz="1600" dirty="0" smtClean="0"/>
              <a:t> to do so </a:t>
            </a:r>
            <a:r>
              <a:rPr lang="en-US" sz="1600" dirty="0"/>
              <a:t>has increased (</a:t>
            </a:r>
            <a:r>
              <a:rPr lang="en-US" sz="1600" dirty="0" smtClean="0"/>
              <a:t>38% </a:t>
            </a:r>
            <a:r>
              <a:rPr lang="en-US" sz="1600" dirty="0"/>
              <a:t>vs. </a:t>
            </a:r>
            <a:r>
              <a:rPr lang="en-US" sz="1600" dirty="0" smtClean="0"/>
              <a:t>26%).</a:t>
            </a:r>
          </a:p>
          <a:p>
            <a:pPr marL="0" fontAlgn="auto">
              <a:lnSpc>
                <a:spcPct val="100000"/>
              </a:lnSpc>
              <a:spcBef>
                <a:spcPts val="600"/>
              </a:spcBef>
              <a:spcAft>
                <a:spcPts val="0"/>
              </a:spcAft>
              <a:buNone/>
              <a:defRPr/>
            </a:pPr>
            <a:r>
              <a:rPr lang="en-US" sz="1600" dirty="0"/>
              <a:t>However, there </a:t>
            </a:r>
            <a:r>
              <a:rPr lang="en-US" sz="1600" dirty="0" smtClean="0"/>
              <a:t>have </a:t>
            </a:r>
            <a:r>
              <a:rPr lang="en-US" sz="1600" dirty="0"/>
              <a:t>been some positive shifts in terms of students’ knowledge regarding the engineering profession year over year.  Compared to 2013, we notice increases in students’ knowledge about certain aspects of the engineering profession, including:</a:t>
            </a:r>
          </a:p>
          <a:p>
            <a:pPr>
              <a:lnSpc>
                <a:spcPct val="100000"/>
              </a:lnSpc>
              <a:spcBef>
                <a:spcPts val="600"/>
              </a:spcBef>
            </a:pPr>
            <a:r>
              <a:rPr lang="en-CA" sz="1600" dirty="0"/>
              <a:t>At more than nine in ten, students are more likely to be aware that a </a:t>
            </a:r>
            <a:r>
              <a:rPr lang="en-CA" sz="1600" dirty="0" smtClean="0"/>
              <a:t>license </a:t>
            </a:r>
            <a:r>
              <a:rPr lang="en-CA" sz="1600" dirty="0"/>
              <a:t>is </a:t>
            </a:r>
            <a:r>
              <a:rPr lang="en-US" sz="1600" dirty="0"/>
              <a:t>required to use the title ‘Engineer’ (95% vs. 90% in 2013).</a:t>
            </a:r>
            <a:endParaRPr lang="en-CA" sz="1600" dirty="0"/>
          </a:p>
          <a:p>
            <a:pPr>
              <a:lnSpc>
                <a:spcPct val="100000"/>
              </a:lnSpc>
              <a:spcBef>
                <a:spcPts val="600"/>
              </a:spcBef>
            </a:pPr>
            <a:r>
              <a:rPr lang="en-US" sz="1600" dirty="0"/>
              <a:t>In terms of organizational responsibility,  students are more likely to know that CEAB is the organization that accredits University engineering programs compared to 2013 (77% vs. 67%).</a:t>
            </a:r>
          </a:p>
          <a:p>
            <a:pPr fontAlgn="auto">
              <a:lnSpc>
                <a:spcPct val="100000"/>
              </a:lnSpc>
              <a:spcBef>
                <a:spcPts val="600"/>
              </a:spcBef>
              <a:spcAft>
                <a:spcPts val="0"/>
              </a:spcAft>
              <a:defRPr/>
            </a:pPr>
            <a:endParaRPr lang="en-US" sz="1600" dirty="0" smtClean="0"/>
          </a:p>
        </p:txBody>
      </p:sp>
      <p:sp>
        <p:nvSpPr>
          <p:cNvPr id="79876"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C70E2486-0B4F-4D31-A2AC-A1688272D568}" type="slidenum">
              <a:rPr lang="en-US"/>
              <a:pPr/>
              <a:t>5</a:t>
            </a:fld>
            <a:endParaRPr lang="en-US" dirty="0"/>
          </a:p>
        </p:txBody>
      </p:sp>
    </p:spTree>
    <p:extLst>
      <p:ext uri="{BB962C8B-B14F-4D97-AF65-F5344CB8AC3E}">
        <p14:creationId xmlns:p14="http://schemas.microsoft.com/office/powerpoint/2010/main" val="27615234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Object 7"/>
          <p:cNvGraphicFramePr>
            <a:graphicFrameLocks noGrp="1" noChangeAspect="1"/>
          </p:cNvGraphicFramePr>
          <p:nvPr>
            <p:ph sz="half" idx="4294967295"/>
            <p:extLst>
              <p:ext uri="{D42A27DB-BD31-4B8C-83A1-F6EECF244321}">
                <p14:modId xmlns:p14="http://schemas.microsoft.com/office/powerpoint/2010/main" val="315783256"/>
              </p:ext>
            </p:extLst>
          </p:nvPr>
        </p:nvGraphicFramePr>
        <p:xfrm>
          <a:off x="5654675" y="1495890"/>
          <a:ext cx="3848100" cy="4527395"/>
        </p:xfrm>
        <a:graphic>
          <a:graphicData uri="http://schemas.openxmlformats.org/drawingml/2006/chart">
            <c:chart xmlns:c="http://schemas.openxmlformats.org/drawingml/2006/chart" xmlns:r="http://schemas.openxmlformats.org/officeDocument/2006/relationships" r:id="rId2"/>
          </a:graphicData>
        </a:graphic>
      </p:graphicFrame>
      <p:sp>
        <p:nvSpPr>
          <p:cNvPr id="28677"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Permanent Residency</a:t>
            </a:r>
          </a:p>
        </p:txBody>
      </p:sp>
      <p:graphicFrame>
        <p:nvGraphicFramePr>
          <p:cNvPr id="56" name="Object 26"/>
          <p:cNvGraphicFramePr>
            <a:graphicFrameLocks noGrp="1" noChangeAspect="1"/>
          </p:cNvGraphicFramePr>
          <p:nvPr>
            <p:ph idx="1"/>
            <p:extLst>
              <p:ext uri="{D42A27DB-BD31-4B8C-83A1-F6EECF244321}">
                <p14:modId xmlns:p14="http://schemas.microsoft.com/office/powerpoint/2010/main" val="2625063705"/>
              </p:ext>
            </p:extLst>
          </p:nvPr>
        </p:nvGraphicFramePr>
        <p:xfrm>
          <a:off x="290938" y="1795258"/>
          <a:ext cx="5062111" cy="3329192"/>
        </p:xfrm>
        <a:graphic>
          <a:graphicData uri="http://schemas.openxmlformats.org/drawingml/2006/chart">
            <c:chart xmlns:c="http://schemas.openxmlformats.org/drawingml/2006/chart" xmlns:r="http://schemas.openxmlformats.org/officeDocument/2006/relationships" r:id="rId3"/>
          </a:graphicData>
        </a:graphic>
      </p:graphicFrame>
      <p:sp>
        <p:nvSpPr>
          <p:cNvPr id="28678"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8D34426-FFFD-40FE-8E77-EBAF4587C9DA}" type="slidenum">
              <a:rPr lang="en-US"/>
              <a:pPr/>
              <a:t>50</a:t>
            </a:fld>
            <a:endParaRPr lang="en-US" dirty="0"/>
          </a:p>
        </p:txBody>
      </p:sp>
      <p:sp>
        <p:nvSpPr>
          <p:cNvPr id="28681" name="Text Box 5"/>
          <p:cNvSpPr txBox="1">
            <a:spLocks noChangeArrowheads="1"/>
          </p:cNvSpPr>
          <p:nvPr/>
        </p:nvSpPr>
        <p:spPr bwMode="auto">
          <a:xfrm>
            <a:off x="323384" y="6110598"/>
            <a:ext cx="8597592" cy="584775"/>
          </a:xfrm>
          <a:prstGeom prst="rect">
            <a:avLst/>
          </a:prstGeom>
          <a:noFill/>
          <a:ln w="25400">
            <a:noFill/>
            <a:miter lim="800000"/>
            <a:headEnd/>
            <a:tailEnd/>
          </a:ln>
        </p:spPr>
        <p:txBody>
          <a:bodyPr wrap="square">
            <a:spAutoFit/>
          </a:bodyPr>
          <a:lstStyle/>
          <a:p>
            <a:pPr algn="l">
              <a:defRPr/>
            </a:pPr>
            <a:r>
              <a:rPr lang="en-US" sz="800" dirty="0">
                <a:solidFill>
                  <a:schemeClr val="tx1"/>
                </a:solidFill>
                <a:latin typeface="+mj-lt"/>
              </a:rPr>
              <a:t>Q34. For statistical purposes, we would like to know the location of your permanent residence. Please select the statement that most appropriately describes your current residency status: ? </a:t>
            </a:r>
            <a:r>
              <a:rPr lang="en-US" sz="800" dirty="0" smtClean="0">
                <a:solidFill>
                  <a:schemeClr val="tx1"/>
                </a:solidFill>
                <a:latin typeface="+mj-lt"/>
              </a:rPr>
              <a:t/>
            </a:r>
            <a:br>
              <a:rPr lang="en-US" sz="800" dirty="0" smtClean="0">
                <a:solidFill>
                  <a:schemeClr val="tx1"/>
                </a:solidFill>
                <a:latin typeface="+mj-lt"/>
              </a:rPr>
            </a:br>
            <a:r>
              <a:rPr lang="en-US" sz="800" dirty="0" smtClean="0">
                <a:solidFill>
                  <a:schemeClr val="tx1"/>
                </a:solidFill>
                <a:latin typeface="+mj-lt"/>
              </a:rPr>
              <a:t>Base</a:t>
            </a:r>
            <a:r>
              <a:rPr lang="en-US" sz="800" dirty="0">
                <a:solidFill>
                  <a:schemeClr val="tx1"/>
                </a:solidFill>
                <a:latin typeface="+mj-lt"/>
              </a:rPr>
              <a:t>: All </a:t>
            </a:r>
            <a:r>
              <a:rPr lang="en-US" sz="800" dirty="0" smtClean="0">
                <a:solidFill>
                  <a:schemeClr val="tx1"/>
                </a:solidFill>
                <a:latin typeface="+mj-lt"/>
              </a:rPr>
              <a:t> respondents</a:t>
            </a:r>
            <a:r>
              <a:rPr lang="en-US" sz="800" dirty="0">
                <a:solidFill>
                  <a:schemeClr val="tx1"/>
                </a:solidFill>
                <a:latin typeface="+mj-lt"/>
              </a:rPr>
              <a:t>, </a:t>
            </a:r>
            <a:r>
              <a:rPr lang="en-US" sz="800" dirty="0" smtClean="0">
                <a:solidFill>
                  <a:schemeClr val="tx1"/>
                </a:solidFill>
                <a:latin typeface="+mj-lt"/>
              </a:rPr>
              <a:t>2013 n=796; 2014 (n=328)</a:t>
            </a:r>
            <a:br>
              <a:rPr lang="en-US" sz="800" dirty="0" smtClean="0">
                <a:solidFill>
                  <a:schemeClr val="tx1"/>
                </a:solidFill>
                <a:latin typeface="+mj-lt"/>
              </a:rPr>
            </a:br>
            <a:r>
              <a:rPr lang="en-US" sz="800" dirty="0" smtClean="0">
                <a:solidFill>
                  <a:schemeClr val="tx1"/>
                </a:solidFill>
                <a:latin typeface="+mj-lt"/>
              </a:rPr>
              <a:t>Q35</a:t>
            </a:r>
            <a:r>
              <a:rPr lang="en-US" sz="800" dirty="0">
                <a:solidFill>
                  <a:schemeClr val="tx1"/>
                </a:solidFill>
                <a:latin typeface="+mj-lt"/>
              </a:rPr>
              <a:t>. You indicated that you are attending university in </a:t>
            </a:r>
            <a:r>
              <a:rPr lang="en-US" sz="800" dirty="0" smtClean="0">
                <a:solidFill>
                  <a:schemeClr val="tx1"/>
                </a:solidFill>
                <a:latin typeface="+mj-lt"/>
              </a:rPr>
              <a:t> </a:t>
            </a:r>
            <a:r>
              <a:rPr lang="en-US" sz="800" dirty="0">
                <a:solidFill>
                  <a:schemeClr val="tx1"/>
                </a:solidFill>
                <a:latin typeface="+mj-lt"/>
              </a:rPr>
              <a:t>but are a permanent resident of another province/territory. Please select the province or territory in which you are a permanent resident.   Base: </a:t>
            </a:r>
            <a:r>
              <a:rPr lang="en-US" sz="800" dirty="0" smtClean="0">
                <a:solidFill>
                  <a:schemeClr val="tx1"/>
                </a:solidFill>
                <a:latin typeface="+mj-lt"/>
              </a:rPr>
              <a:t>  Respondents </a:t>
            </a:r>
            <a:r>
              <a:rPr lang="en-US" sz="800" dirty="0">
                <a:solidFill>
                  <a:schemeClr val="tx1"/>
                </a:solidFill>
                <a:latin typeface="+mj-lt"/>
              </a:rPr>
              <a:t>who are not permanent residents of </a:t>
            </a:r>
            <a:r>
              <a:rPr lang="en-US" sz="800" dirty="0" smtClean="0">
                <a:solidFill>
                  <a:schemeClr val="tx1"/>
                </a:solidFill>
                <a:latin typeface="+mj-lt"/>
              </a:rPr>
              <a:t>, 2013 (n=31); 2014 (n=20)</a:t>
            </a:r>
            <a:endParaRPr lang="en-US" sz="800" dirty="0">
              <a:solidFill>
                <a:schemeClr val="tx1"/>
              </a:solidFill>
              <a:latin typeface="+mj-lt"/>
            </a:endParaRPr>
          </a:p>
        </p:txBody>
      </p:sp>
      <p:sp>
        <p:nvSpPr>
          <p:cNvPr id="59" name="Rectangle 58"/>
          <p:cNvSpPr/>
          <p:nvPr/>
        </p:nvSpPr>
        <p:spPr>
          <a:xfrm>
            <a:off x="2053682" y="2548982"/>
            <a:ext cx="1544541" cy="2196791"/>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 name="Straight Arrow Connector 60"/>
          <p:cNvCxnSpPr/>
          <p:nvPr/>
        </p:nvCxnSpPr>
        <p:spPr>
          <a:xfrm flipV="1">
            <a:off x="2952053" y="2548697"/>
            <a:ext cx="2601022" cy="5807"/>
          </a:xfrm>
          <a:prstGeom prst="straightConnector1">
            <a:avLst/>
          </a:prstGeom>
          <a:ln w="254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163802" y="2287626"/>
            <a:ext cx="2865864" cy="276999"/>
          </a:xfrm>
          <a:prstGeom prst="rect">
            <a:avLst/>
          </a:prstGeom>
          <a:noFill/>
        </p:spPr>
        <p:txBody>
          <a:bodyPr wrap="square" rtlCol="0">
            <a:spAutoFit/>
          </a:bodyPr>
          <a:lstStyle/>
          <a:p>
            <a:pPr algn="r"/>
            <a:r>
              <a:rPr lang="en-US" sz="1200" i="1" dirty="0" smtClean="0">
                <a:latin typeface="+mn-lt"/>
              </a:rPr>
              <a:t>Resident of Another Province/Territory:</a:t>
            </a:r>
            <a:endParaRPr lang="en-US" sz="1200" i="1" dirty="0">
              <a:latin typeface="+mn-lt"/>
            </a:endParaRPr>
          </a:p>
        </p:txBody>
      </p:sp>
      <p:graphicFrame>
        <p:nvGraphicFramePr>
          <p:cNvPr id="22" name="Table 21"/>
          <p:cNvGraphicFramePr>
            <a:graphicFrameLocks noGrp="1"/>
          </p:cNvGraphicFramePr>
          <p:nvPr>
            <p:extLst>
              <p:ext uri="{D42A27DB-BD31-4B8C-83A1-F6EECF244321}">
                <p14:modId xmlns:p14="http://schemas.microsoft.com/office/powerpoint/2010/main" val="235442678"/>
              </p:ext>
            </p:extLst>
          </p:nvPr>
        </p:nvGraphicFramePr>
        <p:xfrm>
          <a:off x="523875" y="4749800"/>
          <a:ext cx="4543425" cy="901065"/>
        </p:xfrm>
        <a:graphic>
          <a:graphicData uri="http://schemas.openxmlformats.org/drawingml/2006/table">
            <a:tbl>
              <a:tblPr/>
              <a:tblGrid>
                <a:gridCol w="1343025"/>
                <a:gridCol w="1828800"/>
                <a:gridCol w="1371600"/>
              </a:tblGrid>
              <a:tr h="596062">
                <a:tc>
                  <a:txBody>
                    <a:bodyPr/>
                    <a:lstStyle/>
                    <a:p>
                      <a:pPr algn="ctr" fontAlgn="ctr"/>
                      <a:r>
                        <a:rPr lang="en-US" sz="1000" b="1" i="0" u="none" strike="noStrike" kern="1200" dirty="0" smtClean="0">
                          <a:solidFill>
                            <a:schemeClr val="tx1"/>
                          </a:solidFill>
                          <a:latin typeface="+mn-lt"/>
                          <a:ea typeface="+mn-ea"/>
                          <a:cs typeface="+mn-cs"/>
                        </a:rPr>
                        <a:t>I am a permanent resident of [Province].</a:t>
                      </a:r>
                    </a:p>
                    <a:p>
                      <a:pPr algn="l" fontAlgn="ctr"/>
                      <a:r>
                        <a:rPr lang="en-US" sz="800" b="0" i="0" u="none" strike="noStrike" kern="1200" dirty="0" smtClean="0">
                          <a:solidFill>
                            <a:schemeClr val="tx2"/>
                          </a:solidFill>
                          <a:latin typeface="Arial Narrow" pitchFamily="34" charset="0"/>
                          <a:ea typeface="+mn-ea"/>
                          <a:cs typeface="+mn-cs"/>
                        </a:rPr>
                        <a:t>       (n=274)               (n=661)</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00" b="1" i="0" u="none" strike="noStrike" kern="1200" dirty="0" smtClean="0">
                          <a:solidFill>
                            <a:schemeClr val="tx1"/>
                          </a:solidFill>
                          <a:latin typeface="+mn-lt"/>
                          <a:ea typeface="+mn-ea"/>
                          <a:cs typeface="+mn-cs"/>
                        </a:rPr>
                        <a:t>I am attending an [Province] university but I am a permanent resident of another province/territory.</a:t>
                      </a:r>
                      <a:endParaRPr lang="en-US" sz="1050" b="1" i="0" u="none" strike="noStrike" kern="1200" dirty="0" smtClean="0">
                        <a:solidFill>
                          <a:schemeClr val="tx1"/>
                        </a:solidFill>
                        <a:latin typeface="+mn-lt"/>
                        <a:ea typeface="+mn-ea"/>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sz="800" b="0" i="0" u="none" strike="noStrike" kern="1200" dirty="0" smtClean="0">
                          <a:solidFill>
                            <a:schemeClr val="tx2"/>
                          </a:solidFill>
                          <a:latin typeface="Arial Narrow" pitchFamily="34" charset="0"/>
                          <a:ea typeface="+mn-ea"/>
                          <a:cs typeface="+mn-cs"/>
                        </a:rPr>
                        <a:t>                    (n=20)                (n=31)</a:t>
                      </a:r>
                      <a:endParaRPr lang="en-US" sz="900" b="0" i="0" u="none" strike="noStrike" kern="1200" dirty="0" smtClean="0">
                        <a:solidFill>
                          <a:schemeClr val="tx2"/>
                        </a:solidFill>
                        <a:latin typeface="Arial Narrow" pitchFamily="34" charset="0"/>
                        <a:ea typeface="+mn-ea"/>
                        <a:cs typeface="+mn-cs"/>
                      </a:endParaRPr>
                    </a:p>
                    <a:p>
                      <a:pPr algn="ctr" fontAlgn="ctr"/>
                      <a:endParaRPr lang="en-US" sz="1050" b="1" i="0" u="none" strike="noStrike" kern="1200" dirty="0" smtClean="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1" i="0" u="none" strike="noStrike" kern="1200" dirty="0" smtClean="0">
                          <a:solidFill>
                            <a:schemeClr val="tx1"/>
                          </a:solidFill>
                          <a:latin typeface="+mn-lt"/>
                          <a:ea typeface="+mn-ea"/>
                          <a:cs typeface="+mn-cs"/>
                        </a:rPr>
                        <a:t>I am an international student attending an [Province] university.</a:t>
                      </a:r>
                    </a:p>
                    <a:p>
                      <a:pPr marL="0" marR="0" indent="0" algn="l" defTabSz="914400" rtl="0" eaLnBrk="1" fontAlgn="ctr" latinLnBrk="0" hangingPunct="1">
                        <a:lnSpc>
                          <a:spcPct val="100000"/>
                        </a:lnSpc>
                        <a:spcBef>
                          <a:spcPts val="0"/>
                        </a:spcBef>
                        <a:spcAft>
                          <a:spcPts val="0"/>
                        </a:spcAft>
                        <a:buClrTx/>
                        <a:buSzTx/>
                        <a:buFontTx/>
                        <a:buNone/>
                        <a:tabLst/>
                        <a:defRPr/>
                      </a:pPr>
                      <a:r>
                        <a:rPr lang="en-US" sz="800" b="0" i="0" u="none" strike="noStrike" kern="1200" dirty="0" smtClean="0">
                          <a:solidFill>
                            <a:schemeClr val="tx2"/>
                          </a:solidFill>
                          <a:latin typeface="Arial Narrow" pitchFamily="34" charset="0"/>
                          <a:ea typeface="+mn-ea"/>
                          <a:cs typeface="+mn-cs"/>
                        </a:rPr>
                        <a:t>            (n=34)                (n=51)</a:t>
                      </a:r>
                    </a:p>
                    <a:p>
                      <a:pPr algn="ctr" fontAlgn="ctr"/>
                      <a:endParaRPr lang="en-US" sz="1050" b="1" i="0" u="none" strike="noStrike" kern="1200" dirty="0" smtClean="0">
                        <a:solidFill>
                          <a:schemeClr val="tx1"/>
                        </a:solidFill>
                        <a:latin typeface="+mn-lt"/>
                        <a:ea typeface="+mn-ea"/>
                        <a:cs typeface="+mn-cs"/>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1466859289"/>
              </p:ext>
            </p:extLst>
          </p:nvPr>
        </p:nvGraphicFramePr>
        <p:xfrm>
          <a:off x="5238750" y="1943103"/>
          <a:ext cx="1600200" cy="3543296"/>
        </p:xfrm>
        <a:graphic>
          <a:graphicData uri="http://schemas.openxmlformats.org/drawingml/2006/table">
            <a:tbl>
              <a:tblPr/>
              <a:tblGrid>
                <a:gridCol w="1600200"/>
              </a:tblGrid>
              <a:tr h="885824">
                <a:tc>
                  <a:txBody>
                    <a:bodyPr/>
                    <a:lstStyle/>
                    <a:p>
                      <a:pPr algn="r" fontAlgn="ctr"/>
                      <a:r>
                        <a:rPr lang="en-US" sz="1000" b="1" i="0" u="none" strike="noStrike" dirty="0" smtClean="0">
                          <a:latin typeface="+mn-lt"/>
                        </a:rPr>
                        <a:t>Ontario</a:t>
                      </a:r>
                      <a:br>
                        <a:rPr lang="en-US" sz="1000" b="1" i="0" u="none" strike="noStrike" dirty="0" smtClean="0">
                          <a:latin typeface="+mn-lt"/>
                        </a:rPr>
                      </a:br>
                      <a:r>
                        <a:rPr lang="en-US" sz="700" b="1" i="0" u="none" strike="noStrike" kern="1200" dirty="0" smtClean="0">
                          <a:solidFill>
                            <a:srgbClr val="969696"/>
                          </a:solidFill>
                          <a:latin typeface="Arial Narrow" pitchFamily="34" charset="0"/>
                          <a:ea typeface="+mn-ea"/>
                          <a:cs typeface="+mn-cs"/>
                        </a:rPr>
                        <a:t>(n=13)</a:t>
                      </a:r>
                    </a:p>
                    <a:p>
                      <a:pPr algn="r" fontAlgn="ctr"/>
                      <a:r>
                        <a:rPr lang="en-US" sz="700" b="1" i="0" u="none" strike="noStrike" dirty="0" smtClean="0">
                          <a:solidFill>
                            <a:srgbClr val="969696"/>
                          </a:solidFill>
                          <a:latin typeface="Arial Narrow" pitchFamily="34" charset="0"/>
                        </a:rPr>
                        <a:t>(n=19)</a:t>
                      </a:r>
                      <a:endParaRPr lang="en-US" sz="900" b="1" i="0" u="none" strike="noStrike" dirty="0">
                        <a:solidFill>
                          <a:srgbClr val="969696"/>
                        </a:solidFill>
                        <a:latin typeface="Arial Narrow" pitchFamily="34" charset="0"/>
                      </a:endParaRP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885824">
                <a:tc>
                  <a:txBody>
                    <a:bodyPr/>
                    <a:lstStyle/>
                    <a:p>
                      <a:pPr algn="r" fontAlgn="ctr"/>
                      <a:r>
                        <a:rPr lang="en-US" sz="1000" b="1" i="0" u="none" strike="noStrike" dirty="0">
                          <a:latin typeface="+mn-lt"/>
                        </a:rPr>
                        <a:t>British </a:t>
                      </a:r>
                      <a:r>
                        <a:rPr lang="en-US" sz="1000" b="1" i="0" u="none" strike="noStrike" dirty="0" smtClean="0">
                          <a:latin typeface="+mn-lt"/>
                        </a:rPr>
                        <a:t>Columbia</a:t>
                      </a:r>
                      <a:br>
                        <a:rPr lang="en-US" sz="1000" b="1" i="0" u="none" strike="noStrike" dirty="0" smtClean="0">
                          <a:latin typeface="+mn-lt"/>
                        </a:rPr>
                      </a:br>
                      <a:r>
                        <a:rPr lang="en-US" sz="700" b="1" i="0" u="none" strike="noStrike" kern="1200" dirty="0" smtClean="0">
                          <a:solidFill>
                            <a:srgbClr val="969696"/>
                          </a:solidFill>
                          <a:latin typeface="Arial Narrow" pitchFamily="34" charset="0"/>
                          <a:ea typeface="+mn-ea"/>
                          <a:cs typeface="+mn-cs"/>
                        </a:rPr>
                        <a:t>(n=4)</a:t>
                      </a:r>
                    </a:p>
                    <a:p>
                      <a:pPr algn="r" fontAlgn="ctr"/>
                      <a:r>
                        <a:rPr lang="en-US" sz="700" b="1" i="0" u="none" strike="noStrike" kern="1200" dirty="0" smtClean="0">
                          <a:solidFill>
                            <a:srgbClr val="969696"/>
                          </a:solidFill>
                          <a:latin typeface="Arial Narrow" pitchFamily="34" charset="0"/>
                          <a:ea typeface="+mn-ea"/>
                          <a:cs typeface="+mn-cs"/>
                        </a:rPr>
                        <a:t>(n=8)</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885824">
                <a:tc>
                  <a:txBody>
                    <a:bodyPr/>
                    <a:lstStyle/>
                    <a:p>
                      <a:pPr marL="0" algn="r" defTabSz="914400" rtl="0" eaLnBrk="1" fontAlgn="ctr" latinLnBrk="0" hangingPunct="1"/>
                      <a:r>
                        <a:rPr lang="en-US" sz="1000" b="1" i="0" u="none" strike="noStrike" dirty="0" smtClean="0">
                          <a:latin typeface="+mn-lt"/>
                        </a:rPr>
                        <a:t>Alberta</a:t>
                      </a:r>
                      <a:br>
                        <a:rPr lang="en-US" sz="1000" b="1" i="0" u="none" strike="noStrike" dirty="0" smtClean="0">
                          <a:latin typeface="+mn-lt"/>
                        </a:rPr>
                      </a:br>
                      <a:r>
                        <a:rPr lang="en-US" sz="700" b="1" i="0" u="none" strike="noStrike" kern="1200" dirty="0" smtClean="0">
                          <a:solidFill>
                            <a:srgbClr val="969696"/>
                          </a:solidFill>
                          <a:latin typeface="Arial Narrow" pitchFamily="34" charset="0"/>
                          <a:ea typeface="+mn-ea"/>
                          <a:cs typeface="+mn-cs"/>
                        </a:rPr>
                        <a:t>(n=2)</a:t>
                      </a:r>
                    </a:p>
                    <a:p>
                      <a:pPr marL="0" algn="r" defTabSz="914400" rtl="0" eaLnBrk="1" fontAlgn="ctr" latinLnBrk="0" hangingPunct="1"/>
                      <a:r>
                        <a:rPr lang="en-US" sz="700" b="1" i="0" u="none" strike="noStrike" kern="1200" dirty="0" smtClean="0">
                          <a:solidFill>
                            <a:srgbClr val="969696"/>
                          </a:solidFill>
                          <a:latin typeface="Arial Narrow" pitchFamily="34" charset="0"/>
                          <a:ea typeface="+mn-ea"/>
                          <a:cs typeface="+mn-cs"/>
                        </a:rPr>
                        <a:t>(n=3)</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r h="885824">
                <a:tc>
                  <a:txBody>
                    <a:bodyPr/>
                    <a:lstStyle/>
                    <a:p>
                      <a:pPr marL="0" algn="r" defTabSz="914400" rtl="0" eaLnBrk="1" fontAlgn="ctr" latinLnBrk="0" hangingPunct="1"/>
                      <a:r>
                        <a:rPr lang="en-US" sz="1000" b="1" i="0" u="none" strike="noStrike" dirty="0" smtClean="0">
                          <a:latin typeface="+mn-lt"/>
                        </a:rPr>
                        <a:t>Yukon</a:t>
                      </a:r>
                    </a:p>
                    <a:p>
                      <a:pPr marL="0" algn="r" defTabSz="914400" rtl="0" eaLnBrk="1" fontAlgn="ctr" latinLnBrk="0" hangingPunct="1"/>
                      <a:r>
                        <a:rPr lang="en-US" sz="700" b="1" i="0" u="none" strike="noStrike" kern="1200" dirty="0" smtClean="0">
                          <a:solidFill>
                            <a:srgbClr val="969696"/>
                          </a:solidFill>
                          <a:latin typeface="Arial Narrow" pitchFamily="34" charset="0"/>
                          <a:ea typeface="+mn-ea"/>
                          <a:cs typeface="+mn-cs"/>
                        </a:rPr>
                        <a:t>(n=1)</a:t>
                      </a:r>
                    </a:p>
                    <a:p>
                      <a:pPr algn="r" fontAlgn="ctr"/>
                      <a:endParaRPr lang="en-US" sz="700" b="1" i="0" u="none" strike="noStrike" kern="1200" dirty="0" smtClean="0">
                        <a:solidFill>
                          <a:srgbClr val="969696"/>
                        </a:solidFill>
                        <a:latin typeface="Arial Narrow" pitchFamily="34" charset="0"/>
                        <a:ea typeface="+mn-ea"/>
                        <a:cs typeface="+mn-cs"/>
                      </a:endParaRP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Isosceles Triangle 12"/>
          <p:cNvSpPr/>
          <p:nvPr/>
        </p:nvSpPr>
        <p:spPr>
          <a:xfrm rot="10800000">
            <a:off x="935244" y="2041990"/>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5" name="Content Placeholder 33"/>
          <p:cNvSpPr txBox="1">
            <a:spLocks/>
          </p:cNvSpPr>
          <p:nvPr/>
        </p:nvSpPr>
        <p:spPr>
          <a:xfrm>
            <a:off x="221628" y="718040"/>
            <a:ext cx="8699347" cy="861774"/>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More than eight in </a:t>
            </a:r>
            <a:r>
              <a:rPr lang="en-US" sz="1400" b="0" dirty="0">
                <a:solidFill>
                  <a:schemeClr val="tx1"/>
                </a:solidFill>
                <a:latin typeface="+mj-lt"/>
              </a:rPr>
              <a:t>ten </a:t>
            </a:r>
            <a:r>
              <a:rPr lang="en-US" sz="1400" b="0" dirty="0" smtClean="0">
                <a:solidFill>
                  <a:schemeClr val="tx1"/>
                </a:solidFill>
                <a:latin typeface="+mj-lt"/>
              </a:rPr>
              <a:t>students, less than in 2013, </a:t>
            </a:r>
            <a:r>
              <a:rPr lang="en-US" sz="1400" b="0" dirty="0">
                <a:solidFill>
                  <a:schemeClr val="tx1"/>
                </a:solidFill>
                <a:latin typeface="+mj-lt"/>
              </a:rPr>
              <a:t>are permanent residents of </a:t>
            </a:r>
            <a:r>
              <a:rPr lang="en-US" sz="1400" b="0" dirty="0" smtClean="0">
                <a:solidFill>
                  <a:schemeClr val="tx1"/>
                </a:solidFill>
                <a:latin typeface="+mj-lt"/>
              </a:rPr>
              <a:t>the province they are studying in, while one in ten are an international student and fewer than one in ten are a resident of another province/ territory.</a:t>
            </a:r>
          </a:p>
          <a:p>
            <a:pPr marL="182563" indent="-182563" algn="l" fontAlgn="auto">
              <a:spcBef>
                <a:spcPts val="0"/>
              </a:spcBef>
              <a:spcAft>
                <a:spcPts val="0"/>
              </a:spcAft>
              <a:buFont typeface="Wingdings" pitchFamily="2" charset="2"/>
              <a:buChar char="§"/>
              <a:defRPr/>
            </a:pPr>
            <a:r>
              <a:rPr lang="en-US" sz="1400" b="0" dirty="0">
                <a:solidFill>
                  <a:schemeClr val="tx1"/>
                </a:solidFill>
                <a:latin typeface="+mj-lt"/>
              </a:rPr>
              <a:t>Of those who are </a:t>
            </a:r>
            <a:r>
              <a:rPr lang="en-US" sz="1400" b="0" dirty="0" smtClean="0">
                <a:solidFill>
                  <a:schemeClr val="tx1"/>
                </a:solidFill>
                <a:latin typeface="+mj-lt"/>
              </a:rPr>
              <a:t>a </a:t>
            </a:r>
            <a:r>
              <a:rPr lang="en-US" sz="1400" b="0" dirty="0">
                <a:solidFill>
                  <a:schemeClr val="tx1"/>
                </a:solidFill>
                <a:latin typeface="+mj-lt"/>
              </a:rPr>
              <a:t>permanent resident of another province, </a:t>
            </a:r>
            <a:r>
              <a:rPr lang="en-US" sz="1400" b="0" dirty="0" smtClean="0">
                <a:solidFill>
                  <a:schemeClr val="tx1"/>
                </a:solidFill>
                <a:latin typeface="+mj-lt"/>
              </a:rPr>
              <a:t>the majority are from Ontario, followed by British Columbia and Alberta.</a:t>
            </a:r>
            <a:endParaRPr lang="en-US" sz="14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
          <p:cNvGraphicFramePr>
            <a:graphicFrameLocks noGrp="1" noChangeAspect="1"/>
          </p:cNvGraphicFramePr>
          <p:nvPr>
            <p:ph idx="1"/>
            <p:extLst>
              <p:ext uri="{D42A27DB-BD31-4B8C-83A1-F6EECF244321}">
                <p14:modId xmlns:p14="http://schemas.microsoft.com/office/powerpoint/2010/main" val="2969381577"/>
              </p:ext>
            </p:extLst>
          </p:nvPr>
        </p:nvGraphicFramePr>
        <p:xfrm>
          <a:off x="1906684" y="1627957"/>
          <a:ext cx="7639050" cy="4699542"/>
        </p:xfrm>
        <a:graphic>
          <a:graphicData uri="http://schemas.openxmlformats.org/drawingml/2006/chart">
            <c:chart xmlns:c="http://schemas.openxmlformats.org/drawingml/2006/chart" xmlns:r="http://schemas.openxmlformats.org/officeDocument/2006/relationships" r:id="rId2"/>
          </a:graphicData>
        </a:graphic>
      </p:graphicFrame>
      <p:sp>
        <p:nvSpPr>
          <p:cNvPr id="29699" name="Rectangle 21"/>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Engineering Disciplines </a:t>
            </a:r>
          </a:p>
        </p:txBody>
      </p:sp>
      <p:sp>
        <p:nvSpPr>
          <p:cNvPr id="29700"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5DEC4A3A-46B0-4309-8933-7D5160487096}" type="slidenum">
              <a:rPr lang="en-US"/>
              <a:pPr/>
              <a:t>51</a:t>
            </a:fld>
            <a:endParaRPr lang="en-US" dirty="0"/>
          </a:p>
        </p:txBody>
      </p:sp>
      <p:sp>
        <p:nvSpPr>
          <p:cNvPr id="29713" name="Text Box 22"/>
          <p:cNvSpPr txBox="1">
            <a:spLocks noChangeArrowheads="1"/>
          </p:cNvSpPr>
          <p:nvPr/>
        </p:nvSpPr>
        <p:spPr bwMode="auto">
          <a:xfrm>
            <a:off x="323347" y="6265592"/>
            <a:ext cx="8675688" cy="336550"/>
          </a:xfrm>
          <a:prstGeom prst="rect">
            <a:avLst/>
          </a:prstGeom>
          <a:noFill/>
          <a:ln w="25400">
            <a:noFill/>
            <a:miter lim="800000"/>
            <a:headEnd/>
            <a:tailEnd/>
          </a:ln>
        </p:spPr>
        <p:txBody>
          <a:bodyPr>
            <a:spAutoFit/>
          </a:bodyPr>
          <a:lstStyle/>
          <a:p>
            <a:pPr algn="l">
              <a:defRPr/>
            </a:pPr>
            <a:r>
              <a:rPr lang="en-US" sz="800" dirty="0">
                <a:solidFill>
                  <a:schemeClr val="tx1"/>
                </a:solidFill>
                <a:latin typeface="+mj-lt"/>
              </a:rPr>
              <a:t>Q3/Q3B.   Please indicate the engineering discipline in which you are currently studying by selecting one of the following options. </a:t>
            </a:r>
            <a:br>
              <a:rPr lang="en-US" sz="800" dirty="0">
                <a:solidFill>
                  <a:schemeClr val="tx1"/>
                </a:solidFill>
                <a:latin typeface="+mj-lt"/>
              </a:rPr>
            </a:br>
            <a:r>
              <a:rPr lang="en-US" sz="800" dirty="0">
                <a:solidFill>
                  <a:schemeClr val="tx1"/>
                </a:solidFill>
                <a:latin typeface="+mj-lt"/>
              </a:rPr>
              <a:t>Base: </a:t>
            </a:r>
            <a:r>
              <a:rPr lang="en-US" sz="800" dirty="0" smtClean="0">
                <a:solidFill>
                  <a:schemeClr val="tx1"/>
                </a:solidFill>
                <a:latin typeface="+mj-lt"/>
              </a:rPr>
              <a:t>All  </a:t>
            </a:r>
            <a:r>
              <a:rPr lang="en-US" sz="800" dirty="0">
                <a:solidFill>
                  <a:schemeClr val="tx1"/>
                </a:solidFill>
                <a:latin typeface="+mj-lt"/>
              </a:rPr>
              <a:t>r</a:t>
            </a:r>
            <a:r>
              <a:rPr lang="en-US" sz="800" dirty="0" smtClean="0">
                <a:solidFill>
                  <a:schemeClr val="tx1"/>
                </a:solidFill>
                <a:latin typeface="+mj-lt"/>
              </a:rPr>
              <a:t>espondents</a:t>
            </a:r>
            <a:r>
              <a:rPr lang="en-US" sz="800" dirty="0">
                <a:solidFill>
                  <a:schemeClr val="tx1"/>
                </a:solidFill>
                <a:latin typeface="+mj-lt"/>
              </a:rPr>
              <a:t>, </a:t>
            </a:r>
            <a:r>
              <a:rPr lang="en-US" sz="800" dirty="0" smtClean="0">
                <a:solidFill>
                  <a:schemeClr val="tx1"/>
                </a:solidFill>
                <a:latin typeface="+mj-lt"/>
              </a:rPr>
              <a:t>2013 (n=743); 2014 (n=328)</a:t>
            </a:r>
            <a:endParaRPr lang="en-US" sz="800" dirty="0">
              <a:solidFill>
                <a:schemeClr val="tx1"/>
              </a:solidFill>
              <a:latin typeface="+mj-lt"/>
            </a:endParaRPr>
          </a:p>
        </p:txBody>
      </p:sp>
      <p:sp>
        <p:nvSpPr>
          <p:cNvPr id="29715" name="Text Box 25"/>
          <p:cNvSpPr txBox="1">
            <a:spLocks noChangeArrowheads="1"/>
          </p:cNvSpPr>
          <p:nvPr/>
        </p:nvSpPr>
        <p:spPr bwMode="auto">
          <a:xfrm>
            <a:off x="6124502" y="6184324"/>
            <a:ext cx="2925762" cy="215900"/>
          </a:xfrm>
          <a:prstGeom prst="rect">
            <a:avLst/>
          </a:prstGeom>
          <a:noFill/>
          <a:ln w="25400" algn="ctr">
            <a:noFill/>
            <a:miter lim="800000"/>
            <a:headEnd/>
            <a:tailEnd/>
          </a:ln>
        </p:spPr>
        <p:txBody>
          <a:bodyPr>
            <a:spAutoFit/>
          </a:bodyPr>
          <a:lstStyle/>
          <a:p>
            <a:pPr algn="r">
              <a:defRPr/>
            </a:pPr>
            <a:r>
              <a:rPr lang="en-CA" sz="800" i="1" dirty="0">
                <a:solidFill>
                  <a:schemeClr val="tx1"/>
                </a:solidFill>
                <a:latin typeface="+mj-lt"/>
              </a:rPr>
              <a:t>Mentions </a:t>
            </a:r>
            <a:r>
              <a:rPr lang="en-CA" sz="800" i="1" dirty="0" smtClean="0">
                <a:solidFill>
                  <a:schemeClr val="tx1"/>
                </a:solidFill>
                <a:latin typeface="+mj-lt"/>
              </a:rPr>
              <a:t>&lt;5% </a:t>
            </a:r>
            <a:r>
              <a:rPr lang="en-CA" sz="800" i="1" dirty="0">
                <a:solidFill>
                  <a:schemeClr val="tx1"/>
                </a:solidFill>
                <a:latin typeface="+mj-lt"/>
              </a:rPr>
              <a:t>are not shown</a:t>
            </a:r>
          </a:p>
        </p:txBody>
      </p:sp>
      <p:graphicFrame>
        <p:nvGraphicFramePr>
          <p:cNvPr id="17" name="Table 16"/>
          <p:cNvGraphicFramePr>
            <a:graphicFrameLocks noGrp="1"/>
          </p:cNvGraphicFramePr>
          <p:nvPr>
            <p:extLst>
              <p:ext uri="{D42A27DB-BD31-4B8C-83A1-F6EECF244321}">
                <p14:modId xmlns:p14="http://schemas.microsoft.com/office/powerpoint/2010/main" val="275777812"/>
              </p:ext>
            </p:extLst>
          </p:nvPr>
        </p:nvGraphicFramePr>
        <p:xfrm>
          <a:off x="1577421" y="1736722"/>
          <a:ext cx="2066925" cy="4612704"/>
        </p:xfrm>
        <a:graphic>
          <a:graphicData uri="http://schemas.openxmlformats.org/drawingml/2006/table">
            <a:tbl>
              <a:tblPr/>
              <a:tblGrid>
                <a:gridCol w="2066925"/>
              </a:tblGrid>
              <a:tr h="768784">
                <a:tc>
                  <a:txBody>
                    <a:bodyPr/>
                    <a:lstStyle/>
                    <a:p>
                      <a:pPr algn="r" fontAlgn="b"/>
                      <a:r>
                        <a:rPr lang="en-US" sz="1200" b="1" i="0" u="none" strike="noStrike" dirty="0">
                          <a:latin typeface="+mn-lt"/>
                        </a:rPr>
                        <a:t>Mechanical </a:t>
                      </a:r>
                      <a:r>
                        <a:rPr lang="en-US" sz="1200" b="1" i="0" u="none" strike="noStrike" dirty="0" smtClean="0">
                          <a:latin typeface="+mn-lt"/>
                        </a:rPr>
                        <a:t>Engineering</a:t>
                      </a:r>
                    </a:p>
                    <a:p>
                      <a:pPr algn="r" fontAlgn="b"/>
                      <a:r>
                        <a:rPr lang="en-US" sz="900" b="1" i="0" u="none" strike="noStrike" kern="1200" dirty="0" smtClean="0">
                          <a:solidFill>
                            <a:srgbClr val="969696"/>
                          </a:solidFill>
                          <a:latin typeface="Arial Narrow" pitchFamily="34" charset="0"/>
                          <a:ea typeface="+mn-ea"/>
                          <a:cs typeface="+mn-cs"/>
                        </a:rPr>
                        <a:t>(n=85)</a:t>
                      </a:r>
                    </a:p>
                    <a:p>
                      <a:pPr algn="r" fontAlgn="b"/>
                      <a:r>
                        <a:rPr lang="en-US" sz="900" b="1" i="0" u="none" strike="noStrike" kern="1200" dirty="0" smtClean="0">
                          <a:solidFill>
                            <a:srgbClr val="969696"/>
                          </a:solidFill>
                          <a:latin typeface="Arial Narrow" pitchFamily="34" charset="0"/>
                          <a:ea typeface="+mn-ea"/>
                          <a:cs typeface="+mn-cs"/>
                        </a:rPr>
                        <a:t>(n=196)</a:t>
                      </a:r>
                    </a:p>
                  </a:txBody>
                  <a:tcPr marL="9525" marR="9525" marT="9525" marB="0">
                    <a:lnL>
                      <a:noFill/>
                    </a:lnL>
                    <a:lnR>
                      <a:noFill/>
                    </a:lnR>
                    <a:lnT>
                      <a:noFill/>
                    </a:lnT>
                    <a:lnB>
                      <a:noFill/>
                    </a:lnB>
                  </a:tcPr>
                </a:tc>
              </a:tr>
              <a:tr h="768784">
                <a:tc>
                  <a:txBody>
                    <a:bodyPr/>
                    <a:lstStyle/>
                    <a:p>
                      <a:pPr marL="0" algn="r" defTabSz="914400" rtl="0" eaLnBrk="1" fontAlgn="b" latinLnBrk="0" hangingPunct="1"/>
                      <a:r>
                        <a:rPr lang="en-US" sz="1200" b="1" i="0" u="none" strike="noStrike" dirty="0" smtClean="0">
                          <a:latin typeface="+mn-lt"/>
                        </a:rPr>
                        <a:t>Civil Engineering</a:t>
                      </a:r>
                      <a:br>
                        <a:rPr lang="en-US" sz="1200" b="1" i="0" u="none" strike="noStrike" dirty="0" smtClean="0">
                          <a:latin typeface="+mn-lt"/>
                        </a:rPr>
                      </a:br>
                      <a:r>
                        <a:rPr lang="en-US" sz="900" b="1" i="0" u="none" strike="noStrike" kern="1200" dirty="0" smtClean="0">
                          <a:solidFill>
                            <a:srgbClr val="969696"/>
                          </a:solidFill>
                          <a:latin typeface="Arial Narrow" pitchFamily="34" charset="0"/>
                          <a:ea typeface="+mn-ea"/>
                          <a:cs typeface="+mn-cs"/>
                        </a:rPr>
                        <a:t>(n=58)</a:t>
                      </a:r>
                    </a:p>
                    <a:p>
                      <a:pPr marL="0" algn="r" defTabSz="914400" rtl="0" eaLnBrk="1" fontAlgn="b" latinLnBrk="0" hangingPunct="1"/>
                      <a:r>
                        <a:rPr lang="en-US" sz="900" b="1" i="0" u="none" strike="noStrike" kern="1200" dirty="0" smtClean="0">
                          <a:solidFill>
                            <a:srgbClr val="969696"/>
                          </a:solidFill>
                          <a:latin typeface="Arial Narrow" pitchFamily="34" charset="0"/>
                          <a:ea typeface="+mn-ea"/>
                          <a:cs typeface="+mn-cs"/>
                        </a:rPr>
                        <a:t>(n=79)</a:t>
                      </a:r>
                    </a:p>
                  </a:txBody>
                  <a:tcPr marL="9525" marR="9525" marT="9525" marB="0">
                    <a:lnL>
                      <a:noFill/>
                    </a:lnL>
                    <a:lnR>
                      <a:noFill/>
                    </a:lnR>
                    <a:lnT>
                      <a:noFill/>
                    </a:lnT>
                    <a:lnB>
                      <a:noFill/>
                    </a:lnB>
                  </a:tcPr>
                </a:tc>
              </a:tr>
              <a:tr h="768784">
                <a:tc>
                  <a:txBody>
                    <a:bodyPr/>
                    <a:lstStyle/>
                    <a:p>
                      <a:pPr marL="0" algn="r" defTabSz="914400" rtl="0" eaLnBrk="1" fontAlgn="b" latinLnBrk="0" hangingPunct="1"/>
                      <a:r>
                        <a:rPr lang="en-US" sz="1200" b="1" i="0" u="none" strike="noStrike" dirty="0">
                          <a:latin typeface="+mn-lt"/>
                        </a:rPr>
                        <a:t>Electrical </a:t>
                      </a:r>
                      <a:r>
                        <a:rPr lang="en-US" sz="1200" b="1" i="0" u="none" strike="noStrike" dirty="0" smtClean="0">
                          <a:latin typeface="+mn-lt"/>
                        </a:rPr>
                        <a:t>Engineering</a:t>
                      </a:r>
                      <a:br>
                        <a:rPr lang="en-US" sz="1200" b="1" i="0" u="none" strike="noStrike" dirty="0" smtClean="0">
                          <a:latin typeface="+mn-lt"/>
                        </a:rPr>
                      </a:br>
                      <a:r>
                        <a:rPr lang="en-US" sz="900" b="1" i="0" u="none" strike="noStrike" kern="1200" dirty="0" smtClean="0">
                          <a:solidFill>
                            <a:srgbClr val="969696"/>
                          </a:solidFill>
                          <a:latin typeface="Arial Narrow" pitchFamily="34" charset="0"/>
                          <a:ea typeface="+mn-ea"/>
                          <a:cs typeface="+mn-cs"/>
                        </a:rPr>
                        <a:t>(n=51)</a:t>
                      </a:r>
                    </a:p>
                    <a:p>
                      <a:pPr marL="0" algn="r" defTabSz="914400" rtl="0" eaLnBrk="1" fontAlgn="b" latinLnBrk="0" hangingPunct="1"/>
                      <a:r>
                        <a:rPr lang="en-US" sz="900" b="1" i="0" u="none" strike="noStrike" kern="1200" dirty="0" smtClean="0">
                          <a:solidFill>
                            <a:srgbClr val="969696"/>
                          </a:solidFill>
                          <a:latin typeface="Arial Narrow" pitchFamily="34" charset="0"/>
                          <a:ea typeface="+mn-ea"/>
                          <a:cs typeface="+mn-cs"/>
                        </a:rPr>
                        <a:t>(n=110)</a:t>
                      </a:r>
                    </a:p>
                  </a:txBody>
                  <a:tcPr marL="9525" marR="9525" marT="9525" marB="0">
                    <a:lnL>
                      <a:noFill/>
                    </a:lnL>
                    <a:lnR>
                      <a:noFill/>
                    </a:lnR>
                    <a:lnT>
                      <a:noFill/>
                    </a:lnT>
                    <a:lnB>
                      <a:noFill/>
                    </a:lnB>
                  </a:tcPr>
                </a:tc>
              </a:tr>
              <a:tr h="768784">
                <a:tc>
                  <a:txBody>
                    <a:bodyPr/>
                    <a:lstStyle/>
                    <a:p>
                      <a:pPr marL="0" algn="r" defTabSz="914400" rtl="0" eaLnBrk="1" fontAlgn="b" latinLnBrk="0" hangingPunct="1"/>
                      <a:r>
                        <a:rPr lang="en-US" sz="1200" b="1" i="0" u="none" strike="noStrike" dirty="0" smtClean="0">
                          <a:latin typeface="+mn-lt"/>
                        </a:rPr>
                        <a:t>Chemical Engineering</a:t>
                      </a:r>
                      <a:br>
                        <a:rPr lang="en-US" sz="1200" b="1" i="0" u="none" strike="noStrike" dirty="0" smtClean="0">
                          <a:latin typeface="+mn-lt"/>
                        </a:rPr>
                      </a:br>
                      <a:r>
                        <a:rPr lang="en-US" sz="900" b="1" i="0" u="none" strike="noStrike" kern="1200" dirty="0" smtClean="0">
                          <a:solidFill>
                            <a:srgbClr val="969696"/>
                          </a:solidFill>
                          <a:latin typeface="Arial Narrow" pitchFamily="34" charset="0"/>
                          <a:ea typeface="+mn-ea"/>
                          <a:cs typeface="+mn-cs"/>
                        </a:rPr>
                        <a:t>(n=34)</a:t>
                      </a:r>
                    </a:p>
                    <a:p>
                      <a:pPr marL="0" algn="r" defTabSz="914400" rtl="0" eaLnBrk="1" fontAlgn="b" latinLnBrk="0" hangingPunct="1"/>
                      <a:r>
                        <a:rPr lang="en-US" sz="900" b="1" i="0" u="none" strike="noStrike" kern="1200" dirty="0" smtClean="0">
                          <a:solidFill>
                            <a:srgbClr val="969696"/>
                          </a:solidFill>
                          <a:latin typeface="Arial Narrow" pitchFamily="34" charset="0"/>
                          <a:ea typeface="+mn-ea"/>
                          <a:cs typeface="+mn-cs"/>
                        </a:rPr>
                        <a:t>(n=42)</a:t>
                      </a:r>
                    </a:p>
                  </a:txBody>
                  <a:tcPr marL="9525" marR="9525" marT="9525" marB="0">
                    <a:lnL>
                      <a:noFill/>
                    </a:lnL>
                    <a:lnR>
                      <a:noFill/>
                    </a:lnR>
                    <a:lnT>
                      <a:noFill/>
                    </a:lnT>
                    <a:lnB>
                      <a:noFill/>
                    </a:lnB>
                  </a:tcPr>
                </a:tc>
              </a:tr>
              <a:tr h="768784">
                <a:tc>
                  <a:txBody>
                    <a:bodyPr/>
                    <a:lstStyle/>
                    <a:p>
                      <a:pPr marL="0" algn="r" defTabSz="914400" rtl="0" eaLnBrk="1" fontAlgn="b" latinLnBrk="0" hangingPunct="1"/>
                      <a:r>
                        <a:rPr lang="en-US" sz="1200" b="1" i="0" u="none" strike="noStrike" dirty="0" smtClean="0">
                          <a:latin typeface="+mn-lt"/>
                        </a:rPr>
                        <a:t>Computer Engineering</a:t>
                      </a:r>
                      <a:br>
                        <a:rPr lang="en-US" sz="1200" b="1" i="0" u="none" strike="noStrike" dirty="0" smtClean="0">
                          <a:latin typeface="+mn-lt"/>
                        </a:rPr>
                      </a:br>
                      <a:r>
                        <a:rPr lang="en-US" sz="900" b="1" i="0" u="none" strike="noStrike" kern="1200" dirty="0" smtClean="0">
                          <a:solidFill>
                            <a:srgbClr val="969696"/>
                          </a:solidFill>
                          <a:latin typeface="Arial Narrow" pitchFamily="34" charset="0"/>
                          <a:ea typeface="+mn-ea"/>
                          <a:cs typeface="+mn-cs"/>
                        </a:rPr>
                        <a:t>(n=16)</a:t>
                      </a:r>
                    </a:p>
                    <a:p>
                      <a:pPr marL="0" algn="r" defTabSz="914400" rtl="0" eaLnBrk="1" fontAlgn="b" latinLnBrk="0" hangingPunct="1"/>
                      <a:r>
                        <a:rPr lang="en-US" sz="900" b="1" i="0" u="none" strike="noStrike" kern="1200" dirty="0" smtClean="0">
                          <a:solidFill>
                            <a:srgbClr val="969696"/>
                          </a:solidFill>
                          <a:latin typeface="Arial Narrow" pitchFamily="34" charset="0"/>
                          <a:ea typeface="+mn-ea"/>
                          <a:cs typeface="+mn-cs"/>
                        </a:rPr>
                        <a:t>(n=53)</a:t>
                      </a:r>
                    </a:p>
                  </a:txBody>
                  <a:tcPr marL="9525" marR="9525" marT="9525" marB="0">
                    <a:lnL>
                      <a:noFill/>
                    </a:lnL>
                    <a:lnR>
                      <a:noFill/>
                    </a:lnR>
                    <a:lnT>
                      <a:noFill/>
                    </a:lnT>
                    <a:lnB>
                      <a:noFill/>
                    </a:lnB>
                  </a:tcPr>
                </a:tc>
              </a:tr>
              <a:tr h="768784">
                <a:tc>
                  <a:txBody>
                    <a:bodyPr/>
                    <a:lstStyle/>
                    <a:p>
                      <a:pPr marL="0" algn="r" defTabSz="914400" rtl="0" eaLnBrk="1" fontAlgn="b" latinLnBrk="0" hangingPunct="1"/>
                      <a:r>
                        <a:rPr lang="en-US" sz="1200" b="1" i="0" u="none" strike="noStrike" dirty="0" smtClean="0">
                          <a:latin typeface="+mn-lt"/>
                        </a:rPr>
                        <a:t>Industrial Engineering</a:t>
                      </a:r>
                      <a:br>
                        <a:rPr lang="en-US" sz="1200" b="1" i="0" u="none" strike="noStrike" dirty="0" smtClean="0">
                          <a:latin typeface="+mn-lt"/>
                        </a:rPr>
                      </a:br>
                      <a:r>
                        <a:rPr lang="en-US" sz="900" b="1" i="0" u="none" strike="noStrike" kern="1200" dirty="0" smtClean="0">
                          <a:solidFill>
                            <a:srgbClr val="969696"/>
                          </a:solidFill>
                          <a:latin typeface="Arial Narrow" pitchFamily="34" charset="0"/>
                          <a:ea typeface="+mn-ea"/>
                          <a:cs typeface="+mn-cs"/>
                        </a:rPr>
                        <a:t>(n=15)</a:t>
                      </a:r>
                    </a:p>
                    <a:p>
                      <a:pPr marL="0" algn="r" defTabSz="914400" rtl="0" eaLnBrk="1" fontAlgn="b" latinLnBrk="0" hangingPunct="1"/>
                      <a:endParaRPr lang="en-US" sz="900" b="1" i="0" u="none" strike="noStrike" kern="1200" dirty="0" smtClean="0">
                        <a:solidFill>
                          <a:srgbClr val="969696"/>
                        </a:solidFill>
                        <a:latin typeface="Arial Narrow" pitchFamily="34" charset="0"/>
                        <a:ea typeface="+mn-ea"/>
                        <a:cs typeface="+mn-cs"/>
                      </a:endParaRPr>
                    </a:p>
                  </a:txBody>
                  <a:tcPr marL="9525" marR="9525" marT="9525" marB="0">
                    <a:lnL>
                      <a:noFill/>
                    </a:lnL>
                    <a:lnR>
                      <a:noFill/>
                    </a:lnR>
                    <a:lnT>
                      <a:noFill/>
                    </a:lnT>
                    <a:lnB>
                      <a:noFill/>
                    </a:lnB>
                  </a:tcPr>
                </a:tc>
              </a:tr>
            </a:tbl>
          </a:graphicData>
        </a:graphic>
      </p:graphicFrame>
      <p:sp>
        <p:nvSpPr>
          <p:cNvPr id="10" name="Isosceles Triangle 9"/>
          <p:cNvSpPr/>
          <p:nvPr/>
        </p:nvSpPr>
        <p:spPr>
          <a:xfrm rot="10800000" flipV="1">
            <a:off x="5118328" y="2650262"/>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Isosceles Triangle 11"/>
          <p:cNvSpPr/>
          <p:nvPr/>
        </p:nvSpPr>
        <p:spPr>
          <a:xfrm rot="10800000" flipV="1">
            <a:off x="4680890" y="4203643"/>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Content Placeholder 33"/>
          <p:cNvSpPr txBox="1">
            <a:spLocks/>
          </p:cNvSpPr>
          <p:nvPr/>
        </p:nvSpPr>
        <p:spPr>
          <a:xfrm>
            <a:off x="352425" y="739272"/>
            <a:ext cx="8546248" cy="646331"/>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spcBef>
                <a:spcPts val="0"/>
              </a:spcBef>
              <a:spcAft>
                <a:spcPts val="0"/>
              </a:spcAft>
              <a:buFont typeface="Wingdings" pitchFamily="2" charset="2"/>
              <a:buChar char="§"/>
              <a:defRPr/>
            </a:pPr>
            <a:r>
              <a:rPr lang="en-US" sz="1400" b="0" dirty="0">
                <a:solidFill>
                  <a:schemeClr val="tx1"/>
                </a:solidFill>
                <a:latin typeface="+mj-lt"/>
              </a:rPr>
              <a:t>The most popular disciplines </a:t>
            </a:r>
            <a:r>
              <a:rPr lang="en-US" sz="1400" b="0" dirty="0" smtClean="0">
                <a:solidFill>
                  <a:schemeClr val="tx1"/>
                </a:solidFill>
                <a:latin typeface="+mj-lt"/>
              </a:rPr>
              <a:t>continue to be </a:t>
            </a:r>
            <a:r>
              <a:rPr lang="en-US" sz="1400" b="0" dirty="0">
                <a:solidFill>
                  <a:schemeClr val="tx1"/>
                </a:solidFill>
                <a:latin typeface="+mj-lt"/>
              </a:rPr>
              <a:t>mechanical </a:t>
            </a:r>
            <a:r>
              <a:rPr lang="en-US" sz="1400" b="0" dirty="0" smtClean="0">
                <a:solidFill>
                  <a:schemeClr val="tx1"/>
                </a:solidFill>
                <a:latin typeface="+mj-lt"/>
              </a:rPr>
              <a:t>engineering, civil engineering, electrical engineering and chemical engineering.</a:t>
            </a:r>
          </a:p>
          <a:p>
            <a:pPr marL="182563" indent="-182563" algn="l" fontAlgn="auto">
              <a:spcBef>
                <a:spcPts val="0"/>
              </a:spcBef>
              <a:spcAft>
                <a:spcPts val="0"/>
              </a:spcAft>
              <a:buFont typeface="Wingdings" pitchFamily="2" charset="2"/>
              <a:buChar char="§"/>
              <a:defRPr/>
            </a:pPr>
            <a:r>
              <a:rPr lang="en-US" sz="1400" b="0" dirty="0" smtClean="0">
                <a:solidFill>
                  <a:schemeClr val="tx1"/>
                </a:solidFill>
                <a:latin typeface="+mj-lt"/>
              </a:rPr>
              <a:t>Compared to 2013, students are more likely to be in civil or chemical engineering programs.</a:t>
            </a:r>
            <a:endParaRPr lang="en-US" sz="1400" b="0" dirty="0">
              <a:solidFill>
                <a:schemeClr val="tx1"/>
              </a:solidFill>
              <a:latin typeface="+mj-lt"/>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1B292123-3730-4447-925E-23964817212C}" type="slidenum">
              <a:rPr lang="en-US"/>
              <a:pPr/>
              <a:t>52</a:t>
            </a:fld>
            <a:endParaRPr lang="en-US" dirty="0"/>
          </a:p>
        </p:txBody>
      </p:sp>
      <p:sp>
        <p:nvSpPr>
          <p:cNvPr id="5" name="Rectangle 4"/>
          <p:cNvSpPr>
            <a:spLocks noGrp="1" noChangeArrowheads="1"/>
          </p:cNvSpPr>
          <p:nvPr>
            <p:ph type="ctrTitle"/>
          </p:nvPr>
        </p:nvSpPr>
        <p:spPr>
          <a:xfrm>
            <a:off x="144463" y="3033653"/>
            <a:ext cx="4416425" cy="800219"/>
          </a:xfrm>
        </p:spPr>
        <p:txBody>
          <a:bodyPr/>
          <a:lstStyle/>
          <a:p>
            <a:pPr fontAlgn="auto">
              <a:lnSpc>
                <a:spcPct val="100000"/>
              </a:lnSpc>
              <a:spcAft>
                <a:spcPts val="0"/>
              </a:spcAft>
              <a:defRPr/>
            </a:pPr>
            <a:r>
              <a:rPr lang="en-US" sz="2600" dirty="0" smtClean="0">
                <a:solidFill>
                  <a:schemeClr val="accent6"/>
                </a:solidFill>
              </a:rPr>
              <a:t>Impact of OIQ Seminar/ Workshop Attendance</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838200" y="63683"/>
            <a:ext cx="8162925" cy="664797"/>
          </a:xfrm>
          <a:noFill/>
          <a:ln>
            <a:miter lim="800000"/>
            <a:headEnd/>
            <a:tailEnd/>
          </a:ln>
        </p:spPr>
        <p:txBody>
          <a:bodyPr vert="horz" numCol="1" compatLnSpc="1">
            <a:prstTxWarp prst="textNoShape">
              <a:avLst/>
            </a:prstTxWarp>
          </a:bodyPr>
          <a:lstStyle/>
          <a:p>
            <a:r>
              <a:rPr lang="en-CA" sz="2400" dirty="0" smtClean="0"/>
              <a:t>OIQ Workshop/Seminar Attendance </a:t>
            </a:r>
            <a:br>
              <a:rPr lang="en-CA" sz="2400" dirty="0" smtClean="0"/>
            </a:br>
            <a:r>
              <a:rPr lang="en-CA" sz="2400" dirty="0" smtClean="0"/>
              <a:t>&amp; Intention to Pursue Engineering Career</a:t>
            </a:r>
            <a:endParaRPr lang="en-US" sz="2400" dirty="0" smtClean="0"/>
          </a:p>
        </p:txBody>
      </p:sp>
      <p:sp>
        <p:nvSpPr>
          <p:cNvPr id="96260"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42EA3C5F-D7D7-4600-A92A-51AE72AC6B3A}" type="slidenum">
              <a:rPr lang="en-US"/>
              <a:pPr/>
              <a:t>53</a:t>
            </a:fld>
            <a:endParaRPr lang="en-US" dirty="0"/>
          </a:p>
        </p:txBody>
      </p:sp>
      <p:graphicFrame>
        <p:nvGraphicFramePr>
          <p:cNvPr id="1570955" name="Group 139"/>
          <p:cNvGraphicFramePr>
            <a:graphicFrameLocks noGrp="1"/>
          </p:cNvGraphicFramePr>
          <p:nvPr>
            <p:extLst>
              <p:ext uri="{D42A27DB-BD31-4B8C-83A1-F6EECF244321}">
                <p14:modId xmlns:p14="http://schemas.microsoft.com/office/powerpoint/2010/main" val="826459704"/>
              </p:ext>
            </p:extLst>
          </p:nvPr>
        </p:nvGraphicFramePr>
        <p:xfrm>
          <a:off x="319517" y="2204819"/>
          <a:ext cx="8576453" cy="3906240"/>
        </p:xfrm>
        <a:graphic>
          <a:graphicData uri="http://schemas.openxmlformats.org/drawingml/2006/table">
            <a:tbl>
              <a:tblPr/>
              <a:tblGrid>
                <a:gridCol w="3844109"/>
                <a:gridCol w="1183086"/>
                <a:gridCol w="1183086"/>
                <a:gridCol w="1183086"/>
                <a:gridCol w="1183086"/>
              </a:tblGrid>
              <a:tr h="364734">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rgbClr val="333399"/>
                          </a:solidFill>
                          <a:effectLst/>
                          <a:latin typeface="Arial" charset="0"/>
                        </a:rPr>
                        <a:t>HAS ATTENDED AN OIQ </a:t>
                      </a:r>
                      <a:br>
                        <a:rPr kumimoji="0" lang="en-US" sz="1200" b="1" i="0" u="none" strike="noStrike" cap="none" normalizeH="0" baseline="0" dirty="0" smtClean="0">
                          <a:ln>
                            <a:noFill/>
                          </a:ln>
                          <a:solidFill>
                            <a:srgbClr val="333399"/>
                          </a:solidFill>
                          <a:effectLst/>
                          <a:latin typeface="Arial" charset="0"/>
                        </a:rPr>
                      </a:br>
                      <a:r>
                        <a:rPr kumimoji="0" lang="en-US" sz="1200" b="1" i="0" u="none" strike="noStrike" cap="none" normalizeH="0" baseline="0" dirty="0" smtClean="0">
                          <a:ln>
                            <a:noFill/>
                          </a:ln>
                          <a:solidFill>
                            <a:srgbClr val="333399"/>
                          </a:solidFill>
                          <a:effectLst/>
                          <a:latin typeface="Arial" charset="0"/>
                        </a:rPr>
                        <a:t>WORKSHOP / SEMINAR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rgbClr val="339999"/>
                          </a:solidFill>
                          <a:effectLst/>
                          <a:latin typeface="Arial" charset="0"/>
                        </a:rPr>
                        <a:t>HAS NOT ATTENDED AN OIQ WORKSHOP / SEMINAR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1884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rgbClr val="333399"/>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kern="1200" cap="none" normalizeH="0" baseline="0" dirty="0" smtClean="0">
                          <a:ln>
                            <a:noFill/>
                          </a:ln>
                          <a:solidFill>
                            <a:srgbClr val="339999"/>
                          </a:solidFill>
                          <a:effectLst/>
                          <a:latin typeface="Arial" charset="0"/>
                          <a:ea typeface="+mn-ea"/>
                          <a:cs typeface="+mn-cs"/>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1884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236</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154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488</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rPr>
                        <a:t>168</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Yes, Definitely</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72%</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900" b="1" i="0" u="none" strike="noStrike" dirty="0" smtClean="0">
                          <a:effectLst/>
                          <a:latin typeface="Arial"/>
                        </a:rPr>
                        <a:t>57%</a:t>
                      </a:r>
                      <a:endParaRPr lang="en-US" sz="9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900" b="1" i="0" u="none" strike="noStrike" dirty="0" smtClean="0">
                          <a:effectLst/>
                          <a:latin typeface="Arial"/>
                        </a:rPr>
                        <a:t>67%</a:t>
                      </a:r>
                      <a:endParaRPr lang="en-US" sz="9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900" b="1" i="0" u="none" strike="noStrike" dirty="0" smtClean="0">
                          <a:effectLst/>
                          <a:latin typeface="Arial"/>
                        </a:rPr>
                        <a:t>55%</a:t>
                      </a:r>
                      <a:endParaRPr lang="en-US" sz="9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169</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87</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328</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93</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Yes, Probably</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26%</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900" b="1" i="0" u="none" strike="noStrike" dirty="0" smtClean="0">
                          <a:effectLst/>
                          <a:latin typeface="Arial"/>
                        </a:rPr>
                        <a:t>38%</a:t>
                      </a:r>
                      <a:endParaRPr lang="en-US" sz="9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29%</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900" b="1" i="0" u="none" strike="noStrike" dirty="0" smtClean="0">
                          <a:effectLst/>
                          <a:latin typeface="Arial"/>
                        </a:rPr>
                        <a:t>38%</a:t>
                      </a:r>
                      <a:endParaRPr lang="en-US" sz="9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58</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63</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No, Probably</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900" b="1" i="0" u="none" strike="noStrike" dirty="0" smtClean="0">
                          <a:effectLst/>
                          <a:latin typeface="Arial"/>
                        </a:rPr>
                        <a:t>5%</a:t>
                      </a:r>
                      <a:endParaRPr lang="en-US" sz="9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900" b="1" i="0" u="none" strike="noStrike" dirty="0" smtClean="0">
                          <a:effectLst/>
                          <a:latin typeface="Arial"/>
                        </a:rPr>
                        <a:t>7%</a:t>
                      </a:r>
                      <a:endParaRPr lang="en-US" sz="9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No, Definitely</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900" b="1" i="0" u="none" strike="noStrike" dirty="0" smtClean="0">
                          <a:effectLst/>
                          <a:latin typeface="Arial"/>
                        </a:rPr>
                        <a:t>1%</a:t>
                      </a:r>
                      <a:endParaRPr lang="en-US" sz="9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0%</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900" b="1" i="0" u="none" strike="noStrike" dirty="0" smtClean="0">
                          <a:effectLst/>
                          <a:latin typeface="Arial"/>
                        </a:rPr>
                        <a:t>1%</a:t>
                      </a:r>
                      <a:endParaRPr lang="en-US" sz="9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Top 2 Box Yes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98%</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900" b="1" i="0" u="none" strike="noStrike" dirty="0" smtClean="0">
                          <a:effectLst/>
                          <a:latin typeface="Arial"/>
                        </a:rPr>
                        <a:t>94%</a:t>
                      </a:r>
                      <a:endParaRPr lang="en-US" sz="9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96%</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900" b="1" i="0" u="none" strike="noStrike" dirty="0" smtClean="0">
                          <a:effectLst/>
                          <a:latin typeface="Arial"/>
                        </a:rPr>
                        <a:t>93%</a:t>
                      </a:r>
                      <a:endParaRPr lang="en-US" sz="9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230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145</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468</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156</a:t>
                      </a:r>
                    </a:p>
                  </a:txBody>
                  <a:tcPr marT="18288" marB="18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Low 2 Box 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900" b="1" i="0" u="none" strike="noStrike" dirty="0" smtClean="0">
                          <a:effectLst/>
                          <a:latin typeface="Arial"/>
                        </a:rPr>
                        <a:t>6%</a:t>
                      </a:r>
                      <a:endParaRPr lang="en-US" sz="9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900" b="1" i="0" u="none" strike="noStrike" dirty="0" smtClean="0">
                          <a:effectLst/>
                          <a:latin typeface="Arial"/>
                        </a:rPr>
                        <a:t>7%</a:t>
                      </a:r>
                      <a:endParaRPr lang="en-US" sz="900" b="1" i="0" u="none" strike="noStrike" dirty="0">
                        <a:effectLst/>
                        <a:latin typeface="Arial"/>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8840">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T="18288" marB="18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6373" name="Text Box 140"/>
          <p:cNvSpPr txBox="1">
            <a:spLocks noChangeArrowheads="1"/>
          </p:cNvSpPr>
          <p:nvPr/>
        </p:nvSpPr>
        <p:spPr bwMode="auto">
          <a:xfrm>
            <a:off x="0" y="6170034"/>
            <a:ext cx="9058275" cy="246221"/>
          </a:xfrm>
          <a:prstGeom prst="rect">
            <a:avLst/>
          </a:prstGeom>
          <a:noFill/>
          <a:ln w="25400" algn="ctr">
            <a:noFill/>
            <a:miter lim="800000"/>
            <a:headEnd/>
            <a:tailEnd/>
          </a:ln>
        </p:spPr>
        <p:txBody>
          <a:bodyPr>
            <a:spAutoFit/>
          </a:bodyPr>
          <a:lstStyle/>
          <a:p>
            <a:r>
              <a:rPr lang="en-CA" sz="1000" dirty="0">
                <a:solidFill>
                  <a:schemeClr val="tx1"/>
                </a:solidFill>
              </a:rPr>
              <a:t>Intentions to Pursue Career within the Engineering Field</a:t>
            </a:r>
          </a:p>
        </p:txBody>
      </p:sp>
      <p:sp>
        <p:nvSpPr>
          <p:cNvPr id="7" name="Isosceles Triangle 6"/>
          <p:cNvSpPr/>
          <p:nvPr/>
        </p:nvSpPr>
        <p:spPr>
          <a:xfrm rot="10800000">
            <a:off x="6153459" y="3538377"/>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8" name="Isosceles Triangle 7"/>
          <p:cNvSpPr/>
          <p:nvPr/>
        </p:nvSpPr>
        <p:spPr>
          <a:xfrm rot="10800000" flipV="1">
            <a:off x="6175169" y="3972568"/>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Isosceles Triangle 8"/>
          <p:cNvSpPr/>
          <p:nvPr/>
        </p:nvSpPr>
        <p:spPr>
          <a:xfrm rot="10800000">
            <a:off x="8502734" y="3536402"/>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Isosceles Triangle 9"/>
          <p:cNvSpPr/>
          <p:nvPr/>
        </p:nvSpPr>
        <p:spPr>
          <a:xfrm rot="10800000" flipV="1">
            <a:off x="8524444" y="3970593"/>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Content Placeholder 6"/>
          <p:cNvSpPr>
            <a:spLocks noGrp="1"/>
          </p:cNvSpPr>
          <p:nvPr>
            <p:ph idx="1"/>
          </p:nvPr>
        </p:nvSpPr>
        <p:spPr bwMode="auto">
          <a:xfrm>
            <a:off x="352424" y="838159"/>
            <a:ext cx="8501643" cy="86177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At the overall level, intentions to pursue a career within the Engineering field are the same regardless if a student has attended an OIQ  workshop/seminar.  </a:t>
            </a:r>
          </a:p>
          <a:p>
            <a:pPr>
              <a:lnSpc>
                <a:spcPct val="100000"/>
              </a:lnSpc>
              <a:spcBef>
                <a:spcPts val="0"/>
              </a:spcBef>
            </a:pPr>
            <a:r>
              <a:rPr lang="en-US" sz="1400" dirty="0" smtClean="0"/>
              <a:t>Compared to 2013, students are less likely to definitely be likely to pursue a career in engineering and more likely to probably do so, regardless if a student has attended an OIQ workshop/seminar.</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bwMode="auto">
          <a:xfrm>
            <a:off x="838200" y="63683"/>
            <a:ext cx="8162925" cy="664797"/>
          </a:xfrm>
          <a:noFill/>
          <a:ln>
            <a:miter lim="800000"/>
            <a:headEnd/>
            <a:tailEnd/>
          </a:ln>
        </p:spPr>
        <p:txBody>
          <a:bodyPr vert="horz" numCol="1" compatLnSpc="1">
            <a:prstTxWarp prst="textNoShape">
              <a:avLst/>
            </a:prstTxWarp>
          </a:bodyPr>
          <a:lstStyle/>
          <a:p>
            <a:r>
              <a:rPr lang="en-CA" sz="2400" dirty="0" smtClean="0"/>
              <a:t>OIQ Workshop/Seminar Attendance</a:t>
            </a:r>
            <a:br>
              <a:rPr lang="en-CA" sz="2400" dirty="0" smtClean="0"/>
            </a:br>
            <a:r>
              <a:rPr lang="en-CA" sz="2400" dirty="0" smtClean="0"/>
              <a:t> &amp; Intention to Apply for Licensure</a:t>
            </a:r>
            <a:endParaRPr lang="en-US" sz="2400" dirty="0" smtClean="0"/>
          </a:p>
        </p:txBody>
      </p:sp>
      <p:sp>
        <p:nvSpPr>
          <p:cNvPr id="97284"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30FF391C-2842-4AE0-872C-C07E324D6FB4}" type="slidenum">
              <a:rPr lang="en-US"/>
              <a:pPr/>
              <a:t>54</a:t>
            </a:fld>
            <a:endParaRPr lang="en-US" dirty="0"/>
          </a:p>
        </p:txBody>
      </p:sp>
      <p:graphicFrame>
        <p:nvGraphicFramePr>
          <p:cNvPr id="55441" name="Group 145"/>
          <p:cNvGraphicFramePr>
            <a:graphicFrameLocks noGrp="1"/>
          </p:cNvGraphicFramePr>
          <p:nvPr>
            <p:extLst>
              <p:ext uri="{D42A27DB-BD31-4B8C-83A1-F6EECF244321}">
                <p14:modId xmlns:p14="http://schemas.microsoft.com/office/powerpoint/2010/main" val="3545952455"/>
              </p:ext>
            </p:extLst>
          </p:nvPr>
        </p:nvGraphicFramePr>
        <p:xfrm>
          <a:off x="479503" y="2439159"/>
          <a:ext cx="8283499" cy="3626509"/>
        </p:xfrm>
        <a:graphic>
          <a:graphicData uri="http://schemas.openxmlformats.org/drawingml/2006/table">
            <a:tbl>
              <a:tblPr/>
              <a:tblGrid>
                <a:gridCol w="3750455"/>
                <a:gridCol w="1133261"/>
                <a:gridCol w="1133261"/>
                <a:gridCol w="1133261"/>
                <a:gridCol w="1133261"/>
              </a:tblGrid>
              <a:tr h="383925">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333399"/>
                          </a:solidFill>
                          <a:effectLst/>
                          <a:latin typeface="Arial" charset="0"/>
                        </a:rPr>
                        <a:t>HAS ATTENDED AN OIQ </a:t>
                      </a:r>
                      <a:br>
                        <a:rPr kumimoji="0" lang="en-US" sz="1200" b="1" i="0" u="none" strike="noStrike" cap="none" normalizeH="0" baseline="0" dirty="0" smtClean="0">
                          <a:ln>
                            <a:noFill/>
                          </a:ln>
                          <a:solidFill>
                            <a:srgbClr val="333399"/>
                          </a:solidFill>
                          <a:effectLst/>
                          <a:latin typeface="Arial" charset="0"/>
                        </a:rPr>
                      </a:br>
                      <a:r>
                        <a:rPr kumimoji="0" lang="en-US" sz="1200" b="1" i="0" u="none" strike="noStrike" cap="none" normalizeH="0" baseline="0" dirty="0" smtClean="0">
                          <a:ln>
                            <a:noFill/>
                          </a:ln>
                          <a:solidFill>
                            <a:srgbClr val="333399"/>
                          </a:solidFill>
                          <a:effectLst/>
                          <a:latin typeface="Arial" charset="0"/>
                        </a:rPr>
                        <a:t>WORKSHOP / SEMINAR</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339999"/>
                          </a:solidFill>
                          <a:effectLst/>
                          <a:latin typeface="Arial" charset="0"/>
                        </a:rPr>
                        <a:t>HAS NOT ATTENDED AN OIQ WORKSHOP / SEMINAR</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91963">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333399"/>
                          </a:solidFill>
                          <a:effectLst/>
                          <a:latin typeface="Arial" charset="0"/>
                        </a:rPr>
                        <a:t>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00" b="1" i="0" u="none" strike="noStrike" cap="none" normalizeH="0" baseline="0" dirty="0" smtClean="0">
                          <a:ln>
                            <a:noFill/>
                          </a:ln>
                          <a:solidFill>
                            <a:srgbClr val="339999"/>
                          </a:solidFill>
                          <a:effectLst/>
                          <a:latin typeface="Arial" charset="0"/>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30362">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0362">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Arial" charset="0"/>
                      </a:endParaRPr>
                    </a:p>
                  </a:txBody>
                  <a:tcPr marT="0" marB="0"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236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rPr>
                        <a:t>154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rPr>
                        <a:t>488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rPr>
                        <a:t>168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3575">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Yes,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71% 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1963">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267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88</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3575">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Yes,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28%</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28% 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1963">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139</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996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No,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1963">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38</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3575">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No,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1963">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3575">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DK/Not Sure</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1963">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53575">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Top 2 Box Yes</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84%</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81%</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83%</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78%</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1963">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626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125</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406</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131</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3575">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Low 2 Box No</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11%</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11%</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12%</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14%</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1963">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17</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60</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24</a:t>
                      </a:r>
                    </a:p>
                  </a:txBody>
                  <a:tcPr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7411" name="Text Box 106"/>
          <p:cNvSpPr txBox="1">
            <a:spLocks noChangeArrowheads="1"/>
          </p:cNvSpPr>
          <p:nvPr/>
        </p:nvSpPr>
        <p:spPr bwMode="auto">
          <a:xfrm>
            <a:off x="0" y="6242815"/>
            <a:ext cx="9058275" cy="246221"/>
          </a:xfrm>
          <a:prstGeom prst="rect">
            <a:avLst/>
          </a:prstGeom>
          <a:noFill/>
          <a:ln w="25400" algn="ctr">
            <a:noFill/>
            <a:miter lim="800000"/>
            <a:headEnd/>
            <a:tailEnd/>
          </a:ln>
        </p:spPr>
        <p:txBody>
          <a:bodyPr>
            <a:spAutoFit/>
          </a:bodyPr>
          <a:lstStyle/>
          <a:p>
            <a:r>
              <a:rPr lang="en-CA" sz="1000" dirty="0">
                <a:solidFill>
                  <a:schemeClr val="tx1"/>
                </a:solidFill>
              </a:rPr>
              <a:t>Intention to Apply for the Professional Engineers Licensure</a:t>
            </a:r>
          </a:p>
        </p:txBody>
      </p:sp>
      <p:sp>
        <p:nvSpPr>
          <p:cNvPr id="7" name="Isosceles Triangle 6"/>
          <p:cNvSpPr/>
          <p:nvPr/>
        </p:nvSpPr>
        <p:spPr>
          <a:xfrm rot="10800000">
            <a:off x="6142826" y="3591542"/>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8" name="Isosceles Triangle 7"/>
          <p:cNvSpPr/>
          <p:nvPr/>
        </p:nvSpPr>
        <p:spPr>
          <a:xfrm rot="10800000" flipV="1">
            <a:off x="6143270" y="3930036"/>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Content Placeholder 6"/>
          <p:cNvSpPr>
            <a:spLocks noGrp="1"/>
          </p:cNvSpPr>
          <p:nvPr>
            <p:ph idx="1"/>
          </p:nvPr>
        </p:nvSpPr>
        <p:spPr bwMode="auto">
          <a:xfrm>
            <a:off x="274365" y="834522"/>
            <a:ext cx="8602005" cy="818686"/>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r>
              <a:rPr lang="en-CA" sz="1400" dirty="0" smtClean="0"/>
              <a:t>At the overall level, there is no difference in students’ level of intention to apply for licensure between those who have attended an OIQ workshop/ seminar and those who have not.  </a:t>
            </a:r>
            <a:endParaRPr lang="en-CA" sz="1400" dirty="0"/>
          </a:p>
          <a:p>
            <a:pPr>
              <a:lnSpc>
                <a:spcPct val="100000"/>
              </a:lnSpc>
              <a:spcBef>
                <a:spcPts val="0"/>
              </a:spcBef>
            </a:pPr>
            <a:r>
              <a:rPr lang="en-US" sz="1400" dirty="0"/>
              <a:t>Compared to 2013, </a:t>
            </a:r>
            <a:r>
              <a:rPr lang="en-US" sz="1400" dirty="0" smtClean="0"/>
              <a:t>students who have attended are less likely to definitely be likely to apply for licensure and more likely to probably do so.</a:t>
            </a:r>
            <a:endParaRPr lang="en-US" sz="1400"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7E3B2C33-862B-4595-A215-E28E1E7C673A}" type="slidenum">
              <a:rPr lang="en-US"/>
              <a:pPr/>
              <a:t>55</a:t>
            </a:fld>
            <a:endParaRPr lang="en-US" dirty="0"/>
          </a:p>
        </p:txBody>
      </p:sp>
      <p:sp>
        <p:nvSpPr>
          <p:cNvPr id="5" name="Rectangle 2"/>
          <p:cNvSpPr>
            <a:spLocks noGrp="1" noChangeArrowheads="1"/>
          </p:cNvSpPr>
          <p:nvPr>
            <p:ph type="ctrTitle"/>
          </p:nvPr>
        </p:nvSpPr>
        <p:spPr>
          <a:xfrm>
            <a:off x="144463" y="2856682"/>
            <a:ext cx="4416425" cy="1154162"/>
          </a:xfrm>
        </p:spPr>
        <p:txBody>
          <a:bodyPr/>
          <a:lstStyle/>
          <a:p>
            <a:pPr fontAlgn="auto">
              <a:lnSpc>
                <a:spcPct val="100000"/>
              </a:lnSpc>
              <a:spcAft>
                <a:spcPts val="0"/>
              </a:spcAft>
              <a:defRPr/>
            </a:pPr>
            <a:r>
              <a:rPr lang="en-US" sz="2500" dirty="0" smtClean="0">
                <a:solidFill>
                  <a:schemeClr val="accent6"/>
                </a:solidFill>
              </a:rPr>
              <a:t>Impact of Knowledge of the </a:t>
            </a:r>
            <a:br>
              <a:rPr lang="en-US" sz="2500" dirty="0" smtClean="0">
                <a:solidFill>
                  <a:schemeClr val="accent6"/>
                </a:solidFill>
              </a:rPr>
            </a:br>
            <a:r>
              <a:rPr lang="en-US" sz="2500" dirty="0" smtClean="0">
                <a:solidFill>
                  <a:schemeClr val="accent6"/>
                </a:solidFill>
              </a:rPr>
              <a:t>Professional Engineers</a:t>
            </a:r>
            <a:br>
              <a:rPr lang="en-US" sz="2500" dirty="0" smtClean="0">
                <a:solidFill>
                  <a:schemeClr val="accent6"/>
                </a:solidFill>
              </a:rPr>
            </a:br>
            <a:r>
              <a:rPr lang="en-US" sz="2500" dirty="0" smtClean="0">
                <a:solidFill>
                  <a:schemeClr val="accent6"/>
                </a:solidFill>
              </a:rPr>
              <a:t>Act of Québec</a:t>
            </a:r>
            <a:endParaRPr lang="en-US" sz="3000" dirty="0" smtClean="0">
              <a:solidFill>
                <a:schemeClr val="accent6"/>
              </a:solidFill>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838200" y="91383"/>
            <a:ext cx="8162925" cy="609398"/>
          </a:xfrm>
          <a:noFill/>
          <a:ln>
            <a:miter lim="800000"/>
            <a:headEnd/>
            <a:tailEnd/>
          </a:ln>
        </p:spPr>
        <p:txBody>
          <a:bodyPr vert="horz" numCol="1" compatLnSpc="1">
            <a:prstTxWarp prst="textNoShape">
              <a:avLst/>
            </a:prstTxWarp>
          </a:bodyPr>
          <a:lstStyle/>
          <a:p>
            <a:pPr lvl="0"/>
            <a:r>
              <a:rPr lang="en-CA" sz="2200" dirty="0"/>
              <a:t>Knowledge of </a:t>
            </a:r>
            <a:r>
              <a:rPr lang="en-CA" sz="2200" i="1" dirty="0"/>
              <a:t>Professional Engineers Act of Québec</a:t>
            </a:r>
            <a:r>
              <a:rPr lang="en-CA" sz="2200" dirty="0"/>
              <a:t> </a:t>
            </a:r>
            <a:br>
              <a:rPr lang="en-CA" sz="2200" dirty="0"/>
            </a:br>
            <a:r>
              <a:rPr lang="en-CA" sz="2200" dirty="0"/>
              <a:t>&amp; Intention to Pursue Engineering </a:t>
            </a:r>
            <a:r>
              <a:rPr lang="en-CA" sz="2200" dirty="0" smtClean="0"/>
              <a:t>Career</a:t>
            </a:r>
            <a:endParaRPr lang="en-US" sz="2200" dirty="0" smtClean="0"/>
          </a:p>
        </p:txBody>
      </p:sp>
      <p:graphicFrame>
        <p:nvGraphicFramePr>
          <p:cNvPr id="57507" name="Group 163"/>
          <p:cNvGraphicFramePr>
            <a:graphicFrameLocks noGrp="1"/>
          </p:cNvGraphicFramePr>
          <p:nvPr>
            <p:ph idx="1"/>
            <p:extLst>
              <p:ext uri="{D42A27DB-BD31-4B8C-83A1-F6EECF244321}">
                <p14:modId xmlns:p14="http://schemas.microsoft.com/office/powerpoint/2010/main" val="1211986664"/>
              </p:ext>
            </p:extLst>
          </p:nvPr>
        </p:nvGraphicFramePr>
        <p:xfrm>
          <a:off x="237316" y="1989581"/>
          <a:ext cx="8540164" cy="4142998"/>
        </p:xfrm>
        <a:graphic>
          <a:graphicData uri="http://schemas.openxmlformats.org/drawingml/2006/table">
            <a:tbl>
              <a:tblPr/>
              <a:tblGrid>
                <a:gridCol w="2922350"/>
                <a:gridCol w="903619"/>
                <a:gridCol w="903619"/>
                <a:gridCol w="952644"/>
                <a:gridCol w="952644"/>
                <a:gridCol w="952644"/>
                <a:gridCol w="952644"/>
              </a:tblGrid>
              <a:tr h="605348">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L="87906" marR="87906"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tx1">
                              <a:lumMod val="50000"/>
                            </a:schemeClr>
                          </a:solidFill>
                          <a:effectLst/>
                          <a:latin typeface="+mj-lt"/>
                        </a:rPr>
                        <a:t> A LOT / FAIR AMOUNT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accent1">
                              <a:lumMod val="50000"/>
                            </a:schemeClr>
                          </a:solidFill>
                          <a:effectLst/>
                          <a:latin typeface="+mj-lt"/>
                        </a:rPr>
                        <a:t>JUST A LITTLE</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dirty="0" smtClean="0">
                          <a:ln>
                            <a:noFill/>
                          </a:ln>
                          <a:solidFill>
                            <a:schemeClr val="bg2">
                              <a:lumMod val="50000"/>
                            </a:schemeClr>
                          </a:solidFill>
                          <a:effectLst/>
                          <a:latin typeface="+mj-lt"/>
                        </a:rPr>
                        <a:t>KNOW NOTHING/ </a:t>
                      </a:r>
                      <a:br>
                        <a:rPr kumimoji="0" lang="en-US" sz="1400" b="1" i="0" u="none" strike="noStrike" cap="none" normalizeH="0" baseline="0" dirty="0" smtClean="0">
                          <a:ln>
                            <a:noFill/>
                          </a:ln>
                          <a:solidFill>
                            <a:schemeClr val="bg2">
                              <a:lumMod val="50000"/>
                            </a:schemeClr>
                          </a:solidFill>
                          <a:effectLst/>
                          <a:latin typeface="+mj-lt"/>
                        </a:rPr>
                      </a:br>
                      <a:r>
                        <a:rPr kumimoji="0" lang="en-US" sz="1400" b="1" i="0" u="none" strike="noStrike" cap="none" normalizeH="0" baseline="0" dirty="0" smtClean="0">
                          <a:ln>
                            <a:noFill/>
                          </a:ln>
                          <a:solidFill>
                            <a:schemeClr val="bg2">
                              <a:lumMod val="50000"/>
                            </a:schemeClr>
                          </a:solidFill>
                          <a:effectLst/>
                          <a:latin typeface="+mj-lt"/>
                        </a:rPr>
                        <a:t>NEVER HEARD OF</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49224">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L="87906" marR="87906"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333399"/>
                          </a:solidFill>
                          <a:effectLst/>
                          <a:latin typeface="+mj-lt"/>
                        </a:rPr>
                        <a:t>A</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339999"/>
                          </a:solidFill>
                          <a:effectLst/>
                          <a:latin typeface="+mj-lt"/>
                        </a:rPr>
                        <a:t>B</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969696"/>
                          </a:solidFill>
                          <a:effectLst/>
                          <a:latin typeface="+mj-lt"/>
                        </a:rPr>
                        <a:t>C</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88649">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L="87906" marR="87906" marT="0" marB="0"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8649">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L="87906" marR="87906" marT="0" marB="0"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a:ln>
                            <a:noFill/>
                          </a:ln>
                          <a:solidFill>
                            <a:schemeClr val="tx1"/>
                          </a:solidFill>
                          <a:effectLst/>
                          <a:latin typeface="+mn-lt"/>
                          <a:ea typeface="+mn-ea"/>
                          <a:cs typeface="+mn-cs"/>
                        </a:rPr>
                        <a:t>295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108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a:ln>
                            <a:noFill/>
                          </a:ln>
                          <a:solidFill>
                            <a:schemeClr val="tx1"/>
                          </a:solidFill>
                          <a:effectLst/>
                          <a:latin typeface="+mn-lt"/>
                          <a:ea typeface="+mn-ea"/>
                          <a:cs typeface="+mn-cs"/>
                        </a:rPr>
                        <a:t>330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165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118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mn-cs"/>
                        </a:rPr>
                        <a:t>55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691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Yes, Definitely</a:t>
                      </a:r>
                    </a:p>
                  </a:txBody>
                  <a:tcPr marL="87906" marR="87906"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100" b="1" i="0" u="none" strike="noStrike" kern="1200" cap="none" normalizeH="0" baseline="0" dirty="0" smtClean="0">
                          <a:ln>
                            <a:noFill/>
                          </a:ln>
                          <a:solidFill>
                            <a:schemeClr val="tx1"/>
                          </a:solidFill>
                          <a:effectLst/>
                          <a:latin typeface="+mn-lt"/>
                          <a:ea typeface="+mn-ea"/>
                          <a:cs typeface="Arial" pitchFamily="34" charset="0"/>
                        </a:rPr>
                        <a:t>74% BC</a:t>
                      </a:r>
                      <a:endParaRPr kumimoji="0" lang="en-US" sz="1100" b="1" i="0" u="none" strike="noStrike" kern="1200" cap="none" normalizeH="0" baseline="0" dirty="0">
                        <a:ln>
                          <a:noFill/>
                        </a:ln>
                        <a:solidFill>
                          <a:schemeClr val="tx1"/>
                        </a:solidFill>
                        <a:effectLst/>
                        <a:latin typeface="+mn-lt"/>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65% C</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kumimoji="0" lang="en-US" sz="1100" b="1" i="0" u="none" strike="noStrike" kern="1200" cap="none" normalizeH="0" baseline="0" dirty="0" smtClean="0">
                          <a:ln>
                            <a:noFill/>
                          </a:ln>
                          <a:solidFill>
                            <a:schemeClr val="tx1"/>
                          </a:solidFill>
                          <a:effectLst/>
                          <a:latin typeface="+mn-lt"/>
                          <a:ea typeface="+mn-ea"/>
                          <a:cs typeface="Arial" pitchFamily="34" charset="0"/>
                        </a:rPr>
                        <a:t>66%</a:t>
                      </a:r>
                      <a:endParaRPr kumimoji="0" lang="en-US" sz="1100" b="1" i="0" u="none" strike="noStrike" kern="1200" cap="none" normalizeH="0" baseline="0" dirty="0">
                        <a:ln>
                          <a:noFill/>
                        </a:ln>
                        <a:solidFill>
                          <a:schemeClr val="tx1"/>
                        </a:solidFill>
                        <a:effectLst/>
                        <a:latin typeface="+mn-lt"/>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59%</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4220">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a:ln>
                            <a:noFill/>
                          </a:ln>
                          <a:solidFill>
                            <a:schemeClr val="tx1"/>
                          </a:solidFill>
                          <a:effectLst/>
                          <a:latin typeface="+mn-lt"/>
                          <a:ea typeface="+mn-ea"/>
                          <a:cs typeface="Arial" pitchFamily="34" charset="0"/>
                        </a:rPr>
                        <a:t>218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a:ln>
                            <a:noFill/>
                          </a:ln>
                          <a:solidFill>
                            <a:schemeClr val="tx1"/>
                          </a:solidFill>
                          <a:effectLst/>
                          <a:latin typeface="+mn-lt"/>
                          <a:ea typeface="+mn-ea"/>
                          <a:cs typeface="Arial" pitchFamily="34" charset="0"/>
                        </a:rPr>
                        <a:t>217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89</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70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691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Yes, Probably</a:t>
                      </a:r>
                    </a:p>
                  </a:txBody>
                  <a:tcPr marL="87906" marR="87906"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24%</a:t>
                      </a:r>
                      <a:endParaRPr kumimoji="0" lang="en-US" sz="1100" b="1" i="0" u="none" strike="noStrike" kern="1200" cap="none" normalizeH="0" baseline="0" dirty="0">
                        <a:ln>
                          <a:noFill/>
                        </a:ln>
                        <a:solidFill>
                          <a:schemeClr val="tx1"/>
                        </a:solidFill>
                        <a:effectLst/>
                        <a:latin typeface="+mn-lt"/>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26%</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41% A</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49% A</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4220">
                <a:tc vMerge="1">
                  <a:txBody>
                    <a:bodyPr/>
                    <a:lstStyle/>
                    <a:p>
                      <a:endParaRPr lang="en-US"/>
                    </a:p>
                  </a:txBody>
                  <a:tcPr/>
                </a:tc>
                <a:tc>
                  <a:txBody>
                    <a:bodyPr/>
                    <a:lstStyle/>
                    <a:p>
                      <a:pPr algn="ctr" fontAlgn="b"/>
                      <a:r>
                        <a:rPr lang="en-US" sz="900" b="0" i="0" u="none" strike="noStrike" dirty="0">
                          <a:effectLst/>
                          <a:latin typeface="Arial"/>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100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691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No, Probably</a:t>
                      </a:r>
                    </a:p>
                  </a:txBody>
                  <a:tcPr marL="87906" marR="87906"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a:t>
                      </a:r>
                      <a:endParaRPr kumimoji="0" lang="en-US" sz="1100" b="1" i="0" u="none" strike="noStrike" kern="1200" cap="none" normalizeH="0" baseline="0" dirty="0">
                        <a:ln>
                          <a:noFill/>
                        </a:ln>
                        <a:solidFill>
                          <a:schemeClr val="tx1"/>
                        </a:solidFill>
                        <a:effectLst/>
                        <a:latin typeface="+mn-lt"/>
                        <a:ea typeface="+mn-ea"/>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4950">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a:ln>
                            <a:noFill/>
                          </a:ln>
                          <a:solidFill>
                            <a:schemeClr val="tx1"/>
                          </a:solidFill>
                          <a:effectLst/>
                          <a:latin typeface="+mn-lt"/>
                          <a:ea typeface="+mn-ea"/>
                          <a:cs typeface="Arial"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10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4</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691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No, Definitely</a:t>
                      </a:r>
                    </a:p>
                  </a:txBody>
                  <a:tcPr marL="87906" marR="87906"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9224">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8691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Top 2 Box Yes</a:t>
                      </a:r>
                    </a:p>
                  </a:txBody>
                  <a:tcPr marL="87906" marR="879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91%</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93%</a:t>
                      </a:r>
                    </a:p>
                  </a:txBody>
                  <a:tcPr marL="87906" marR="879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4220">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290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317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157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51</a:t>
                      </a:r>
                    </a:p>
                  </a:txBody>
                  <a:tcPr marL="87906" marR="879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6918">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Low 2 Box No</a:t>
                      </a:r>
                    </a:p>
                  </a:txBody>
                  <a:tcPr marL="87906" marR="87906"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a:t>
                      </a:r>
                    </a:p>
                  </a:txBody>
                  <a:tcPr marL="87906" marR="879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2786">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87906" marR="87906"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9486" name="Slide Number Placeholder 3"/>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BC00F832-EEDD-4AAD-B852-E63CB560EAF4}" type="slidenum">
              <a:rPr lang="en-US"/>
              <a:pPr/>
              <a:t>56</a:t>
            </a:fld>
            <a:endParaRPr lang="en-US" dirty="0"/>
          </a:p>
        </p:txBody>
      </p:sp>
      <p:sp>
        <p:nvSpPr>
          <p:cNvPr id="99487" name="Text Box 133"/>
          <p:cNvSpPr txBox="1">
            <a:spLocks noChangeArrowheads="1"/>
          </p:cNvSpPr>
          <p:nvPr/>
        </p:nvSpPr>
        <p:spPr bwMode="auto">
          <a:xfrm>
            <a:off x="0" y="6299924"/>
            <a:ext cx="9058275" cy="246221"/>
          </a:xfrm>
          <a:prstGeom prst="rect">
            <a:avLst/>
          </a:prstGeom>
          <a:noFill/>
          <a:ln w="25400" algn="ctr">
            <a:noFill/>
            <a:miter lim="800000"/>
            <a:headEnd/>
            <a:tailEnd/>
          </a:ln>
        </p:spPr>
        <p:txBody>
          <a:bodyPr>
            <a:spAutoFit/>
          </a:bodyPr>
          <a:lstStyle/>
          <a:p>
            <a:r>
              <a:rPr lang="en-CA" sz="1000" dirty="0">
                <a:solidFill>
                  <a:schemeClr val="tx1"/>
                </a:solidFill>
              </a:rPr>
              <a:t>Intentions to Pursue Career within the Engineering Field</a:t>
            </a:r>
          </a:p>
        </p:txBody>
      </p:sp>
      <p:sp>
        <p:nvSpPr>
          <p:cNvPr id="8" name="Isosceles Triangle 7"/>
          <p:cNvSpPr/>
          <p:nvPr/>
        </p:nvSpPr>
        <p:spPr>
          <a:xfrm rot="10800000">
            <a:off x="4718064" y="5260851"/>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Isosceles Triangle 8"/>
          <p:cNvSpPr/>
          <p:nvPr/>
        </p:nvSpPr>
        <p:spPr>
          <a:xfrm rot="10800000" flipV="1">
            <a:off x="4710095" y="5716308"/>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Isosceles Triangle 9"/>
          <p:cNvSpPr/>
          <p:nvPr/>
        </p:nvSpPr>
        <p:spPr>
          <a:xfrm rot="10800000">
            <a:off x="6578761" y="3456589"/>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Isosceles Triangle 10"/>
          <p:cNvSpPr/>
          <p:nvPr/>
        </p:nvSpPr>
        <p:spPr>
          <a:xfrm rot="10800000" flipV="1">
            <a:off x="6600489" y="3919403"/>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Content Placeholder 6"/>
          <p:cNvSpPr txBox="1">
            <a:spLocks/>
          </p:cNvSpPr>
          <p:nvPr/>
        </p:nvSpPr>
        <p:spPr>
          <a:xfrm>
            <a:off x="352425" y="902591"/>
            <a:ext cx="8523946" cy="878189"/>
          </a:xfrm>
          <a:prstGeom prst="rect">
            <a:avLst/>
          </a:prstGeom>
          <a:solidFill>
            <a:schemeClr val="bg1"/>
          </a:solidFill>
          <a:effectLst>
            <a:outerShdw blurRad="50800" dist="38100" dir="5400000" algn="t" rotWithShape="0">
              <a:prstClr val="black">
                <a:alpha val="40000"/>
              </a:prstClr>
            </a:outerShdw>
          </a:effectLst>
        </p:spPr>
        <p:txBody>
          <a:bodyPr wrap="square" lIns="0" tIns="0" rIns="0" bIns="0">
            <a:spAutoFit/>
          </a:bodyPr>
          <a:lstStyle/>
          <a:p>
            <a:pPr marL="182563" indent="-182563" algn="l" fontAlgn="auto">
              <a:lnSpc>
                <a:spcPct val="90000"/>
              </a:lnSpc>
              <a:spcBef>
                <a:spcPts val="800"/>
              </a:spcBef>
              <a:spcAft>
                <a:spcPts val="0"/>
              </a:spcAft>
              <a:buFont typeface="Wingdings" pitchFamily="2" charset="2"/>
              <a:buChar char="§"/>
              <a:defRPr/>
            </a:pPr>
            <a:r>
              <a:rPr lang="en-US" sz="1400" b="0" dirty="0" smtClean="0">
                <a:solidFill>
                  <a:schemeClr val="tx1"/>
                </a:solidFill>
                <a:latin typeface="+mn-lt"/>
              </a:rPr>
              <a:t>The higher the level of knowledge regarding the Professional Engineers Act, the more likely the student is to be definitely likely to pursue a career in engineering.  </a:t>
            </a:r>
          </a:p>
          <a:p>
            <a:pPr marL="182563" indent="-182563" algn="l" fontAlgn="auto">
              <a:lnSpc>
                <a:spcPct val="90000"/>
              </a:lnSpc>
              <a:spcBef>
                <a:spcPts val="800"/>
              </a:spcBef>
              <a:spcAft>
                <a:spcPts val="0"/>
              </a:spcAft>
              <a:buFont typeface="Wingdings" pitchFamily="2" charset="2"/>
              <a:buChar char="§"/>
              <a:defRPr/>
            </a:pPr>
            <a:r>
              <a:rPr lang="en-US" sz="1400" b="0" dirty="0" smtClean="0">
                <a:solidFill>
                  <a:schemeClr val="tx1"/>
                </a:solidFill>
                <a:latin typeface="+mn-lt"/>
              </a:rPr>
              <a:t>Compared to 2013, those with a lot/ fair amount of knowledge are less likely to intend on pursuing a career in engineering, while those who have just a little knowledge are less likely to definitely intend on doing so.</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838200" y="27700"/>
            <a:ext cx="8162925" cy="664797"/>
          </a:xfrm>
          <a:noFill/>
          <a:ln>
            <a:miter lim="800000"/>
            <a:headEnd/>
            <a:tailEnd/>
          </a:ln>
        </p:spPr>
        <p:txBody>
          <a:bodyPr vert="horz" numCol="1" compatLnSpc="1">
            <a:prstTxWarp prst="textNoShape">
              <a:avLst/>
            </a:prstTxWarp>
          </a:bodyPr>
          <a:lstStyle/>
          <a:p>
            <a:r>
              <a:rPr lang="en-CA" sz="2400" dirty="0"/>
              <a:t>Knowledge of </a:t>
            </a:r>
            <a:r>
              <a:rPr lang="en-CA" sz="2400" i="1" dirty="0"/>
              <a:t>Professional Engineers Act of Québec </a:t>
            </a:r>
            <a:br>
              <a:rPr lang="en-CA" sz="2400" i="1" dirty="0"/>
            </a:br>
            <a:r>
              <a:rPr lang="en-US" sz="2400" dirty="0"/>
              <a:t>&amp; Intention to Apply for Licensure</a:t>
            </a:r>
            <a:endParaRPr lang="en-US" sz="2400" dirty="0" smtClean="0"/>
          </a:p>
        </p:txBody>
      </p:sp>
      <p:sp>
        <p:nvSpPr>
          <p:cNvPr id="100356"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C1700D48-50E6-4A78-8D4A-6C2E0EFBD5BD}" type="slidenum">
              <a:rPr lang="en-US"/>
              <a:pPr/>
              <a:t>57</a:t>
            </a:fld>
            <a:endParaRPr lang="en-US" dirty="0"/>
          </a:p>
        </p:txBody>
      </p:sp>
      <p:graphicFrame>
        <p:nvGraphicFramePr>
          <p:cNvPr id="58550" name="Group 182"/>
          <p:cNvGraphicFramePr>
            <a:graphicFrameLocks noGrp="1"/>
          </p:cNvGraphicFramePr>
          <p:nvPr>
            <p:extLst>
              <p:ext uri="{D42A27DB-BD31-4B8C-83A1-F6EECF244321}">
                <p14:modId xmlns:p14="http://schemas.microsoft.com/office/powerpoint/2010/main" val="1222456320"/>
              </p:ext>
            </p:extLst>
          </p:nvPr>
        </p:nvGraphicFramePr>
        <p:xfrm>
          <a:off x="519685" y="1999488"/>
          <a:ext cx="7978141" cy="4139184"/>
        </p:xfrm>
        <a:graphic>
          <a:graphicData uri="http://schemas.openxmlformats.org/drawingml/2006/table">
            <a:tbl>
              <a:tblPr/>
              <a:tblGrid>
                <a:gridCol w="2585177"/>
                <a:gridCol w="939476"/>
                <a:gridCol w="939476"/>
                <a:gridCol w="878503"/>
                <a:gridCol w="878503"/>
                <a:gridCol w="878503"/>
                <a:gridCol w="878503"/>
              </a:tblGrid>
              <a:tr h="312373">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333399"/>
                          </a:solidFill>
                          <a:effectLst/>
                          <a:latin typeface="+mj-lt"/>
                        </a:rPr>
                        <a:t> A LOT / FAIR AMOUNT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339999"/>
                          </a:solidFill>
                          <a:effectLst/>
                          <a:latin typeface="+mj-lt"/>
                        </a:rPr>
                        <a:t>JUST A LITTLE</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200" b="1" i="0" u="none" strike="noStrike" cap="none" normalizeH="0" baseline="0" dirty="0" smtClean="0">
                          <a:ln>
                            <a:noFill/>
                          </a:ln>
                          <a:solidFill>
                            <a:srgbClr val="969696"/>
                          </a:solidFill>
                          <a:effectLst/>
                          <a:latin typeface="+mj-lt"/>
                        </a:rPr>
                        <a:t>KNOW NOTHING / NEVER HEARD OF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87424">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rgbClr val="333399"/>
                          </a:solidFill>
                          <a:effectLst/>
                          <a:latin typeface="+mj-lt"/>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rgbClr val="339999"/>
                          </a:solidFill>
                          <a:effectLst/>
                          <a:latin typeface="+mj-lt"/>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050" b="1" i="0" u="none" strike="noStrike" cap="none" normalizeH="0" baseline="0" dirty="0" smtClean="0">
                          <a:ln>
                            <a:noFill/>
                          </a:ln>
                          <a:solidFill>
                            <a:srgbClr val="969696"/>
                          </a:solidFill>
                          <a:effectLst/>
                          <a:latin typeface="+mj-lt"/>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87424">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7424">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mn-lt"/>
                          <a:ea typeface="+mn-ea"/>
                          <a:cs typeface="Arial" pitchFamily="34" charset="0"/>
                        </a:rPr>
                        <a:t>295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rPr>
                        <a:t>108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330</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rPr>
                        <a:t>165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118</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rPr>
                        <a:t>55</a:t>
                      </a:r>
                    </a:p>
                  </a:txBody>
                  <a:tcPr marL="87906" marR="87906"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01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Yes, Definitely</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67% BC</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54%</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58% C</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53%</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61%</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53%</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01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197</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58</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88</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55</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29</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01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Yes, Probably</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23%</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27%</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26%</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28%</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29%</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01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67</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29</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42</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33</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01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No, Probably</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 A</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15% AB</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01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26</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18</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01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No, Definitely</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01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01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DK /Not Sure</a:t>
                      </a:r>
                    </a:p>
                  </a:txBody>
                  <a:tcPr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01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7701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Top 2 Box Yes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89% C</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81%</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83% C</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79%</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75%</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82%</a:t>
                      </a:r>
                    </a:p>
                  </a:txBody>
                  <a:tcPr marT="18288" marB="18288"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01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264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87</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274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130</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88</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45</a:t>
                      </a:r>
                    </a:p>
                  </a:txBody>
                  <a:tcPr marT="18288" marB="18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011">
                <a:tc rowSpan="2">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Low 2 Box 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13%</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11% A</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13%</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21% AB</a:t>
                      </a:r>
                    </a:p>
                  </a:txBody>
                  <a:tcPr marT="18288" marB="18288"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11%</a:t>
                      </a:r>
                    </a:p>
                  </a:txBody>
                  <a:tcPr marT="18288" marB="18288"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011">
                <a:tc vMerge="1">
                  <a:txBody>
                    <a:bodyPr/>
                    <a:lstStyle/>
                    <a:p>
                      <a:endParaRPr lang="en-US"/>
                    </a:p>
                  </a:txBody>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36 </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21</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25</a:t>
                      </a:r>
                    </a:p>
                  </a:txBody>
                  <a:tcPr marT="18288" marB="18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T="18288" marB="18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0532" name="Text Box 147"/>
          <p:cNvSpPr txBox="1">
            <a:spLocks noChangeArrowheads="1"/>
          </p:cNvSpPr>
          <p:nvPr/>
        </p:nvSpPr>
        <p:spPr bwMode="auto">
          <a:xfrm>
            <a:off x="1141476" y="6233452"/>
            <a:ext cx="6502400" cy="246221"/>
          </a:xfrm>
          <a:prstGeom prst="rect">
            <a:avLst/>
          </a:prstGeom>
          <a:noFill/>
          <a:ln w="25400" algn="ctr">
            <a:noFill/>
            <a:miter lim="800000"/>
            <a:headEnd/>
            <a:tailEnd/>
          </a:ln>
        </p:spPr>
        <p:txBody>
          <a:bodyPr wrap="square">
            <a:spAutoFit/>
          </a:bodyPr>
          <a:lstStyle/>
          <a:p>
            <a:r>
              <a:rPr lang="en-CA" sz="1000" dirty="0" smtClean="0">
                <a:solidFill>
                  <a:schemeClr val="tx1"/>
                </a:solidFill>
              </a:rPr>
              <a:t>Intention to Apply for the Professional Engineers Licensure</a:t>
            </a:r>
            <a:endParaRPr lang="en-CA" sz="1000" dirty="0">
              <a:solidFill>
                <a:schemeClr val="tx1"/>
              </a:solidFill>
            </a:endParaRPr>
          </a:p>
        </p:txBody>
      </p:sp>
      <p:sp>
        <p:nvSpPr>
          <p:cNvPr id="7" name="Isosceles Triangle 6"/>
          <p:cNvSpPr/>
          <p:nvPr/>
        </p:nvSpPr>
        <p:spPr>
          <a:xfrm rot="10800000">
            <a:off x="4680920" y="3336225"/>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8" name="Isosceles Triangle 7"/>
          <p:cNvSpPr/>
          <p:nvPr/>
        </p:nvSpPr>
        <p:spPr>
          <a:xfrm rot="10800000" flipV="1">
            <a:off x="4680919" y="5767697"/>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Isosceles Triangle 8"/>
          <p:cNvSpPr/>
          <p:nvPr/>
        </p:nvSpPr>
        <p:spPr>
          <a:xfrm rot="10800000">
            <a:off x="8217787" y="4147396"/>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Isosceles Triangle 9"/>
          <p:cNvSpPr/>
          <p:nvPr/>
        </p:nvSpPr>
        <p:spPr>
          <a:xfrm rot="10800000" flipV="1">
            <a:off x="4669045" y="4137870"/>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Content Placeholder 6"/>
          <p:cNvSpPr>
            <a:spLocks noGrp="1"/>
          </p:cNvSpPr>
          <p:nvPr>
            <p:ph idx="1"/>
          </p:nvPr>
        </p:nvSpPr>
        <p:spPr bwMode="auto">
          <a:xfrm>
            <a:off x="274365" y="834522"/>
            <a:ext cx="8602005" cy="878189"/>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r>
              <a:rPr lang="en-CA" sz="1400" dirty="0" smtClean="0"/>
              <a:t>Overall, there is no difference in students’ level of intention to apply for licensure between those who have a higher level of knowledge of the Professional Engineers Act versus a lower level of knowledge.</a:t>
            </a:r>
          </a:p>
          <a:p>
            <a:r>
              <a:rPr lang="en-US" sz="1400" dirty="0"/>
              <a:t>Compared to 2013, those with a </a:t>
            </a:r>
            <a:r>
              <a:rPr lang="en-US" sz="1400" dirty="0" smtClean="0"/>
              <a:t>lot/fair amount of knowledge are </a:t>
            </a:r>
            <a:r>
              <a:rPr lang="en-US" sz="1400" dirty="0"/>
              <a:t>less likely to be definitely likely to </a:t>
            </a:r>
            <a:r>
              <a:rPr lang="en-US" sz="1400" dirty="0" smtClean="0"/>
              <a:t>intend to apply for licensure.</a:t>
            </a:r>
            <a:endParaRPr lang="en-CA" sz="1400" dirty="0" smtClean="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4"/>
          <p:cNvSpPr>
            <a:spLocks noGrp="1" noChangeArrowheads="1"/>
          </p:cNvSpPr>
          <p:nvPr>
            <p:ph type="ctrTitle"/>
          </p:nvPr>
        </p:nvSpPr>
        <p:spPr>
          <a:xfrm>
            <a:off x="144463" y="3064431"/>
            <a:ext cx="4416425" cy="738664"/>
          </a:xfrm>
        </p:spPr>
        <p:txBody>
          <a:bodyPr/>
          <a:lstStyle/>
          <a:p>
            <a:pPr fontAlgn="auto">
              <a:lnSpc>
                <a:spcPct val="100000"/>
              </a:lnSpc>
              <a:spcAft>
                <a:spcPts val="0"/>
              </a:spcAft>
              <a:defRPr/>
            </a:pPr>
            <a:r>
              <a:rPr lang="en-US" sz="2400" dirty="0" smtClean="0">
                <a:solidFill>
                  <a:schemeClr val="accent6"/>
                </a:solidFill>
              </a:rPr>
              <a:t>Impact of</a:t>
            </a:r>
            <a:br>
              <a:rPr lang="en-US" sz="2400" dirty="0" smtClean="0">
                <a:solidFill>
                  <a:schemeClr val="accent6"/>
                </a:solidFill>
              </a:rPr>
            </a:br>
            <a:r>
              <a:rPr lang="en-US" sz="2400" dirty="0" smtClean="0">
                <a:solidFill>
                  <a:schemeClr val="accent6"/>
                </a:solidFill>
              </a:rPr>
              <a:t>Knowledge of Licensing and Roles</a:t>
            </a:r>
            <a:endParaRPr lang="en-US" sz="2000" dirty="0" smtClean="0">
              <a:solidFill>
                <a:schemeClr val="accent6"/>
              </a:solidFill>
            </a:endParaRPr>
          </a:p>
        </p:txBody>
      </p:sp>
      <p:sp>
        <p:nvSpPr>
          <p:cNvPr id="101379"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198F2EAB-44B4-45A2-A426-F66DB4D10C73}" type="slidenum">
              <a:rPr lang="en-US"/>
              <a:pPr/>
              <a:t>58</a:t>
            </a:fld>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2BED8C0A-E867-4520-A9A2-97079A3B6546}" type="slidenum">
              <a:rPr lang="en-US"/>
              <a:pPr/>
              <a:t>59</a:t>
            </a:fld>
            <a:endParaRPr lang="en-US" dirty="0"/>
          </a:p>
        </p:txBody>
      </p:sp>
      <p:sp>
        <p:nvSpPr>
          <p:cNvPr id="105689" name="Text Box 165"/>
          <p:cNvSpPr txBox="1">
            <a:spLocks noChangeArrowheads="1"/>
          </p:cNvSpPr>
          <p:nvPr/>
        </p:nvSpPr>
        <p:spPr bwMode="auto">
          <a:xfrm>
            <a:off x="0" y="6294117"/>
            <a:ext cx="9058275" cy="244475"/>
          </a:xfrm>
          <a:prstGeom prst="rect">
            <a:avLst/>
          </a:prstGeom>
          <a:noFill/>
          <a:ln w="25400" algn="ctr">
            <a:noFill/>
            <a:miter lim="800000"/>
            <a:headEnd/>
            <a:tailEnd/>
          </a:ln>
        </p:spPr>
        <p:txBody>
          <a:bodyPr>
            <a:spAutoFit/>
          </a:bodyPr>
          <a:lstStyle/>
          <a:p>
            <a:r>
              <a:rPr lang="en-CA" sz="1000" dirty="0">
                <a:solidFill>
                  <a:schemeClr val="tx1"/>
                </a:solidFill>
              </a:rPr>
              <a:t>Intentions to Pursue Career within the Engineering Field</a:t>
            </a:r>
          </a:p>
        </p:txBody>
      </p:sp>
      <p:graphicFrame>
        <p:nvGraphicFramePr>
          <p:cNvPr id="8" name="Group 206"/>
          <p:cNvGraphicFramePr>
            <a:graphicFrameLocks noGrp="1"/>
          </p:cNvGraphicFramePr>
          <p:nvPr>
            <p:extLst>
              <p:ext uri="{D42A27DB-BD31-4B8C-83A1-F6EECF244321}">
                <p14:modId xmlns:p14="http://schemas.microsoft.com/office/powerpoint/2010/main" val="2329927619"/>
              </p:ext>
            </p:extLst>
          </p:nvPr>
        </p:nvGraphicFramePr>
        <p:xfrm>
          <a:off x="609424" y="2533407"/>
          <a:ext cx="8123861" cy="3684557"/>
        </p:xfrm>
        <a:graphic>
          <a:graphicData uri="http://schemas.openxmlformats.org/drawingml/2006/table">
            <a:tbl>
              <a:tblPr/>
              <a:tblGrid>
                <a:gridCol w="2217731"/>
                <a:gridCol w="791145"/>
                <a:gridCol w="791145"/>
                <a:gridCol w="720640"/>
                <a:gridCol w="720640"/>
                <a:gridCol w="720640"/>
                <a:gridCol w="720640"/>
                <a:gridCol w="720640"/>
                <a:gridCol w="720640"/>
              </a:tblGrid>
              <a:tr h="446276">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tx1">
                              <a:lumMod val="50000"/>
                            </a:schemeClr>
                          </a:solidFill>
                          <a:effectLst/>
                          <a:latin typeface="+mj-lt"/>
                        </a:rPr>
                        <a:t>HIGH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1">
                              <a:lumMod val="50000"/>
                            </a:schemeClr>
                          </a:solidFill>
                          <a:effectLst/>
                          <a:latin typeface="+mj-lt"/>
                        </a:rPr>
                        <a:t>MODERATE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bg2">
                              <a:lumMod val="50000"/>
                            </a:schemeClr>
                          </a:solidFill>
                          <a:effectLst/>
                          <a:latin typeface="+mj-lt"/>
                        </a:rPr>
                        <a:t>LOW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6">
                              <a:lumMod val="90000"/>
                              <a:lumOff val="10000"/>
                            </a:schemeClr>
                          </a:solidFill>
                          <a:effectLst/>
                          <a:latin typeface="+mj-lt"/>
                        </a:rPr>
                        <a:t>NO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23137">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C</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D</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59158">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3137">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361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142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2194">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Yes,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67% 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71% 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747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219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257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355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Yes,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64% AB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49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355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No,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845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6491">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No,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9430">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16491">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Top 2 Box Yes</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845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156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349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7471">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cs typeface="Arial" pitchFamily="34" charset="0"/>
                        </a:rPr>
                        <a:t>Low 2 Box No</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8374">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0" i="0" u="none" strike="noStrike" kern="1200" cap="none" normalizeH="0" baseline="0" dirty="0" smtClean="0">
                          <a:ln>
                            <a:noFill/>
                          </a:ln>
                          <a:solidFill>
                            <a:schemeClr val="tx1"/>
                          </a:solidFill>
                          <a:effectLst/>
                          <a:latin typeface="+mn-lt"/>
                          <a:ea typeface="+mn-ea"/>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 name="Isosceles Triangle 8"/>
          <p:cNvSpPr/>
          <p:nvPr/>
        </p:nvSpPr>
        <p:spPr>
          <a:xfrm rot="10800000" flipV="1">
            <a:off x="8571078" y="3746790"/>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Isosceles Triangle 9"/>
          <p:cNvSpPr/>
          <p:nvPr/>
        </p:nvSpPr>
        <p:spPr>
          <a:xfrm rot="10800000">
            <a:off x="5655683" y="5502728"/>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Isosceles Triangle 10"/>
          <p:cNvSpPr/>
          <p:nvPr/>
        </p:nvSpPr>
        <p:spPr>
          <a:xfrm rot="10800000">
            <a:off x="5669540" y="3755326"/>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Isosceles Triangle 11"/>
          <p:cNvSpPr/>
          <p:nvPr/>
        </p:nvSpPr>
        <p:spPr>
          <a:xfrm rot="10800000" flipV="1">
            <a:off x="5679432" y="5891398"/>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Isosceles Triangle 12"/>
          <p:cNvSpPr/>
          <p:nvPr/>
        </p:nvSpPr>
        <p:spPr>
          <a:xfrm rot="10800000" flipV="1">
            <a:off x="5667559" y="4179372"/>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Text Box 9"/>
          <p:cNvSpPr txBox="1">
            <a:spLocks noChangeArrowheads="1"/>
          </p:cNvSpPr>
          <p:nvPr/>
        </p:nvSpPr>
        <p:spPr bwMode="auto">
          <a:xfrm>
            <a:off x="867663" y="2683861"/>
            <a:ext cx="1727459" cy="861774"/>
          </a:xfrm>
          <a:prstGeom prst="rect">
            <a:avLst/>
          </a:prstGeom>
          <a:noFill/>
          <a:ln w="3175" algn="ctr">
            <a:solidFill>
              <a:schemeClr val="tx1"/>
            </a:solidFill>
            <a:prstDash val="dash"/>
            <a:miter lim="800000"/>
            <a:headEnd/>
            <a:tailEnd/>
          </a:ln>
        </p:spPr>
        <p:txBody>
          <a:bodyPr wrap="square">
            <a:spAutoFit/>
          </a:bodyPr>
          <a:lstStyle/>
          <a:p>
            <a:pPr algn="l">
              <a:spcBef>
                <a:spcPts val="0"/>
              </a:spcBef>
            </a:pPr>
            <a:r>
              <a:rPr lang="en-CA" sz="1000" u="sng" dirty="0"/>
              <a:t>*</a:t>
            </a:r>
            <a:r>
              <a:rPr lang="en-CA" sz="1000" u="sng" dirty="0">
                <a:latin typeface="+mj-lt"/>
              </a:rPr>
              <a:t>Knowledge Levels </a:t>
            </a:r>
            <a:r>
              <a:rPr lang="en-CA" sz="1000" u="sng" dirty="0" smtClean="0">
                <a:latin typeface="+mj-lt"/>
              </a:rPr>
              <a:t>Defined</a:t>
            </a:r>
            <a:r>
              <a:rPr lang="en-CA" sz="1000" i="1" dirty="0">
                <a:latin typeface="+mj-lt"/>
              </a:rPr>
              <a:t/>
            </a:r>
            <a:br>
              <a:rPr lang="en-CA" sz="1000" i="1" dirty="0">
                <a:latin typeface="+mj-lt"/>
              </a:rPr>
            </a:br>
            <a:r>
              <a:rPr lang="en-CA" sz="1000" i="1" dirty="0">
                <a:latin typeface="+mj-lt"/>
              </a:rPr>
              <a:t>High:</a:t>
            </a:r>
            <a:r>
              <a:rPr lang="en-CA" sz="1000" dirty="0">
                <a:latin typeface="+mj-lt"/>
              </a:rPr>
              <a:t> All Correct (3) in Q8</a:t>
            </a:r>
            <a:br>
              <a:rPr lang="en-CA" sz="1000" dirty="0">
                <a:latin typeface="+mj-lt"/>
              </a:rPr>
            </a:br>
            <a:r>
              <a:rPr lang="en-CA" sz="1000" i="1" dirty="0">
                <a:latin typeface="+mj-lt"/>
              </a:rPr>
              <a:t>Moderate</a:t>
            </a:r>
            <a:r>
              <a:rPr lang="en-CA" sz="1000" dirty="0">
                <a:latin typeface="+mj-lt"/>
              </a:rPr>
              <a:t>: 2 Correct in Q8</a:t>
            </a:r>
            <a:br>
              <a:rPr lang="en-CA" sz="1000" dirty="0">
                <a:latin typeface="+mj-lt"/>
              </a:rPr>
            </a:br>
            <a:r>
              <a:rPr lang="en-CA" sz="1000" i="1" dirty="0">
                <a:latin typeface="+mj-lt"/>
              </a:rPr>
              <a:t>Low</a:t>
            </a:r>
            <a:r>
              <a:rPr lang="en-CA" sz="1000" dirty="0">
                <a:latin typeface="+mj-lt"/>
              </a:rPr>
              <a:t>: 1 Correct in Q8</a:t>
            </a:r>
            <a:br>
              <a:rPr lang="en-CA" sz="1000" dirty="0">
                <a:latin typeface="+mj-lt"/>
              </a:rPr>
            </a:br>
            <a:r>
              <a:rPr lang="en-CA" sz="1000" i="1" dirty="0">
                <a:latin typeface="+mj-lt"/>
              </a:rPr>
              <a:t>None:</a:t>
            </a:r>
            <a:r>
              <a:rPr lang="en-CA" sz="1000" dirty="0">
                <a:latin typeface="+mj-lt"/>
              </a:rPr>
              <a:t> Zero (0) Correct in </a:t>
            </a:r>
            <a:r>
              <a:rPr lang="en-CA" sz="1000" dirty="0" smtClean="0">
                <a:latin typeface="+mj-lt"/>
              </a:rPr>
              <a:t>Q8</a:t>
            </a:r>
            <a:endParaRPr lang="en-CA" sz="1000" i="1" dirty="0">
              <a:latin typeface="+mj-lt"/>
            </a:endParaRPr>
          </a:p>
        </p:txBody>
      </p:sp>
      <p:sp>
        <p:nvSpPr>
          <p:cNvPr id="15" name="Content Placeholder 6"/>
          <p:cNvSpPr>
            <a:spLocks noGrp="1"/>
          </p:cNvSpPr>
          <p:nvPr>
            <p:ph idx="1"/>
          </p:nvPr>
        </p:nvSpPr>
        <p:spPr bwMode="auto">
          <a:xfrm>
            <a:off x="162855" y="758888"/>
            <a:ext cx="8825028" cy="86177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At the overall level, knowledge in terms of roles and licensing requirements does not influence intent to pursue a career in the engineering field.   </a:t>
            </a:r>
            <a:endParaRPr lang="en-US" sz="1400" dirty="0"/>
          </a:p>
          <a:p>
            <a:pPr>
              <a:lnSpc>
                <a:spcPct val="100000"/>
              </a:lnSpc>
              <a:spcBef>
                <a:spcPts val="0"/>
              </a:spcBef>
            </a:pPr>
            <a:r>
              <a:rPr lang="en-US" sz="1400" dirty="0" smtClean="0"/>
              <a:t>Compared to 2013, those with a moderate level of knowledge are less likely to be definitely likely to pursue a career in engineering.</a:t>
            </a:r>
          </a:p>
        </p:txBody>
      </p:sp>
      <p:sp>
        <p:nvSpPr>
          <p:cNvPr id="16"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Knowledge of Licensing and Roles </a:t>
            </a:r>
            <a:br>
              <a:rPr lang="en-US" dirty="0" smtClean="0"/>
            </a:br>
            <a:r>
              <a:rPr lang="en-US" dirty="0" smtClean="0"/>
              <a:t>&amp; Intention to Pursue Engineering Career</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Executive Summary</a:t>
            </a:r>
          </a:p>
        </p:txBody>
      </p:sp>
      <p:sp>
        <p:nvSpPr>
          <p:cNvPr id="80899" name="Rectangle 3"/>
          <p:cNvSpPr>
            <a:spLocks noGrp="1" noChangeArrowheads="1"/>
          </p:cNvSpPr>
          <p:nvPr>
            <p:ph idx="1"/>
          </p:nvPr>
        </p:nvSpPr>
        <p:spPr bwMode="auto">
          <a:xfrm>
            <a:off x="393989" y="935252"/>
            <a:ext cx="8417502"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buFontTx/>
              <a:buNone/>
            </a:pPr>
            <a:r>
              <a:rPr lang="en-US" sz="1600" b="1" dirty="0" smtClean="0"/>
              <a:t>Future Intentions: Continuing Education Versus Entering Workforce</a:t>
            </a:r>
          </a:p>
          <a:p>
            <a:pPr>
              <a:lnSpc>
                <a:spcPct val="100000"/>
              </a:lnSpc>
              <a:spcBef>
                <a:spcPts val="600"/>
              </a:spcBef>
            </a:pPr>
            <a:r>
              <a:rPr lang="en-US" sz="1400" dirty="0" smtClean="0"/>
              <a:t>Two thirds (66%) of final year engineering students say they intend to go into the workforce after graduating with their bachelors degree in Engineering, while one quarter (24%) of students intend to pursue more education.  </a:t>
            </a:r>
          </a:p>
          <a:p>
            <a:pPr>
              <a:lnSpc>
                <a:spcPct val="100000"/>
              </a:lnSpc>
              <a:spcBef>
                <a:spcPts val="600"/>
              </a:spcBef>
            </a:pPr>
            <a:r>
              <a:rPr lang="en-US" sz="1400" dirty="0" smtClean="0"/>
              <a:t>Of those who plan to pursue more education, the vast majority intend to get their graduate degree in Engineering (79%),</a:t>
            </a:r>
            <a:r>
              <a:rPr lang="en-US" sz="1400" dirty="0" smtClean="0">
                <a:solidFill>
                  <a:srgbClr val="1F497D"/>
                </a:solidFill>
              </a:rPr>
              <a:t> </a:t>
            </a:r>
            <a:r>
              <a:rPr lang="en-US" sz="1400" dirty="0">
                <a:solidFill>
                  <a:srgbClr val="1F497D"/>
                </a:solidFill>
              </a:rPr>
              <a:t>while </a:t>
            </a:r>
            <a:r>
              <a:rPr lang="en-US" sz="1400" dirty="0" smtClean="0">
                <a:solidFill>
                  <a:srgbClr val="1F497D"/>
                </a:solidFill>
              </a:rPr>
              <a:t>less than one </a:t>
            </a:r>
            <a:r>
              <a:rPr lang="en-US" sz="1400" dirty="0">
                <a:solidFill>
                  <a:srgbClr val="1F497D"/>
                </a:solidFill>
              </a:rPr>
              <a:t>in ten plan to pursue a graduate degree in another area </a:t>
            </a:r>
            <a:r>
              <a:rPr lang="en-US" sz="1400" dirty="0" smtClean="0">
                <a:solidFill>
                  <a:srgbClr val="1F497D"/>
                </a:solidFill>
              </a:rPr>
              <a:t>(7%), an MBA (5%) or </a:t>
            </a:r>
            <a:r>
              <a:rPr lang="en-US" sz="1400" dirty="0">
                <a:solidFill>
                  <a:srgbClr val="1F497D"/>
                </a:solidFill>
              </a:rPr>
              <a:t>another professional </a:t>
            </a:r>
            <a:r>
              <a:rPr lang="en-US" sz="1400" dirty="0" smtClean="0">
                <a:solidFill>
                  <a:srgbClr val="1F497D"/>
                </a:solidFill>
              </a:rPr>
              <a:t>degree (</a:t>
            </a:r>
            <a:r>
              <a:rPr lang="en-US" sz="1400" dirty="0">
                <a:solidFill>
                  <a:srgbClr val="1F497D"/>
                </a:solidFill>
              </a:rPr>
              <a:t>4</a:t>
            </a:r>
            <a:r>
              <a:rPr lang="en-US" sz="1400" dirty="0" smtClean="0">
                <a:solidFill>
                  <a:srgbClr val="1F497D"/>
                </a:solidFill>
              </a:rPr>
              <a:t>%). </a:t>
            </a:r>
          </a:p>
          <a:p>
            <a:pPr>
              <a:lnSpc>
                <a:spcPct val="100000"/>
              </a:lnSpc>
              <a:spcBef>
                <a:spcPts val="600"/>
              </a:spcBef>
            </a:pPr>
            <a:r>
              <a:rPr lang="en-US" sz="1400" dirty="0">
                <a:solidFill>
                  <a:srgbClr val="1F497D"/>
                </a:solidFill>
              </a:rPr>
              <a:t>Among those students who plan to pursue more education, </a:t>
            </a:r>
            <a:r>
              <a:rPr lang="en-US" sz="1400" dirty="0" smtClean="0">
                <a:solidFill>
                  <a:srgbClr val="1F497D"/>
                </a:solidFill>
              </a:rPr>
              <a:t>three quarters intend </a:t>
            </a:r>
            <a:r>
              <a:rPr lang="en-US" sz="1400" dirty="0">
                <a:solidFill>
                  <a:srgbClr val="1F497D"/>
                </a:solidFill>
              </a:rPr>
              <a:t>to study in </a:t>
            </a:r>
            <a:r>
              <a:rPr lang="en-US" sz="1400" dirty="0" smtClean="0">
                <a:solidFill>
                  <a:srgbClr val="1F497D"/>
                </a:solidFill>
              </a:rPr>
              <a:t>Quebec (73%), </a:t>
            </a:r>
            <a:r>
              <a:rPr lang="en-US" sz="1400" dirty="0">
                <a:solidFill>
                  <a:srgbClr val="1F497D"/>
                </a:solidFill>
              </a:rPr>
              <a:t>followed by </a:t>
            </a:r>
            <a:r>
              <a:rPr lang="en-US" sz="1400" dirty="0" smtClean="0">
                <a:solidFill>
                  <a:srgbClr val="1F497D"/>
                </a:solidFill>
              </a:rPr>
              <a:t>one in </a:t>
            </a:r>
            <a:r>
              <a:rPr lang="en-US" sz="1400" dirty="0">
                <a:solidFill>
                  <a:srgbClr val="1F497D"/>
                </a:solidFill>
              </a:rPr>
              <a:t>ten who plan to go </a:t>
            </a:r>
            <a:r>
              <a:rPr lang="en-US" sz="1400" dirty="0" smtClean="0">
                <a:solidFill>
                  <a:srgbClr val="1F497D"/>
                </a:solidFill>
              </a:rPr>
              <a:t>outside of Canada (12%) </a:t>
            </a:r>
            <a:r>
              <a:rPr lang="en-US" sz="1400" dirty="0">
                <a:solidFill>
                  <a:srgbClr val="1F497D"/>
                </a:solidFill>
              </a:rPr>
              <a:t>and </a:t>
            </a:r>
            <a:r>
              <a:rPr lang="en-US" sz="1400" dirty="0" smtClean="0">
                <a:solidFill>
                  <a:srgbClr val="1F497D"/>
                </a:solidFill>
              </a:rPr>
              <a:t>4% who </a:t>
            </a:r>
            <a:r>
              <a:rPr lang="en-US" sz="1400" dirty="0">
                <a:solidFill>
                  <a:srgbClr val="1F497D"/>
                </a:solidFill>
              </a:rPr>
              <a:t>think they will go </a:t>
            </a:r>
            <a:r>
              <a:rPr lang="en-US" sz="1400" dirty="0" smtClean="0">
                <a:solidFill>
                  <a:srgbClr val="1F497D"/>
                </a:solidFill>
              </a:rPr>
              <a:t>to Ontario.</a:t>
            </a:r>
            <a:endParaRPr lang="en-US" sz="1400" dirty="0">
              <a:solidFill>
                <a:srgbClr val="1F497D"/>
              </a:solidFill>
            </a:endParaRPr>
          </a:p>
          <a:p>
            <a:pPr>
              <a:lnSpc>
                <a:spcPct val="100000"/>
              </a:lnSpc>
              <a:spcBef>
                <a:spcPts val="600"/>
              </a:spcBef>
            </a:pPr>
            <a:endParaRPr lang="en-US" sz="1400" dirty="0" smtClean="0"/>
          </a:p>
          <a:p>
            <a:pPr>
              <a:lnSpc>
                <a:spcPct val="100000"/>
              </a:lnSpc>
              <a:spcBef>
                <a:spcPts val="600"/>
              </a:spcBef>
              <a:buFontTx/>
              <a:buNone/>
            </a:pPr>
            <a:r>
              <a:rPr lang="en-US" sz="1600" b="1" dirty="0" smtClean="0"/>
              <a:t>Future Intentions: Engineering Career</a:t>
            </a:r>
          </a:p>
          <a:p>
            <a:pPr>
              <a:lnSpc>
                <a:spcPct val="100000"/>
              </a:lnSpc>
              <a:spcBef>
                <a:spcPts val="600"/>
              </a:spcBef>
            </a:pPr>
            <a:r>
              <a:rPr lang="en-US" sz="1400" dirty="0" smtClean="0"/>
              <a:t>Over nine in ten (93%) students say they are likely to pursue a career in engineering, of which more than half </a:t>
            </a:r>
            <a:r>
              <a:rPr lang="en-US" sz="1400" i="1" dirty="0" smtClean="0"/>
              <a:t>definitely</a:t>
            </a:r>
            <a:r>
              <a:rPr lang="en-US" sz="1400" dirty="0" smtClean="0"/>
              <a:t> will (56%) while four in ten </a:t>
            </a:r>
            <a:r>
              <a:rPr lang="en-US" sz="1400" i="1" dirty="0" smtClean="0"/>
              <a:t>probably</a:t>
            </a:r>
            <a:r>
              <a:rPr lang="en-US" sz="1400" dirty="0" smtClean="0"/>
              <a:t> will (38%).   Fewer than one in ten students </a:t>
            </a:r>
            <a:r>
              <a:rPr lang="en-US" sz="1400" i="1" dirty="0" smtClean="0"/>
              <a:t>probably</a:t>
            </a:r>
            <a:r>
              <a:rPr lang="en-US" sz="1400" dirty="0" smtClean="0"/>
              <a:t> (6%) – or- </a:t>
            </a:r>
            <a:r>
              <a:rPr lang="en-US" sz="1400" i="1" dirty="0" smtClean="0"/>
              <a:t>definitely</a:t>
            </a:r>
            <a:r>
              <a:rPr lang="en-US" sz="1400" dirty="0" smtClean="0"/>
              <a:t> (1%) </a:t>
            </a:r>
            <a:r>
              <a:rPr lang="en-US" sz="1400" i="1" dirty="0" smtClean="0"/>
              <a:t>will </a:t>
            </a:r>
            <a:r>
              <a:rPr lang="en-US" sz="1400" i="1" u="sng" dirty="0" smtClean="0"/>
              <a:t>not</a:t>
            </a:r>
            <a:r>
              <a:rPr lang="en-US" sz="1400" dirty="0"/>
              <a:t> pursue a career in engineering. </a:t>
            </a:r>
            <a:endParaRPr lang="en-US" sz="1400" dirty="0" smtClean="0"/>
          </a:p>
          <a:p>
            <a:pPr>
              <a:lnSpc>
                <a:spcPct val="100000"/>
              </a:lnSpc>
              <a:spcBef>
                <a:spcPts val="600"/>
              </a:spcBef>
            </a:pPr>
            <a:r>
              <a:rPr lang="en-US" sz="1400" dirty="0" smtClean="0"/>
              <a:t>The </a:t>
            </a:r>
            <a:r>
              <a:rPr lang="en-US" sz="1400" dirty="0"/>
              <a:t>top reason for not pursuing a career in engineering continues to be that engineering is not what they thought it would </a:t>
            </a:r>
            <a:r>
              <a:rPr lang="en-US" sz="1400" dirty="0" smtClean="0"/>
              <a:t>be (46%).  Other </a:t>
            </a:r>
            <a:r>
              <a:rPr lang="en-US" sz="1400" dirty="0"/>
              <a:t>common mentions include that there are better employment opportunities </a:t>
            </a:r>
            <a:r>
              <a:rPr lang="en-US" sz="1400" dirty="0" smtClean="0"/>
              <a:t>elsewhere (14%) and </a:t>
            </a:r>
            <a:r>
              <a:rPr lang="en-US" sz="1400" dirty="0"/>
              <a:t>that there are opportunities to earn more money </a:t>
            </a:r>
            <a:r>
              <a:rPr lang="en-US" sz="1400" dirty="0" smtClean="0"/>
              <a:t>elsewhere (14%).</a:t>
            </a:r>
            <a:endParaRPr lang="en-US" sz="1400" dirty="0"/>
          </a:p>
          <a:p>
            <a:pPr>
              <a:lnSpc>
                <a:spcPct val="100000"/>
              </a:lnSpc>
              <a:spcBef>
                <a:spcPts val="600"/>
              </a:spcBef>
            </a:pPr>
            <a:r>
              <a:rPr lang="en-US" sz="1400" dirty="0" smtClean="0"/>
              <a:t>At nine in ten (90%), the vast majority of students say that when they began their studies they planned to practice engineering upon completion of their program.  Half of students began their undergraduate studies with a </a:t>
            </a:r>
            <a:r>
              <a:rPr lang="en-US" sz="1400" i="1" dirty="0" smtClean="0"/>
              <a:t>definite</a:t>
            </a:r>
            <a:r>
              <a:rPr lang="en-US" sz="1400" dirty="0" smtClean="0"/>
              <a:t> intention to pursue an engineering career (52%), while four in ten said it was </a:t>
            </a:r>
            <a:r>
              <a:rPr lang="en-US" sz="1400" i="1" dirty="0" smtClean="0"/>
              <a:t>likely</a:t>
            </a:r>
            <a:r>
              <a:rPr lang="en-US" sz="1400" dirty="0" smtClean="0"/>
              <a:t> (38%).    </a:t>
            </a:r>
          </a:p>
          <a:p>
            <a:pPr>
              <a:lnSpc>
                <a:spcPct val="100000"/>
              </a:lnSpc>
              <a:spcBef>
                <a:spcPts val="600"/>
              </a:spcBef>
            </a:pPr>
            <a:endParaRPr lang="en-US" sz="1400" dirty="0" smtClean="0"/>
          </a:p>
          <a:p>
            <a:pPr>
              <a:lnSpc>
                <a:spcPct val="100000"/>
              </a:lnSpc>
              <a:spcBef>
                <a:spcPts val="600"/>
              </a:spcBef>
              <a:buFontTx/>
              <a:buNone/>
            </a:pPr>
            <a:endParaRPr lang="en-US" sz="1400" dirty="0" smtClean="0"/>
          </a:p>
        </p:txBody>
      </p:sp>
      <p:sp>
        <p:nvSpPr>
          <p:cNvPr id="80900"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FE7D3903-9EDD-4C13-9FEF-5C30E627DE5A}" type="slidenum">
              <a:rPr lang="en-US"/>
              <a:pPr/>
              <a:t>6</a:t>
            </a:fld>
            <a:endParaRPr lang="en-US" dirty="0"/>
          </a:p>
        </p:txBody>
      </p:sp>
    </p:spTree>
    <p:extLst>
      <p:ext uri="{BB962C8B-B14F-4D97-AF65-F5344CB8AC3E}">
        <p14:creationId xmlns:p14="http://schemas.microsoft.com/office/powerpoint/2010/main" val="3860583976"/>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bwMode="auto">
          <a:xfrm>
            <a:off x="838200" y="63683"/>
            <a:ext cx="8162925" cy="664797"/>
          </a:xfrm>
          <a:noFill/>
          <a:ln>
            <a:miter lim="800000"/>
            <a:headEnd/>
            <a:tailEnd/>
          </a:ln>
        </p:spPr>
        <p:txBody>
          <a:bodyPr vert="horz" numCol="1" compatLnSpc="1">
            <a:prstTxWarp prst="textNoShape">
              <a:avLst/>
            </a:prstTxWarp>
          </a:bodyPr>
          <a:lstStyle/>
          <a:p>
            <a:r>
              <a:rPr lang="en-CA" sz="2400" dirty="0"/>
              <a:t>Knowledge of Licensing and Roles </a:t>
            </a:r>
            <a:br>
              <a:rPr lang="en-CA" sz="2400" dirty="0"/>
            </a:br>
            <a:r>
              <a:rPr lang="en-CA" sz="2400" dirty="0"/>
              <a:t>&amp; Intention to Apply for Licensure</a:t>
            </a:r>
            <a:endParaRPr lang="en-US" dirty="0" smtClean="0"/>
          </a:p>
        </p:txBody>
      </p:sp>
      <p:sp>
        <p:nvSpPr>
          <p:cNvPr id="106500"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A3C6F4BD-BC60-40B0-93FA-4739289F3D9D}" type="slidenum">
              <a:rPr lang="en-US"/>
              <a:pPr/>
              <a:t>60</a:t>
            </a:fld>
            <a:endParaRPr lang="en-US" dirty="0"/>
          </a:p>
        </p:txBody>
      </p:sp>
      <p:sp>
        <p:nvSpPr>
          <p:cNvPr id="106700" name="Text Box 182"/>
          <p:cNvSpPr txBox="1">
            <a:spLocks noChangeArrowheads="1"/>
          </p:cNvSpPr>
          <p:nvPr/>
        </p:nvSpPr>
        <p:spPr bwMode="auto">
          <a:xfrm>
            <a:off x="0" y="6155167"/>
            <a:ext cx="9058275" cy="244475"/>
          </a:xfrm>
          <a:prstGeom prst="rect">
            <a:avLst/>
          </a:prstGeom>
          <a:noFill/>
          <a:ln w="25400" algn="ctr">
            <a:noFill/>
            <a:miter lim="800000"/>
            <a:headEnd/>
            <a:tailEnd/>
          </a:ln>
        </p:spPr>
        <p:txBody>
          <a:bodyPr>
            <a:spAutoFit/>
          </a:bodyPr>
          <a:lstStyle/>
          <a:p>
            <a:r>
              <a:rPr lang="en-CA" sz="1000" dirty="0">
                <a:solidFill>
                  <a:schemeClr val="tx1"/>
                </a:solidFill>
              </a:rPr>
              <a:t>Intention to Apply for the Professional Engineers Licensure</a:t>
            </a:r>
          </a:p>
        </p:txBody>
      </p:sp>
      <p:graphicFrame>
        <p:nvGraphicFramePr>
          <p:cNvPr id="8" name="Group 206"/>
          <p:cNvGraphicFramePr>
            <a:graphicFrameLocks noGrp="1"/>
          </p:cNvGraphicFramePr>
          <p:nvPr>
            <p:extLst>
              <p:ext uri="{D42A27DB-BD31-4B8C-83A1-F6EECF244321}">
                <p14:modId xmlns:p14="http://schemas.microsoft.com/office/powerpoint/2010/main" val="2718607148"/>
              </p:ext>
            </p:extLst>
          </p:nvPr>
        </p:nvGraphicFramePr>
        <p:xfrm>
          <a:off x="560656" y="2084957"/>
          <a:ext cx="8123861" cy="3997188"/>
        </p:xfrm>
        <a:graphic>
          <a:graphicData uri="http://schemas.openxmlformats.org/drawingml/2006/table">
            <a:tbl>
              <a:tblPr/>
              <a:tblGrid>
                <a:gridCol w="2217731"/>
                <a:gridCol w="791145"/>
                <a:gridCol w="791145"/>
                <a:gridCol w="720640"/>
                <a:gridCol w="720640"/>
                <a:gridCol w="720640"/>
                <a:gridCol w="720640"/>
                <a:gridCol w="720640"/>
                <a:gridCol w="720640"/>
              </a:tblGrid>
              <a:tr h="489139">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tx1">
                              <a:lumMod val="50000"/>
                            </a:schemeClr>
                          </a:solidFill>
                          <a:effectLst/>
                          <a:latin typeface="+mj-lt"/>
                        </a:rPr>
                        <a:t>HIGH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1">
                              <a:lumMod val="50000"/>
                            </a:schemeClr>
                          </a:solidFill>
                          <a:effectLst/>
                          <a:latin typeface="+mj-lt"/>
                        </a:rPr>
                        <a:t>MODERATE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bg2">
                              <a:lumMod val="50000"/>
                            </a:schemeClr>
                          </a:solidFill>
                          <a:effectLst/>
                          <a:latin typeface="+mj-lt"/>
                        </a:rPr>
                        <a:t>LOW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6">
                              <a:lumMod val="90000"/>
                              <a:lumOff val="10000"/>
                            </a:schemeClr>
                          </a:solidFill>
                          <a:effectLst/>
                          <a:latin typeface="+mj-lt"/>
                        </a:rPr>
                        <a:t>NO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4457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C</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D</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63791">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570">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361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142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3216">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Yes,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60% 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62% CD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61% A</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449">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214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Yes,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55% AB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5839">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380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No,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9936">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3800">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No,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9936">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3214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Top 2 Box Yes</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2143">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280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305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3248">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Low 2 Box No</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9936">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Isosceles Triangle 6"/>
          <p:cNvSpPr/>
          <p:nvPr/>
        </p:nvSpPr>
        <p:spPr>
          <a:xfrm rot="10800000">
            <a:off x="4127788" y="5227430"/>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Isosceles Triangle 12"/>
          <p:cNvSpPr/>
          <p:nvPr/>
        </p:nvSpPr>
        <p:spPr>
          <a:xfrm rot="10800000">
            <a:off x="4156426" y="3399745"/>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Isosceles Triangle 13"/>
          <p:cNvSpPr/>
          <p:nvPr/>
        </p:nvSpPr>
        <p:spPr>
          <a:xfrm rot="10800000" flipV="1">
            <a:off x="8521488" y="3400362"/>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5" name="Text Box 9"/>
          <p:cNvSpPr txBox="1">
            <a:spLocks noChangeArrowheads="1"/>
          </p:cNvSpPr>
          <p:nvPr/>
        </p:nvSpPr>
        <p:spPr bwMode="auto">
          <a:xfrm>
            <a:off x="713288" y="2268236"/>
            <a:ext cx="1727459" cy="861774"/>
          </a:xfrm>
          <a:prstGeom prst="rect">
            <a:avLst/>
          </a:prstGeom>
          <a:noFill/>
          <a:ln w="3175" algn="ctr">
            <a:solidFill>
              <a:schemeClr val="tx1"/>
            </a:solidFill>
            <a:prstDash val="dash"/>
            <a:miter lim="800000"/>
            <a:headEnd/>
            <a:tailEnd/>
          </a:ln>
        </p:spPr>
        <p:txBody>
          <a:bodyPr wrap="square">
            <a:spAutoFit/>
          </a:bodyPr>
          <a:lstStyle/>
          <a:p>
            <a:pPr algn="l">
              <a:spcBef>
                <a:spcPts val="0"/>
              </a:spcBef>
            </a:pPr>
            <a:r>
              <a:rPr lang="en-CA" sz="1000" u="sng" dirty="0"/>
              <a:t>*</a:t>
            </a:r>
            <a:r>
              <a:rPr lang="en-CA" sz="1000" u="sng" dirty="0">
                <a:latin typeface="+mj-lt"/>
              </a:rPr>
              <a:t>Knowledge Levels </a:t>
            </a:r>
            <a:r>
              <a:rPr lang="en-CA" sz="1000" u="sng" dirty="0" smtClean="0">
                <a:latin typeface="+mj-lt"/>
              </a:rPr>
              <a:t>Defined</a:t>
            </a:r>
            <a:r>
              <a:rPr lang="en-CA" sz="1000" i="1" dirty="0">
                <a:latin typeface="+mj-lt"/>
              </a:rPr>
              <a:t/>
            </a:r>
            <a:br>
              <a:rPr lang="en-CA" sz="1000" i="1" dirty="0">
                <a:latin typeface="+mj-lt"/>
              </a:rPr>
            </a:br>
            <a:r>
              <a:rPr lang="en-CA" sz="1000" i="1" dirty="0">
                <a:latin typeface="+mj-lt"/>
              </a:rPr>
              <a:t>High:</a:t>
            </a:r>
            <a:r>
              <a:rPr lang="en-CA" sz="1000" dirty="0">
                <a:latin typeface="+mj-lt"/>
              </a:rPr>
              <a:t> All Correct (3) in Q8</a:t>
            </a:r>
            <a:br>
              <a:rPr lang="en-CA" sz="1000" dirty="0">
                <a:latin typeface="+mj-lt"/>
              </a:rPr>
            </a:br>
            <a:r>
              <a:rPr lang="en-CA" sz="1000" i="1" dirty="0">
                <a:latin typeface="+mj-lt"/>
              </a:rPr>
              <a:t>Moderate</a:t>
            </a:r>
            <a:r>
              <a:rPr lang="en-CA" sz="1000" dirty="0">
                <a:latin typeface="+mj-lt"/>
              </a:rPr>
              <a:t>: 2 Correct in Q8</a:t>
            </a:r>
            <a:br>
              <a:rPr lang="en-CA" sz="1000" dirty="0">
                <a:latin typeface="+mj-lt"/>
              </a:rPr>
            </a:br>
            <a:r>
              <a:rPr lang="en-CA" sz="1000" i="1" dirty="0">
                <a:latin typeface="+mj-lt"/>
              </a:rPr>
              <a:t>Low</a:t>
            </a:r>
            <a:r>
              <a:rPr lang="en-CA" sz="1000" dirty="0">
                <a:latin typeface="+mj-lt"/>
              </a:rPr>
              <a:t>: 1 Correct in Q8</a:t>
            </a:r>
            <a:br>
              <a:rPr lang="en-CA" sz="1000" dirty="0">
                <a:latin typeface="+mj-lt"/>
              </a:rPr>
            </a:br>
            <a:r>
              <a:rPr lang="en-CA" sz="1000" i="1" dirty="0">
                <a:latin typeface="+mj-lt"/>
              </a:rPr>
              <a:t>None:</a:t>
            </a:r>
            <a:r>
              <a:rPr lang="en-CA" sz="1000" dirty="0">
                <a:latin typeface="+mj-lt"/>
              </a:rPr>
              <a:t> Zero (0) Correct in </a:t>
            </a:r>
            <a:r>
              <a:rPr lang="en-CA" sz="1000" dirty="0" smtClean="0">
                <a:latin typeface="+mj-lt"/>
              </a:rPr>
              <a:t>Q8</a:t>
            </a:r>
            <a:endParaRPr lang="en-CA" sz="1000" i="1" dirty="0">
              <a:latin typeface="+mj-lt"/>
            </a:endParaRPr>
          </a:p>
        </p:txBody>
      </p:sp>
      <p:sp>
        <p:nvSpPr>
          <p:cNvPr id="12" name="Content Placeholder 6"/>
          <p:cNvSpPr>
            <a:spLocks noGrp="1"/>
          </p:cNvSpPr>
          <p:nvPr>
            <p:ph idx="1"/>
          </p:nvPr>
        </p:nvSpPr>
        <p:spPr bwMode="auto">
          <a:xfrm>
            <a:off x="183530" y="834096"/>
            <a:ext cx="8691213" cy="646331"/>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Students with a moderate degree of knowledge of roles and licensing requirements are significantly more likely than those with a high level of knowledge to intend to apply for licensure.</a:t>
            </a:r>
          </a:p>
          <a:p>
            <a:pPr>
              <a:lnSpc>
                <a:spcPct val="100000"/>
              </a:lnSpc>
              <a:spcBef>
                <a:spcPts val="0"/>
              </a:spcBef>
            </a:pPr>
            <a:r>
              <a:rPr lang="en-US" sz="1400" dirty="0" smtClean="0"/>
              <a:t>Compared to 2013, those with a high level of knowledge are less likely to be definitely likely to apply for licensure.</a:t>
            </a:r>
            <a:endParaRPr lang="en-US" dirty="0" smtClean="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4"/>
          <p:cNvSpPr>
            <a:spLocks noGrp="1" noChangeArrowheads="1"/>
          </p:cNvSpPr>
          <p:nvPr>
            <p:ph type="ctrTitle"/>
          </p:nvPr>
        </p:nvSpPr>
        <p:spPr>
          <a:xfrm>
            <a:off x="144463" y="3033653"/>
            <a:ext cx="4416425" cy="800219"/>
          </a:xfrm>
        </p:spPr>
        <p:txBody>
          <a:bodyPr/>
          <a:lstStyle/>
          <a:p>
            <a:pPr fontAlgn="auto">
              <a:lnSpc>
                <a:spcPct val="100000"/>
              </a:lnSpc>
              <a:spcAft>
                <a:spcPts val="0"/>
              </a:spcAft>
              <a:defRPr/>
            </a:pPr>
            <a:r>
              <a:rPr lang="en-US" sz="2600" dirty="0" smtClean="0">
                <a:solidFill>
                  <a:schemeClr val="accent6"/>
                </a:solidFill>
              </a:rPr>
              <a:t>Impact of Knowledge of Organizational Responsibility</a:t>
            </a:r>
          </a:p>
        </p:txBody>
      </p:sp>
      <p:sp>
        <p:nvSpPr>
          <p:cNvPr id="104451" name="Rectangle 100"/>
          <p:cNvSpPr>
            <a:spLocks noGrp="1" noChangeArrowheads="1"/>
          </p:cNvSpPr>
          <p:nvPr>
            <p:ph type="sldNum" sz="quarter" idx="10"/>
          </p:nvPr>
        </p:nvSpPr>
        <p:spPr bwMode="auto">
          <a:noFill/>
          <a:ln>
            <a:miter lim="800000"/>
            <a:headEnd/>
            <a:tailEnd/>
          </a:ln>
        </p:spPr>
        <p:txBody>
          <a:bodyPr vert="horz" numCol="1" compatLnSpc="1">
            <a:prstTxWarp prst="textNoShape">
              <a:avLst/>
            </a:prstTxWarp>
          </a:bodyPr>
          <a:lstStyle/>
          <a:p>
            <a:fld id="{F607B9BD-C907-4667-9B00-5B510A272E8F}" type="slidenum">
              <a:rPr lang="en-US"/>
              <a:pPr/>
              <a:t>61</a:t>
            </a:fld>
            <a:endParaRPr lang="en-US"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F20632F7-63B8-4053-85E3-B0825035A091}" type="slidenum">
              <a:rPr lang="en-US"/>
              <a:pPr/>
              <a:t>62</a:t>
            </a:fld>
            <a:endParaRPr lang="en-US" dirty="0"/>
          </a:p>
        </p:txBody>
      </p:sp>
      <p:graphicFrame>
        <p:nvGraphicFramePr>
          <p:cNvPr id="60622" name="Group 206"/>
          <p:cNvGraphicFramePr>
            <a:graphicFrameLocks noGrp="1"/>
          </p:cNvGraphicFramePr>
          <p:nvPr>
            <p:extLst>
              <p:ext uri="{D42A27DB-BD31-4B8C-83A1-F6EECF244321}">
                <p14:modId xmlns:p14="http://schemas.microsoft.com/office/powerpoint/2010/main" val="2497905633"/>
              </p:ext>
            </p:extLst>
          </p:nvPr>
        </p:nvGraphicFramePr>
        <p:xfrm>
          <a:off x="678070" y="2281881"/>
          <a:ext cx="8123861" cy="4018914"/>
        </p:xfrm>
        <a:graphic>
          <a:graphicData uri="http://schemas.openxmlformats.org/drawingml/2006/table">
            <a:tbl>
              <a:tblPr/>
              <a:tblGrid>
                <a:gridCol w="2217731"/>
                <a:gridCol w="791145"/>
                <a:gridCol w="791145"/>
                <a:gridCol w="720640"/>
                <a:gridCol w="720640"/>
                <a:gridCol w="720640"/>
                <a:gridCol w="720640"/>
                <a:gridCol w="720640"/>
                <a:gridCol w="720640"/>
              </a:tblGrid>
              <a:tr h="490732">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tx1">
                              <a:lumMod val="50000"/>
                            </a:schemeClr>
                          </a:solidFill>
                          <a:effectLst/>
                          <a:latin typeface="+mj-lt"/>
                        </a:rPr>
                        <a:t>HIGH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1">
                              <a:lumMod val="50000"/>
                            </a:schemeClr>
                          </a:solidFill>
                          <a:effectLst/>
                          <a:latin typeface="+mj-lt"/>
                        </a:rPr>
                        <a:t>MODERATE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bg2">
                              <a:lumMod val="50000"/>
                            </a:schemeClr>
                          </a:solidFill>
                          <a:effectLst/>
                          <a:latin typeface="+mj-lt"/>
                        </a:rPr>
                        <a:t>LOW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6">
                              <a:lumMod val="90000"/>
                              <a:lumOff val="10000"/>
                            </a:schemeClr>
                          </a:solidFill>
                          <a:effectLst/>
                          <a:latin typeface="+mj-lt"/>
                        </a:rPr>
                        <a:t>NO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45366">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C</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mj-lt"/>
                        </a:rPr>
                        <a:t>D</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64596">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5366">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226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170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39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Yes,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69% 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69% 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626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156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289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39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Yes,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626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4025">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No,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 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 A</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5815">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39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No,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626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17639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Top 2 Box Yes</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97% A</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6261">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403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397">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Low 2 Box No</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10% 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6261">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2604" name="Text Box 138"/>
          <p:cNvSpPr txBox="1">
            <a:spLocks noChangeArrowheads="1"/>
          </p:cNvSpPr>
          <p:nvPr/>
        </p:nvSpPr>
        <p:spPr bwMode="auto">
          <a:xfrm>
            <a:off x="19878" y="6369669"/>
            <a:ext cx="9058275" cy="244475"/>
          </a:xfrm>
          <a:prstGeom prst="rect">
            <a:avLst/>
          </a:prstGeom>
          <a:noFill/>
          <a:ln w="25400" algn="ctr">
            <a:noFill/>
            <a:miter lim="800000"/>
            <a:headEnd/>
            <a:tailEnd/>
          </a:ln>
        </p:spPr>
        <p:txBody>
          <a:bodyPr>
            <a:spAutoFit/>
          </a:bodyPr>
          <a:lstStyle/>
          <a:p>
            <a:r>
              <a:rPr lang="en-CA" sz="1000" dirty="0">
                <a:solidFill>
                  <a:schemeClr val="tx1"/>
                </a:solidFill>
              </a:rPr>
              <a:t>Intentions to Pursue Career within the Engineering Field</a:t>
            </a:r>
          </a:p>
        </p:txBody>
      </p:sp>
      <p:sp>
        <p:nvSpPr>
          <p:cNvPr id="7" name="Isosceles Triangle 6"/>
          <p:cNvSpPr/>
          <p:nvPr/>
        </p:nvSpPr>
        <p:spPr>
          <a:xfrm rot="10800000">
            <a:off x="4274314" y="3573607"/>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8" name="Isosceles Triangle 7"/>
          <p:cNvSpPr/>
          <p:nvPr/>
        </p:nvSpPr>
        <p:spPr>
          <a:xfrm rot="10800000" flipV="1">
            <a:off x="5756626" y="4040827"/>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Isosceles Triangle 8"/>
          <p:cNvSpPr/>
          <p:nvPr/>
        </p:nvSpPr>
        <p:spPr>
          <a:xfrm rot="10800000">
            <a:off x="5742771" y="3579050"/>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Isosceles Triangle 9"/>
          <p:cNvSpPr/>
          <p:nvPr/>
        </p:nvSpPr>
        <p:spPr>
          <a:xfrm rot="10800000">
            <a:off x="4284210" y="5429496"/>
            <a:ext cx="104774" cy="95250"/>
          </a:xfrm>
          <a:prstGeom prst="triangle">
            <a:avLst/>
          </a:prstGeom>
          <a:solidFill>
            <a:srgbClr val="FF0000"/>
          </a:solidFill>
          <a:ln w="25400" cap="flat" cmpd="sng" algn="ctr">
            <a:solidFill>
              <a:srgbClr val="FF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Isosceles Triangle 10"/>
          <p:cNvSpPr/>
          <p:nvPr/>
        </p:nvSpPr>
        <p:spPr>
          <a:xfrm rot="10800000" flipV="1">
            <a:off x="4284976" y="5843897"/>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Isosceles Triangle 11"/>
          <p:cNvSpPr/>
          <p:nvPr/>
        </p:nvSpPr>
        <p:spPr>
          <a:xfrm rot="10800000" flipV="1">
            <a:off x="4314826" y="4500007"/>
            <a:ext cx="104774" cy="104775"/>
          </a:xfrm>
          <a:prstGeom prst="triangle">
            <a:avLst/>
          </a:prstGeom>
          <a:solidFill>
            <a:srgbClr val="00B050"/>
          </a:solidFill>
          <a:ln w="25400" cap="flat" cmpd="sng" algn="ctr">
            <a:solidFill>
              <a:srgbClr val="00B05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Text Box 10"/>
          <p:cNvSpPr txBox="1">
            <a:spLocks noChangeArrowheads="1"/>
          </p:cNvSpPr>
          <p:nvPr/>
        </p:nvSpPr>
        <p:spPr bwMode="auto">
          <a:xfrm>
            <a:off x="710304" y="2433519"/>
            <a:ext cx="2006600" cy="933450"/>
          </a:xfrm>
          <a:prstGeom prst="rect">
            <a:avLst/>
          </a:prstGeom>
          <a:noFill/>
          <a:ln w="3175" algn="ctr">
            <a:solidFill>
              <a:schemeClr val="accent1"/>
            </a:solidFill>
            <a:prstDash val="dash"/>
            <a:miter lim="800000"/>
            <a:headEnd/>
            <a:tailEnd/>
          </a:ln>
        </p:spPr>
        <p:txBody>
          <a:bodyPr>
            <a:spAutoFit/>
          </a:bodyPr>
          <a:lstStyle/>
          <a:p>
            <a:pPr algn="l"/>
            <a:r>
              <a:rPr lang="en-CA" sz="1000" u="sng" dirty="0">
                <a:latin typeface="+mj-lt"/>
              </a:rPr>
              <a:t>Knowledge Levels </a:t>
            </a:r>
            <a:r>
              <a:rPr lang="en-CA" sz="1000" u="sng" dirty="0" smtClean="0">
                <a:latin typeface="+mj-lt"/>
              </a:rPr>
              <a:t>Defined</a:t>
            </a:r>
            <a:endParaRPr lang="en-CA" sz="1000" u="sng" dirty="0">
              <a:latin typeface="+mj-lt"/>
            </a:endParaRPr>
          </a:p>
          <a:p>
            <a:pPr algn="l"/>
            <a:r>
              <a:rPr lang="en-CA" sz="1000" i="1" dirty="0">
                <a:latin typeface="+mj-lt"/>
              </a:rPr>
              <a:t>High</a:t>
            </a:r>
            <a:r>
              <a:rPr lang="en-CA" sz="1000" dirty="0">
                <a:latin typeface="+mj-lt"/>
              </a:rPr>
              <a:t>: All Correct in Q9 </a:t>
            </a:r>
            <a:r>
              <a:rPr lang="en-CA" sz="1000" dirty="0" smtClean="0">
                <a:latin typeface="+mj-lt"/>
              </a:rPr>
              <a:t>(4)</a:t>
            </a:r>
            <a:r>
              <a:rPr lang="en-CA" sz="1000" dirty="0">
                <a:latin typeface="+mj-lt"/>
              </a:rPr>
              <a:t/>
            </a:r>
            <a:br>
              <a:rPr lang="en-CA" sz="1000" dirty="0">
                <a:latin typeface="+mj-lt"/>
              </a:rPr>
            </a:br>
            <a:r>
              <a:rPr lang="en-CA" sz="1000" i="1" dirty="0">
                <a:latin typeface="+mj-lt"/>
              </a:rPr>
              <a:t>Moderate</a:t>
            </a:r>
            <a:r>
              <a:rPr lang="en-CA" sz="1000" dirty="0">
                <a:latin typeface="+mj-lt"/>
              </a:rPr>
              <a:t>: </a:t>
            </a:r>
            <a:r>
              <a:rPr lang="en-CA" sz="1000" dirty="0" smtClean="0">
                <a:latin typeface="+mj-lt"/>
              </a:rPr>
              <a:t>2 </a:t>
            </a:r>
            <a:r>
              <a:rPr lang="en-CA" sz="1000" dirty="0">
                <a:latin typeface="+mj-lt"/>
              </a:rPr>
              <a:t>or </a:t>
            </a:r>
            <a:r>
              <a:rPr lang="en-CA" sz="1000" dirty="0" smtClean="0">
                <a:latin typeface="+mj-lt"/>
              </a:rPr>
              <a:t>3 </a:t>
            </a:r>
            <a:r>
              <a:rPr lang="en-CA" sz="1000" dirty="0">
                <a:latin typeface="+mj-lt"/>
              </a:rPr>
              <a:t>Correct in Q9</a:t>
            </a:r>
            <a:br>
              <a:rPr lang="en-CA" sz="1000" dirty="0">
                <a:latin typeface="+mj-lt"/>
              </a:rPr>
            </a:br>
            <a:r>
              <a:rPr lang="en-CA" sz="1000" i="1" dirty="0">
                <a:latin typeface="+mj-lt"/>
              </a:rPr>
              <a:t>Low</a:t>
            </a:r>
            <a:r>
              <a:rPr lang="en-CA" sz="1000" dirty="0">
                <a:latin typeface="+mj-lt"/>
              </a:rPr>
              <a:t>: 1 </a:t>
            </a:r>
            <a:r>
              <a:rPr lang="en-CA" sz="1000" dirty="0" smtClean="0">
                <a:latin typeface="+mj-lt"/>
              </a:rPr>
              <a:t>Correct </a:t>
            </a:r>
            <a:r>
              <a:rPr lang="en-CA" sz="1000" dirty="0">
                <a:latin typeface="+mj-lt"/>
              </a:rPr>
              <a:t>in Q9</a:t>
            </a:r>
            <a:br>
              <a:rPr lang="en-CA" sz="1000" dirty="0">
                <a:latin typeface="+mj-lt"/>
              </a:rPr>
            </a:br>
            <a:r>
              <a:rPr lang="en-CA" sz="1000" i="1" dirty="0">
                <a:latin typeface="+mj-lt"/>
              </a:rPr>
              <a:t>None</a:t>
            </a:r>
            <a:r>
              <a:rPr lang="en-CA" sz="1000" dirty="0">
                <a:latin typeface="+mj-lt"/>
              </a:rPr>
              <a:t>: All Incorrect (0) in </a:t>
            </a:r>
            <a:r>
              <a:rPr lang="en-CA" sz="1000" dirty="0" smtClean="0">
                <a:latin typeface="+mj-lt"/>
              </a:rPr>
              <a:t>Q9</a:t>
            </a:r>
            <a:endParaRPr lang="en-CA" sz="1000" dirty="0">
              <a:latin typeface="+mj-lt"/>
            </a:endParaRPr>
          </a:p>
        </p:txBody>
      </p:sp>
      <p:sp>
        <p:nvSpPr>
          <p:cNvPr id="16"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CA" dirty="0" smtClean="0"/>
              <a:t>Knowledge of Organizational Responsibility </a:t>
            </a:r>
            <a:br>
              <a:rPr lang="en-CA" dirty="0" smtClean="0"/>
            </a:br>
            <a:r>
              <a:rPr lang="en-CA" dirty="0" smtClean="0"/>
              <a:t>&amp; Intention to Pursue Engineering Career</a:t>
            </a:r>
            <a:endParaRPr lang="en-US" dirty="0" smtClean="0"/>
          </a:p>
        </p:txBody>
      </p:sp>
      <p:sp>
        <p:nvSpPr>
          <p:cNvPr id="18" name="Content Placeholder 6"/>
          <p:cNvSpPr>
            <a:spLocks noGrp="1"/>
          </p:cNvSpPr>
          <p:nvPr>
            <p:ph idx="1"/>
          </p:nvPr>
        </p:nvSpPr>
        <p:spPr bwMode="auto">
          <a:xfrm>
            <a:off x="218610" y="767615"/>
            <a:ext cx="8702366" cy="86177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smtClean="0"/>
              <a:t>Overall, knowledge of organizational responsibility has no significant impact on intention to pursue an engineering career. </a:t>
            </a:r>
          </a:p>
          <a:p>
            <a:pPr>
              <a:lnSpc>
                <a:spcPct val="100000"/>
              </a:lnSpc>
              <a:spcBef>
                <a:spcPts val="0"/>
              </a:spcBef>
            </a:pPr>
            <a:r>
              <a:rPr lang="en-US" sz="1400" dirty="0" smtClean="0"/>
              <a:t>Compared to 2013, students with a high or moderate level of knowledge are less likely to be definitely likely to pursue a career in engineering.</a:t>
            </a:r>
            <a:endParaRPr lang="en-US" dirty="0" smtClean="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a:t>Knowledge of Organizational Responsibility</a:t>
            </a:r>
            <a:br>
              <a:rPr lang="en-US" dirty="0"/>
            </a:br>
            <a:r>
              <a:rPr lang="en-US" dirty="0"/>
              <a:t>&amp; Intention to Apply for Licensure</a:t>
            </a:r>
            <a:endParaRPr lang="en-US" dirty="0" smtClean="0"/>
          </a:p>
        </p:txBody>
      </p:sp>
      <p:sp>
        <p:nvSpPr>
          <p:cNvPr id="103428" name="Slide Number Placeholder 2"/>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0944B58A-C114-4529-B954-5DAA2B4CD963}" type="slidenum">
              <a:rPr lang="en-US"/>
              <a:pPr/>
              <a:t>63</a:t>
            </a:fld>
            <a:endParaRPr lang="en-US" dirty="0"/>
          </a:p>
        </p:txBody>
      </p:sp>
      <p:sp>
        <p:nvSpPr>
          <p:cNvPr id="103654" name="Text Box 168"/>
          <p:cNvSpPr txBox="1">
            <a:spLocks noChangeArrowheads="1"/>
          </p:cNvSpPr>
          <p:nvPr/>
        </p:nvSpPr>
        <p:spPr bwMode="auto">
          <a:xfrm>
            <a:off x="85725" y="6281806"/>
            <a:ext cx="9058275" cy="244475"/>
          </a:xfrm>
          <a:prstGeom prst="rect">
            <a:avLst/>
          </a:prstGeom>
          <a:noFill/>
          <a:ln w="25400" algn="ctr">
            <a:noFill/>
            <a:miter lim="800000"/>
            <a:headEnd/>
            <a:tailEnd/>
          </a:ln>
        </p:spPr>
        <p:txBody>
          <a:bodyPr>
            <a:spAutoFit/>
          </a:bodyPr>
          <a:lstStyle/>
          <a:p>
            <a:r>
              <a:rPr lang="en-CA" sz="1000" dirty="0">
                <a:solidFill>
                  <a:schemeClr val="tx1"/>
                </a:solidFill>
              </a:rPr>
              <a:t>Intention to Apply for the Professional Engineers Licensure</a:t>
            </a:r>
          </a:p>
        </p:txBody>
      </p:sp>
      <p:graphicFrame>
        <p:nvGraphicFramePr>
          <p:cNvPr id="8" name="Group 206"/>
          <p:cNvGraphicFramePr>
            <a:graphicFrameLocks noGrp="1"/>
          </p:cNvGraphicFramePr>
          <p:nvPr>
            <p:extLst>
              <p:ext uri="{D42A27DB-BD31-4B8C-83A1-F6EECF244321}">
                <p14:modId xmlns:p14="http://schemas.microsoft.com/office/powerpoint/2010/main" val="1593477062"/>
              </p:ext>
            </p:extLst>
          </p:nvPr>
        </p:nvGraphicFramePr>
        <p:xfrm>
          <a:off x="621616" y="2540164"/>
          <a:ext cx="8123861" cy="3653374"/>
        </p:xfrm>
        <a:graphic>
          <a:graphicData uri="http://schemas.openxmlformats.org/drawingml/2006/table">
            <a:tbl>
              <a:tblPr/>
              <a:tblGrid>
                <a:gridCol w="2217731"/>
                <a:gridCol w="791145"/>
                <a:gridCol w="791145"/>
                <a:gridCol w="720640"/>
                <a:gridCol w="720640"/>
                <a:gridCol w="720640"/>
                <a:gridCol w="720640"/>
                <a:gridCol w="720640"/>
                <a:gridCol w="720640"/>
              </a:tblGrid>
              <a:tr h="457272">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tx1">
                              <a:lumMod val="50000"/>
                            </a:schemeClr>
                          </a:solidFill>
                          <a:effectLst/>
                          <a:latin typeface="+mj-lt"/>
                        </a:rPr>
                        <a:t>HIGH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1">
                              <a:lumMod val="50000"/>
                            </a:schemeClr>
                          </a:solidFill>
                          <a:effectLst/>
                          <a:latin typeface="+mj-lt"/>
                        </a:rPr>
                        <a:t>MODERATE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bg2">
                              <a:lumMod val="50000"/>
                            </a:schemeClr>
                          </a:solidFill>
                          <a:effectLst/>
                          <a:latin typeface="+mj-lt"/>
                        </a:rPr>
                        <a:t>LOW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400" b="1" i="0" u="none" strike="noStrike" cap="none" normalizeH="0" baseline="0" dirty="0" smtClean="0">
                          <a:ln>
                            <a:noFill/>
                          </a:ln>
                          <a:solidFill>
                            <a:schemeClr val="accent6">
                              <a:lumMod val="90000"/>
                              <a:lumOff val="10000"/>
                            </a:schemeClr>
                          </a:solidFill>
                          <a:effectLst/>
                          <a:latin typeface="+mj-lt"/>
                        </a:rPr>
                        <a:t>NO KNOWLEDGE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06491">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cs typeface="Arial" pitchFamily="34" charset="0"/>
                        </a:rPr>
                        <a:t>A</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cs typeface="Arial" pitchFamily="34" charset="0"/>
                        </a:rPr>
                        <a:t>B</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cs typeface="Arial" pitchFamily="34" charset="0"/>
                        </a:rPr>
                        <a:t>C</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cs typeface="Arial" pitchFamily="34" charset="0"/>
                        </a:rPr>
                        <a:t>D</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93961">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2014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6491">
                <a:tc>
                  <a:txBody>
                    <a:bodyPr/>
                    <a:lstStyle/>
                    <a:p>
                      <a:pPr marL="0" marR="0" lvl="0" indent="0" algn="l" defTabSz="914400" rtl="0" eaLnBrk="1" fontAlgn="base" latinLnBrk="0" hangingPunct="1">
                        <a:lnSpc>
                          <a:spcPct val="100000"/>
                        </a:lnSpc>
                        <a:spcBef>
                          <a:spcPct val="40000"/>
                        </a:spcBef>
                        <a:spcAft>
                          <a:spcPct val="0"/>
                        </a:spcAft>
                        <a:buClrTx/>
                        <a:buSzTx/>
                        <a:buFontTx/>
                        <a:buNone/>
                        <a:tabLst/>
                      </a:pPr>
                      <a:endParaRPr kumimoji="0" lang="en-US" sz="1200" b="1" i="0" u="none" strike="noStrike" cap="none" normalizeH="0" baseline="0" dirty="0" smtClean="0">
                        <a:ln>
                          <a:noFill/>
                        </a:ln>
                        <a:solidFill>
                          <a:srgbClr val="203944"/>
                        </a:solidFill>
                        <a:effectLst/>
                        <a:latin typeface="+mj-lt"/>
                      </a:endParaRPr>
                    </a:p>
                  </a:txBody>
                  <a:tcPr marT="0" marB="0" anchor="b" horzOverflow="overflow">
                    <a:lnL>
                      <a:noFill/>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226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170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0" i="0" u="none" strike="noStrike" cap="none" normalizeH="0" baseline="0" dirty="0" smtClean="0">
                          <a:ln>
                            <a:noFill/>
                          </a:ln>
                          <a:solidFill>
                            <a:schemeClr val="tx1"/>
                          </a:solidFill>
                          <a:effectLst/>
                          <a:latin typeface="+mn-lt"/>
                          <a:cs typeface="Arial" pitchFamily="34" charset="0"/>
                        </a:rPr>
                        <a:t>12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5974">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Yes,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61% 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60% 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69% 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0906">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252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88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5974">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Yes,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41% AB</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5974">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sym typeface="Wingdings" pitchFamily="2" charset="2"/>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1335">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No, Probably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15%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3699">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2329">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No, Definitely</a:t>
                      </a:r>
                    </a:p>
                  </a:txBody>
                  <a:tcPr marT="0" marB="0" anchor="ctr" horzOverflow="overflow">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5974">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14889">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Top 2 Box Yes</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85% 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84% 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79%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97% ABD</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90%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62%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58%</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78">
                <a:tc vMerge="1">
                  <a:txBody>
                    <a:bodyPr/>
                    <a:lstStyle/>
                    <a:p>
                      <a:endParaRPr lang="en-US"/>
                    </a:p>
                  </a:txBody>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191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105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351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134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63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4453">
                <a:tc rowSpan="2">
                  <a:txBody>
                    <a:bodyPr/>
                    <a:lstStyle/>
                    <a:p>
                      <a:pPr marL="0" marR="0" lvl="0" indent="0" algn="l" defTabSz="914400" rtl="0" eaLnBrk="1" fontAlgn="base" latinLnBrk="0" hangingPunct="1">
                        <a:lnSpc>
                          <a:spcPct val="100000"/>
                        </a:lnSpc>
                        <a:spcBef>
                          <a:spcPct val="4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Low 2 Box No</a:t>
                      </a:r>
                    </a:p>
                  </a:txBody>
                  <a:tcPr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12%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15%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21% </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mn-lt"/>
                          <a:ea typeface="+mn-ea"/>
                          <a:cs typeface="Arial"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5974">
                <a:tc v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47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26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mn-lt"/>
                          <a:cs typeface="Arial"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Text Box 10"/>
          <p:cNvSpPr txBox="1">
            <a:spLocks noChangeArrowheads="1"/>
          </p:cNvSpPr>
          <p:nvPr/>
        </p:nvSpPr>
        <p:spPr bwMode="auto">
          <a:xfrm>
            <a:off x="710304" y="2623519"/>
            <a:ext cx="2006600" cy="933450"/>
          </a:xfrm>
          <a:prstGeom prst="rect">
            <a:avLst/>
          </a:prstGeom>
          <a:noFill/>
          <a:ln w="3175" algn="ctr">
            <a:solidFill>
              <a:schemeClr val="accent1"/>
            </a:solidFill>
            <a:prstDash val="dash"/>
            <a:miter lim="800000"/>
            <a:headEnd/>
            <a:tailEnd/>
          </a:ln>
        </p:spPr>
        <p:txBody>
          <a:bodyPr>
            <a:spAutoFit/>
          </a:bodyPr>
          <a:lstStyle/>
          <a:p>
            <a:pPr algn="l"/>
            <a:r>
              <a:rPr lang="en-CA" sz="1000" u="sng" dirty="0">
                <a:latin typeface="+mj-lt"/>
              </a:rPr>
              <a:t>Knowledge Levels </a:t>
            </a:r>
            <a:r>
              <a:rPr lang="en-CA" sz="1000" u="sng" dirty="0" smtClean="0">
                <a:latin typeface="+mj-lt"/>
              </a:rPr>
              <a:t>Defined</a:t>
            </a:r>
            <a:endParaRPr lang="en-CA" sz="1000" u="sng" dirty="0">
              <a:latin typeface="+mj-lt"/>
            </a:endParaRPr>
          </a:p>
          <a:p>
            <a:pPr algn="l"/>
            <a:r>
              <a:rPr lang="en-CA" sz="1000" i="1" dirty="0">
                <a:latin typeface="+mj-lt"/>
              </a:rPr>
              <a:t>High</a:t>
            </a:r>
            <a:r>
              <a:rPr lang="en-CA" sz="1000" dirty="0">
                <a:latin typeface="+mj-lt"/>
              </a:rPr>
              <a:t>: All Correct in Q9 </a:t>
            </a:r>
            <a:r>
              <a:rPr lang="en-CA" sz="1000" dirty="0" smtClean="0">
                <a:latin typeface="+mj-lt"/>
              </a:rPr>
              <a:t>(4)</a:t>
            </a:r>
            <a:r>
              <a:rPr lang="en-CA" sz="1000" dirty="0">
                <a:latin typeface="+mj-lt"/>
              </a:rPr>
              <a:t/>
            </a:r>
            <a:br>
              <a:rPr lang="en-CA" sz="1000" dirty="0">
                <a:latin typeface="+mj-lt"/>
              </a:rPr>
            </a:br>
            <a:r>
              <a:rPr lang="en-CA" sz="1000" i="1" dirty="0">
                <a:latin typeface="+mj-lt"/>
              </a:rPr>
              <a:t>Moderate</a:t>
            </a:r>
            <a:r>
              <a:rPr lang="en-CA" sz="1000" dirty="0">
                <a:latin typeface="+mj-lt"/>
              </a:rPr>
              <a:t>: </a:t>
            </a:r>
            <a:r>
              <a:rPr lang="en-CA" sz="1000" dirty="0" smtClean="0">
                <a:latin typeface="+mj-lt"/>
              </a:rPr>
              <a:t>2 </a:t>
            </a:r>
            <a:r>
              <a:rPr lang="en-CA" sz="1000" dirty="0">
                <a:latin typeface="+mj-lt"/>
              </a:rPr>
              <a:t>or </a:t>
            </a:r>
            <a:r>
              <a:rPr lang="en-CA" sz="1000" dirty="0" smtClean="0">
                <a:latin typeface="+mj-lt"/>
              </a:rPr>
              <a:t>3 </a:t>
            </a:r>
            <a:r>
              <a:rPr lang="en-CA" sz="1000" dirty="0">
                <a:latin typeface="+mj-lt"/>
              </a:rPr>
              <a:t>Correct in Q9</a:t>
            </a:r>
            <a:br>
              <a:rPr lang="en-CA" sz="1000" dirty="0">
                <a:latin typeface="+mj-lt"/>
              </a:rPr>
            </a:br>
            <a:r>
              <a:rPr lang="en-CA" sz="1000" i="1" dirty="0">
                <a:latin typeface="+mj-lt"/>
              </a:rPr>
              <a:t>Low</a:t>
            </a:r>
            <a:r>
              <a:rPr lang="en-CA" sz="1000" dirty="0">
                <a:latin typeface="+mj-lt"/>
              </a:rPr>
              <a:t>: 1 </a:t>
            </a:r>
            <a:r>
              <a:rPr lang="en-CA" sz="1000" dirty="0" smtClean="0">
                <a:latin typeface="+mj-lt"/>
              </a:rPr>
              <a:t>Correct </a:t>
            </a:r>
            <a:r>
              <a:rPr lang="en-CA" sz="1000" dirty="0">
                <a:latin typeface="+mj-lt"/>
              </a:rPr>
              <a:t>in Q9</a:t>
            </a:r>
            <a:br>
              <a:rPr lang="en-CA" sz="1000" dirty="0">
                <a:latin typeface="+mj-lt"/>
              </a:rPr>
            </a:br>
            <a:r>
              <a:rPr lang="en-CA" sz="1000" i="1" dirty="0">
                <a:latin typeface="+mj-lt"/>
              </a:rPr>
              <a:t>None</a:t>
            </a:r>
            <a:r>
              <a:rPr lang="en-CA" sz="1000" dirty="0">
                <a:latin typeface="+mj-lt"/>
              </a:rPr>
              <a:t>: All Incorrect (0) in </a:t>
            </a:r>
            <a:r>
              <a:rPr lang="en-CA" sz="1000" dirty="0" smtClean="0">
                <a:latin typeface="+mj-lt"/>
              </a:rPr>
              <a:t>Q9</a:t>
            </a:r>
            <a:endParaRPr lang="en-CA" sz="1000" dirty="0">
              <a:latin typeface="+mj-lt"/>
            </a:endParaRPr>
          </a:p>
        </p:txBody>
      </p:sp>
      <p:sp>
        <p:nvSpPr>
          <p:cNvPr id="9" name="Content Placeholder 6"/>
          <p:cNvSpPr>
            <a:spLocks noGrp="1"/>
          </p:cNvSpPr>
          <p:nvPr>
            <p:ph idx="1"/>
          </p:nvPr>
        </p:nvSpPr>
        <p:spPr bwMode="auto">
          <a:xfrm>
            <a:off x="229761" y="778766"/>
            <a:ext cx="8758122" cy="215444"/>
          </a:xfrm>
          <a:solidFill>
            <a:schemeClr val="bg1"/>
          </a:solidFill>
          <a:ln>
            <a:miter lim="800000"/>
            <a:headEnd/>
            <a:tailEnd/>
          </a:ln>
          <a:effectLst>
            <a:outerShdw blurRad="50800" dist="38100" dir="5400000" algn="t" rotWithShape="0">
              <a:prstClr val="black">
                <a:alpha val="40000"/>
              </a:prstClr>
            </a:outerShdw>
          </a:effectLst>
        </p:spPr>
        <p:txBody>
          <a:bodyPr vert="horz" wrap="square" numCol="1" anchor="t" anchorCtr="0" compatLnSpc="1">
            <a:prstTxWarp prst="textNoShape">
              <a:avLst/>
            </a:prstTxWarp>
            <a:spAutoFit/>
          </a:bodyPr>
          <a:lstStyle/>
          <a:p>
            <a:pPr>
              <a:lnSpc>
                <a:spcPct val="100000"/>
              </a:lnSpc>
              <a:spcBef>
                <a:spcPts val="0"/>
              </a:spcBef>
            </a:pPr>
            <a:r>
              <a:rPr lang="en-US" sz="1400" dirty="0"/>
              <a:t>Overall, knowledge of organizational responsibility has no significant impact on intention to </a:t>
            </a:r>
            <a:r>
              <a:rPr lang="en-US" sz="1400" dirty="0" smtClean="0"/>
              <a:t>apply for licensure.</a:t>
            </a:r>
            <a:endParaRPr lang="en-US" sz="1400"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Box 8"/>
          <p:cNvSpPr txBox="1">
            <a:spLocks noChangeArrowheads="1"/>
          </p:cNvSpPr>
          <p:nvPr/>
        </p:nvSpPr>
        <p:spPr bwMode="auto">
          <a:xfrm>
            <a:off x="406400" y="6375400"/>
            <a:ext cx="4546600" cy="307975"/>
          </a:xfrm>
          <a:prstGeom prst="rect">
            <a:avLst/>
          </a:prstGeom>
          <a:noFill/>
          <a:ln w="9525">
            <a:noFill/>
            <a:miter lim="800000"/>
            <a:headEnd/>
            <a:tailEnd/>
          </a:ln>
        </p:spPr>
        <p:txBody>
          <a:bodyPr>
            <a:spAutoFit/>
          </a:bodyPr>
          <a:lstStyle/>
          <a:p>
            <a:pPr algn="l"/>
            <a:r>
              <a:rPr lang="en-US" sz="1400" dirty="0" smtClean="0">
                <a:solidFill>
                  <a:schemeClr val="tx1"/>
                </a:solidFill>
              </a:rPr>
              <a:t>May 2014</a:t>
            </a:r>
            <a:endParaRPr lang="en-US" sz="1400" dirty="0">
              <a:solidFill>
                <a:schemeClr val="tx1"/>
              </a:solidFill>
            </a:endParaRPr>
          </a:p>
        </p:txBody>
      </p:sp>
      <p:sp>
        <p:nvSpPr>
          <p:cNvPr id="18" name="Content Placeholder 8"/>
          <p:cNvSpPr txBox="1">
            <a:spLocks/>
          </p:cNvSpPr>
          <p:nvPr/>
        </p:nvSpPr>
        <p:spPr>
          <a:xfrm>
            <a:off x="362739" y="1595426"/>
            <a:ext cx="7740000" cy="3336298"/>
          </a:xfrm>
          <a:prstGeom prst="rect">
            <a:avLst/>
          </a:prstGeom>
        </p:spPr>
        <p:txBody>
          <a:bodyPr wrap="square" lIns="0" tIns="0" rIns="0" bIns="0">
            <a:spAutoFit/>
          </a:bodyPr>
          <a:lstStyle/>
          <a:p>
            <a:pPr marL="0" marR="0" lvl="0" indent="0" algn="l" defTabSz="914400" rtl="0" eaLnBrk="1" fontAlgn="base" latinLnBrk="0" hangingPunct="1">
              <a:spcBef>
                <a:spcPts val="0"/>
              </a:spcBef>
              <a:spcAft>
                <a:spcPct val="0"/>
              </a:spcAft>
              <a:buClrTx/>
              <a:buSzTx/>
              <a:buFont typeface="Arial" charset="0"/>
              <a:buNone/>
              <a:tabLst/>
              <a:defRPr/>
            </a:pPr>
            <a:r>
              <a:rPr kumimoji="0" lang="en-US" sz="1400" i="1" u="none" strike="noStrike" kern="1200" cap="none" spc="0" normalizeH="0" baseline="0" noProof="0" dirty="0" smtClean="0">
                <a:ln>
                  <a:noFill/>
                </a:ln>
                <a:solidFill>
                  <a:schemeClr val="tx1"/>
                </a:solidFill>
                <a:effectLst/>
                <a:uLnTx/>
                <a:uFillTx/>
                <a:latin typeface="+mn-lt"/>
                <a:ea typeface="+mn-ea"/>
                <a:cs typeface="+mn-cs"/>
              </a:rPr>
              <a:t>Ipsos Reid Public Affairs</a:t>
            </a: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1" u="none" strike="noStrike" kern="1200" cap="none" spc="0" normalizeH="0" baseline="0" noProof="0" dirty="0" smtClean="0">
                <a:ln>
                  <a:noFill/>
                </a:ln>
                <a:solidFill>
                  <a:schemeClr val="tx1"/>
                </a:solidFill>
                <a:effectLst/>
                <a:uLnTx/>
                <a:uFillTx/>
                <a:latin typeface="+mn-lt"/>
                <a:ea typeface="+mn-ea"/>
                <a:cs typeface="+mn-cs"/>
              </a:rPr>
              <a:t>300 -160 Bloor Street East</a:t>
            </a: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1" u="none" strike="noStrike" kern="1200" cap="none" spc="0" normalizeH="0" baseline="0" noProof="0" dirty="0" smtClean="0">
                <a:ln>
                  <a:noFill/>
                </a:ln>
                <a:solidFill>
                  <a:schemeClr val="tx1"/>
                </a:solidFill>
                <a:effectLst/>
                <a:uLnTx/>
                <a:uFillTx/>
                <a:latin typeface="+mn-lt"/>
                <a:ea typeface="+mn-ea"/>
                <a:cs typeface="+mn-cs"/>
              </a:rPr>
              <a:t>Toronto, Ontario, Canada  M4W 1B9</a:t>
            </a:r>
          </a:p>
          <a:p>
            <a:pPr marL="0" marR="0" lvl="0" indent="0" algn="l" defTabSz="914400" rtl="0" eaLnBrk="1" fontAlgn="base" latinLnBrk="0" hangingPunct="1">
              <a:spcBef>
                <a:spcPts val="0"/>
              </a:spcBef>
              <a:spcAft>
                <a:spcPct val="0"/>
              </a:spcAft>
              <a:buClrTx/>
              <a:buSzTx/>
              <a:buFont typeface="Arial"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Sandra Guiry, Vice President</a:t>
            </a: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1" u="none" strike="noStrike" kern="1200" cap="none" spc="0" normalizeH="0" baseline="0" noProof="0" dirty="0" smtClean="0">
                <a:ln>
                  <a:noFill/>
                </a:ln>
                <a:solidFill>
                  <a:schemeClr val="tx1"/>
                </a:solidFill>
                <a:effectLst/>
                <a:uLnTx/>
                <a:uFillTx/>
                <a:latin typeface="+mn-lt"/>
                <a:ea typeface="+mn-ea"/>
                <a:cs typeface="+mn-cs"/>
              </a:rPr>
              <a:t>Phone:  416-324-2018</a:t>
            </a: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1" u="none" strike="noStrike" kern="1200" cap="none" spc="0" normalizeH="0" baseline="0" noProof="0" dirty="0" err="1" smtClean="0">
                <a:ln>
                  <a:noFill/>
                </a:ln>
                <a:solidFill>
                  <a:schemeClr val="tx1"/>
                </a:solidFill>
                <a:effectLst/>
                <a:uLnTx/>
                <a:uFillTx/>
                <a:latin typeface="+mn-lt"/>
                <a:ea typeface="+mn-ea"/>
                <a:cs typeface="+mn-cs"/>
              </a:rPr>
              <a:t>eMail</a:t>
            </a:r>
            <a:r>
              <a:rPr kumimoji="0" lang="en-US" sz="1400" b="0" i="1" u="none" strike="noStrike" kern="1200" cap="none" spc="0" normalizeH="0" baseline="0" noProof="0" dirty="0" smtClean="0">
                <a:ln>
                  <a:noFill/>
                </a:ln>
                <a:solidFill>
                  <a:schemeClr val="tx1"/>
                </a:solidFill>
                <a:effectLst/>
                <a:uLnTx/>
                <a:uFillTx/>
                <a:latin typeface="+mn-lt"/>
                <a:ea typeface="+mn-ea"/>
                <a:cs typeface="+mn-cs"/>
              </a:rPr>
              <a:t>:  Sandra.Guiry@ipsos.com</a:t>
            </a:r>
          </a:p>
          <a:p>
            <a:pPr marL="0" marR="0" lvl="0" indent="0" algn="l" defTabSz="914400" rtl="0" eaLnBrk="1" fontAlgn="base" latinLnBrk="0" hangingPunct="1">
              <a:spcBef>
                <a:spcPts val="0"/>
              </a:spcBef>
              <a:spcAft>
                <a:spcPct val="0"/>
              </a:spcAft>
              <a:buClrTx/>
              <a:buSzTx/>
              <a:buFont typeface="Arial" charset="0"/>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Michael Howell, Senior Research Manager</a:t>
            </a: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1" u="none" strike="noStrike" kern="1200" cap="none" spc="0" normalizeH="0" baseline="0" noProof="0" dirty="0" smtClean="0">
                <a:ln>
                  <a:noFill/>
                </a:ln>
                <a:solidFill>
                  <a:schemeClr val="tx1"/>
                </a:solidFill>
                <a:effectLst/>
                <a:uLnTx/>
                <a:uFillTx/>
                <a:latin typeface="+mn-lt"/>
                <a:ea typeface="+mn-ea"/>
                <a:cs typeface="+mn-cs"/>
              </a:rPr>
              <a:t>Phone:  416-572-4407</a:t>
            </a:r>
          </a:p>
          <a:p>
            <a:pPr marL="0" marR="0" lvl="0" indent="0" algn="l" defTabSz="914400" rtl="0" eaLnBrk="1" fontAlgn="base" latinLnBrk="0" hangingPunct="1">
              <a:spcBef>
                <a:spcPts val="0"/>
              </a:spcBef>
              <a:spcAft>
                <a:spcPct val="0"/>
              </a:spcAft>
              <a:buClrTx/>
              <a:buSzTx/>
              <a:buFont typeface="Arial" charset="0"/>
              <a:buNone/>
              <a:tabLst/>
              <a:defRPr/>
            </a:pPr>
            <a:r>
              <a:rPr kumimoji="0" lang="en-US" sz="1400" b="0" i="1" u="none" strike="noStrike" kern="1200" cap="none" spc="0" normalizeH="0" baseline="0" noProof="0" dirty="0" err="1" smtClean="0">
                <a:ln>
                  <a:noFill/>
                </a:ln>
                <a:solidFill>
                  <a:schemeClr val="tx1"/>
                </a:solidFill>
                <a:effectLst/>
                <a:uLnTx/>
                <a:uFillTx/>
                <a:latin typeface="+mn-lt"/>
                <a:ea typeface="+mn-ea"/>
                <a:cs typeface="+mn-cs"/>
              </a:rPr>
              <a:t>eMail</a:t>
            </a:r>
            <a:r>
              <a:rPr kumimoji="0" lang="en-US" sz="1400" b="0" i="1" u="none" strike="noStrike" kern="1200" cap="none" spc="0" normalizeH="0" baseline="0" noProof="0" dirty="0" smtClean="0">
                <a:ln>
                  <a:noFill/>
                </a:ln>
                <a:solidFill>
                  <a:schemeClr val="tx1"/>
                </a:solidFill>
                <a:effectLst/>
                <a:uLnTx/>
                <a:uFillTx/>
                <a:latin typeface="+mn-lt"/>
                <a:ea typeface="+mn-ea"/>
                <a:cs typeface="+mn-cs"/>
              </a:rPr>
              <a:t>:  Michael.Howell@ipsos.com</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en-US" sz="14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en-US" sz="14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Executive Summary (continued)</a:t>
            </a:r>
          </a:p>
        </p:txBody>
      </p:sp>
      <p:sp>
        <p:nvSpPr>
          <p:cNvPr id="81923" name="Rectangle 3"/>
          <p:cNvSpPr>
            <a:spLocks noGrp="1" noChangeArrowheads="1"/>
          </p:cNvSpPr>
          <p:nvPr>
            <p:ph idx="1"/>
          </p:nvPr>
        </p:nvSpPr>
        <p:spPr bwMode="auto">
          <a:xfrm>
            <a:off x="456335" y="901407"/>
            <a:ext cx="8136948"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buNone/>
            </a:pPr>
            <a:r>
              <a:rPr lang="en-US" sz="1600" b="1" dirty="0"/>
              <a:t>Future Intentions: Engineering Career (continued)</a:t>
            </a:r>
          </a:p>
          <a:p>
            <a:pPr>
              <a:lnSpc>
                <a:spcPct val="100000"/>
              </a:lnSpc>
              <a:spcBef>
                <a:spcPts val="600"/>
              </a:spcBef>
              <a:buSzPct val="90000"/>
            </a:pPr>
            <a:r>
              <a:rPr lang="en-US" sz="1400" dirty="0" smtClean="0"/>
              <a:t>Nine in </a:t>
            </a:r>
            <a:r>
              <a:rPr lang="en-US" sz="1400" dirty="0"/>
              <a:t>ten </a:t>
            </a:r>
            <a:r>
              <a:rPr lang="en-US" sz="1400" dirty="0" smtClean="0"/>
              <a:t>students (91%) </a:t>
            </a:r>
            <a:r>
              <a:rPr lang="en-US" sz="1400" dirty="0"/>
              <a:t>who intend to pursue a career in </a:t>
            </a:r>
            <a:r>
              <a:rPr lang="en-US" sz="1400" dirty="0" smtClean="0"/>
              <a:t>engineering after graduating </a:t>
            </a:r>
            <a:r>
              <a:rPr lang="en-US" sz="1400" dirty="0"/>
              <a:t>say they were </a:t>
            </a:r>
            <a:r>
              <a:rPr lang="en-US" sz="1400" i="1" dirty="0"/>
              <a:t>definitely</a:t>
            </a:r>
            <a:r>
              <a:rPr lang="en-US" sz="1400" dirty="0"/>
              <a:t> </a:t>
            </a:r>
            <a:r>
              <a:rPr lang="en-US" sz="1400" dirty="0" smtClean="0"/>
              <a:t>(54%) or </a:t>
            </a:r>
            <a:r>
              <a:rPr lang="en-US" sz="1400" i="1" dirty="0" smtClean="0"/>
              <a:t>likely </a:t>
            </a:r>
            <a:r>
              <a:rPr lang="en-US" sz="1400" dirty="0" smtClean="0"/>
              <a:t>(37%) to intend to pursue a </a:t>
            </a:r>
            <a:r>
              <a:rPr lang="en-US" sz="1400" dirty="0"/>
              <a:t>career in the engineering field </a:t>
            </a:r>
            <a:r>
              <a:rPr lang="en-US" sz="1400" dirty="0" smtClean="0"/>
              <a:t>when </a:t>
            </a:r>
            <a:r>
              <a:rPr lang="en-US" sz="1400" dirty="0"/>
              <a:t>they began their studies. </a:t>
            </a:r>
            <a:endParaRPr lang="en-US" sz="1400" dirty="0" smtClean="0"/>
          </a:p>
          <a:p>
            <a:pPr>
              <a:lnSpc>
                <a:spcPct val="100000"/>
              </a:lnSpc>
              <a:spcBef>
                <a:spcPts val="600"/>
              </a:spcBef>
              <a:buSzPct val="90000"/>
            </a:pPr>
            <a:r>
              <a:rPr lang="en-US" sz="1400" dirty="0" smtClean="0"/>
              <a:t>Of </a:t>
            </a:r>
            <a:r>
              <a:rPr lang="en-US" sz="1400" dirty="0"/>
              <a:t>those who </a:t>
            </a:r>
            <a:r>
              <a:rPr lang="en-US" sz="1400" dirty="0" smtClean="0"/>
              <a:t>do </a:t>
            </a:r>
            <a:r>
              <a:rPr lang="en-US" sz="1400" u="sng" dirty="0"/>
              <a:t>not</a:t>
            </a:r>
            <a:r>
              <a:rPr lang="en-US" sz="1400" dirty="0"/>
              <a:t> intend to pursue a career in the engineering field, </a:t>
            </a:r>
            <a:r>
              <a:rPr lang="en-US" sz="1400" dirty="0" smtClean="0"/>
              <a:t>three quarters (77%) </a:t>
            </a:r>
            <a:r>
              <a:rPr lang="en-US" sz="1400" dirty="0"/>
              <a:t>indicate they were </a:t>
            </a:r>
            <a:r>
              <a:rPr lang="en-US" sz="1400" i="1" dirty="0" smtClean="0"/>
              <a:t>definitely (27%)</a:t>
            </a:r>
            <a:r>
              <a:rPr lang="en-US" sz="1400" dirty="0" smtClean="0"/>
              <a:t> </a:t>
            </a:r>
            <a:r>
              <a:rPr lang="en-US" sz="1400" dirty="0"/>
              <a:t>or </a:t>
            </a:r>
            <a:r>
              <a:rPr lang="en-US" sz="1400" i="1" dirty="0" smtClean="0"/>
              <a:t>likely (50%)</a:t>
            </a:r>
            <a:r>
              <a:rPr lang="en-US" sz="1400" dirty="0" smtClean="0"/>
              <a:t> </a:t>
            </a:r>
            <a:r>
              <a:rPr lang="en-US" sz="1400" dirty="0"/>
              <a:t>to plan on pursuing a career in engineering when they began their studies, while </a:t>
            </a:r>
            <a:r>
              <a:rPr lang="en-US" sz="1400" dirty="0" smtClean="0"/>
              <a:t>one quarter </a:t>
            </a:r>
            <a:r>
              <a:rPr lang="en-US" sz="1400" dirty="0"/>
              <a:t>say that was </a:t>
            </a:r>
            <a:r>
              <a:rPr lang="en-US" sz="1400" dirty="0" smtClean="0"/>
              <a:t>never </a:t>
            </a:r>
            <a:r>
              <a:rPr lang="en-US" sz="1400" dirty="0"/>
              <a:t>their </a:t>
            </a:r>
            <a:r>
              <a:rPr lang="en-US" sz="1400" dirty="0" smtClean="0"/>
              <a:t>intention (23%). </a:t>
            </a:r>
            <a:endParaRPr lang="en-US" sz="1400" dirty="0"/>
          </a:p>
          <a:p>
            <a:pPr lvl="1">
              <a:lnSpc>
                <a:spcPct val="100000"/>
              </a:lnSpc>
              <a:spcBef>
                <a:spcPts val="600"/>
              </a:spcBef>
            </a:pPr>
            <a:endParaRPr lang="en-US" sz="1400" dirty="0" smtClean="0"/>
          </a:p>
          <a:p>
            <a:pPr>
              <a:lnSpc>
                <a:spcPct val="100000"/>
              </a:lnSpc>
              <a:spcBef>
                <a:spcPts val="600"/>
              </a:spcBef>
              <a:buFontTx/>
              <a:buNone/>
            </a:pPr>
            <a:r>
              <a:rPr lang="en-US" sz="1600" b="1" dirty="0" smtClean="0"/>
              <a:t>Future Intentions: Pursue Licensure</a:t>
            </a:r>
          </a:p>
          <a:p>
            <a:pPr>
              <a:lnSpc>
                <a:spcPct val="100000"/>
              </a:lnSpc>
              <a:spcBef>
                <a:spcPts val="600"/>
              </a:spcBef>
            </a:pPr>
            <a:r>
              <a:rPr lang="en-US" sz="1400" dirty="0" smtClean="0"/>
              <a:t>Over half of </a:t>
            </a:r>
            <a:r>
              <a:rPr lang="en-US" sz="1400" u="sng" dirty="0" smtClean="0"/>
              <a:t>all</a:t>
            </a:r>
            <a:r>
              <a:rPr lang="en-US" sz="1400" dirty="0" smtClean="0"/>
              <a:t> students (53%) indicate that they </a:t>
            </a:r>
            <a:r>
              <a:rPr lang="en-US" sz="1400" i="1" dirty="0" smtClean="0"/>
              <a:t>definitely</a:t>
            </a:r>
            <a:r>
              <a:rPr lang="en-US" sz="1400" dirty="0" smtClean="0"/>
              <a:t> intend to apply for licensure, while a further one quarter (27%) say they </a:t>
            </a:r>
            <a:r>
              <a:rPr lang="en-US" sz="1400" i="1" dirty="0" smtClean="0"/>
              <a:t>probably</a:t>
            </a:r>
            <a:r>
              <a:rPr lang="en-US" sz="1400" dirty="0" smtClean="0"/>
              <a:t> will.  Around one in ten </a:t>
            </a:r>
            <a:r>
              <a:rPr lang="en-US" sz="1400" i="1" dirty="0" smtClean="0"/>
              <a:t>probably/ definitely won’t </a:t>
            </a:r>
            <a:r>
              <a:rPr lang="en-US" sz="1400" dirty="0" smtClean="0"/>
              <a:t>apply (13%) or don’t know (8%)</a:t>
            </a:r>
          </a:p>
          <a:p>
            <a:pPr lvl="1">
              <a:lnSpc>
                <a:spcPct val="100000"/>
              </a:lnSpc>
              <a:spcBef>
                <a:spcPts val="600"/>
              </a:spcBef>
              <a:buFont typeface="Wingdings" pitchFamily="2" charset="2"/>
              <a:buChar char="Ø"/>
            </a:pPr>
            <a:r>
              <a:rPr lang="en-US" sz="1400" dirty="0"/>
              <a:t>Similarly,</a:t>
            </a:r>
            <a:r>
              <a:rPr lang="en-US" sz="1400" dirty="0" smtClean="0">
                <a:solidFill>
                  <a:srgbClr val="FF0000"/>
                </a:solidFill>
              </a:rPr>
              <a:t> </a:t>
            </a:r>
            <a:r>
              <a:rPr lang="en-US" sz="1400" dirty="0" smtClean="0"/>
              <a:t>of those students who specifically plan to pursue an engineering career, over half (56%) indicate they </a:t>
            </a:r>
            <a:r>
              <a:rPr lang="en-US" sz="1400" i="1" dirty="0" smtClean="0"/>
              <a:t>definitely will </a:t>
            </a:r>
            <a:r>
              <a:rPr lang="en-US" sz="1400" dirty="0" smtClean="0"/>
              <a:t>and 27% </a:t>
            </a:r>
            <a:r>
              <a:rPr lang="en-US" sz="1400" i="1" dirty="0" smtClean="0"/>
              <a:t>probably will </a:t>
            </a:r>
            <a:r>
              <a:rPr lang="en-US" sz="1400" dirty="0" smtClean="0"/>
              <a:t>pursue their license.</a:t>
            </a:r>
          </a:p>
          <a:p>
            <a:pPr>
              <a:lnSpc>
                <a:spcPct val="100000"/>
              </a:lnSpc>
              <a:spcBef>
                <a:spcPts val="600"/>
              </a:spcBef>
            </a:pPr>
            <a:r>
              <a:rPr lang="en-US" sz="1400" dirty="0" smtClean="0"/>
              <a:t>Of those who do </a:t>
            </a:r>
            <a:r>
              <a:rPr lang="en-US" sz="1400" u="sng" dirty="0" smtClean="0"/>
              <a:t>not</a:t>
            </a:r>
            <a:r>
              <a:rPr lang="en-US" sz="1400" dirty="0" smtClean="0"/>
              <a:t> intend to immediately pursue their license, seven in ten indicate that they </a:t>
            </a:r>
            <a:r>
              <a:rPr lang="en-US" sz="1400" i="1" dirty="0" smtClean="0"/>
              <a:t>probably</a:t>
            </a:r>
            <a:r>
              <a:rPr lang="en-US" sz="1400" dirty="0" smtClean="0"/>
              <a:t> or </a:t>
            </a:r>
            <a:r>
              <a:rPr lang="en-US" sz="1400" i="1" dirty="0" smtClean="0"/>
              <a:t>definitely</a:t>
            </a:r>
            <a:r>
              <a:rPr lang="en-US" sz="1400" dirty="0" smtClean="0"/>
              <a:t> will apply for licensure sometime down the road (68%), while one quarter do not foresee themselves applying in the future</a:t>
            </a:r>
            <a:r>
              <a:rPr lang="en-US" sz="1400" dirty="0" smtClean="0">
                <a:solidFill>
                  <a:srgbClr val="1F497D"/>
                </a:solidFill>
              </a:rPr>
              <a:t> (27%)</a:t>
            </a:r>
            <a:r>
              <a:rPr lang="en-US" sz="1400" dirty="0" smtClean="0"/>
              <a:t>.</a:t>
            </a:r>
            <a:endParaRPr lang="en-US" dirty="0" smtClean="0"/>
          </a:p>
          <a:p>
            <a:pPr>
              <a:lnSpc>
                <a:spcPct val="100000"/>
              </a:lnSpc>
              <a:spcBef>
                <a:spcPts val="600"/>
              </a:spcBef>
            </a:pPr>
            <a:r>
              <a:rPr lang="en-US" sz="1400" dirty="0" smtClean="0"/>
              <a:t>The most commonly cited reasons for </a:t>
            </a:r>
            <a:r>
              <a:rPr lang="en-US" sz="1400" u="sng" dirty="0" smtClean="0"/>
              <a:t>not ever</a:t>
            </a:r>
            <a:r>
              <a:rPr lang="en-US" sz="1400" i="1" dirty="0" smtClean="0"/>
              <a:t> </a:t>
            </a:r>
            <a:r>
              <a:rPr lang="en-US" sz="1400" dirty="0" smtClean="0"/>
              <a:t>pursuing their license are </a:t>
            </a:r>
            <a:r>
              <a:rPr lang="en-US" sz="1400" dirty="0"/>
              <a:t>that it is not necessary for their career </a:t>
            </a:r>
            <a:r>
              <a:rPr lang="en-US" sz="1400" dirty="0" smtClean="0"/>
              <a:t>plans (46%).  </a:t>
            </a:r>
            <a:r>
              <a:rPr lang="en-US" sz="1400" dirty="0"/>
              <a:t>Other common mentions </a:t>
            </a:r>
            <a:r>
              <a:rPr lang="en-US" sz="1400" dirty="0" smtClean="0"/>
              <a:t>include lack of interest (18%), plans </a:t>
            </a:r>
            <a:r>
              <a:rPr lang="en-US" sz="1400" dirty="0"/>
              <a:t>to pursue a different career path altogether </a:t>
            </a:r>
            <a:r>
              <a:rPr lang="en-US" sz="1400" dirty="0" smtClean="0"/>
              <a:t>(18%) or </a:t>
            </a:r>
            <a:r>
              <a:rPr lang="en-US" sz="1400" dirty="0"/>
              <a:t>plans to work outside the </a:t>
            </a:r>
            <a:r>
              <a:rPr lang="en-US" sz="1400" dirty="0" smtClean="0"/>
              <a:t>country (18%).</a:t>
            </a:r>
            <a:endParaRPr lang="en-US" sz="1400" dirty="0"/>
          </a:p>
          <a:p>
            <a:pPr>
              <a:lnSpc>
                <a:spcPct val="100000"/>
              </a:lnSpc>
              <a:spcBef>
                <a:spcPts val="600"/>
              </a:spcBef>
            </a:pPr>
            <a:r>
              <a:rPr lang="en-US" sz="1400" dirty="0"/>
              <a:t>Once informed that a P. </a:t>
            </a:r>
            <a:r>
              <a:rPr lang="en-US" sz="1400" dirty="0" err="1"/>
              <a:t>Eng</a:t>
            </a:r>
            <a:r>
              <a:rPr lang="en-US" sz="1400" dirty="0"/>
              <a:t> is required to practice engineering, </a:t>
            </a:r>
            <a:r>
              <a:rPr lang="en-US" sz="1400" dirty="0" smtClean="0"/>
              <a:t>nearly half (47%) of students who did </a:t>
            </a:r>
            <a:r>
              <a:rPr lang="en-US" sz="1400" u="sng" dirty="0" smtClean="0"/>
              <a:t>not</a:t>
            </a:r>
            <a:r>
              <a:rPr lang="en-US" sz="1400" dirty="0" smtClean="0"/>
              <a:t> intend to pursue their license change their mind and indicate they are</a:t>
            </a:r>
            <a:r>
              <a:rPr lang="en-US" sz="1400" i="1" dirty="0"/>
              <a:t> probably</a:t>
            </a:r>
            <a:r>
              <a:rPr lang="en-US" sz="1400" dirty="0"/>
              <a:t> or </a:t>
            </a:r>
            <a:r>
              <a:rPr lang="en-US" sz="1400" i="1" dirty="0" smtClean="0"/>
              <a:t>definitely likely</a:t>
            </a:r>
            <a:r>
              <a:rPr lang="en-US" sz="1400" dirty="0" smtClean="0"/>
              <a:t> to do so. </a:t>
            </a:r>
          </a:p>
          <a:p>
            <a:pPr>
              <a:lnSpc>
                <a:spcPct val="100000"/>
              </a:lnSpc>
              <a:spcBef>
                <a:spcPts val="600"/>
              </a:spcBef>
            </a:pPr>
            <a:endParaRPr lang="en-US" sz="1400" dirty="0" smtClean="0"/>
          </a:p>
          <a:p>
            <a:pPr>
              <a:lnSpc>
                <a:spcPct val="100000"/>
              </a:lnSpc>
              <a:spcBef>
                <a:spcPts val="600"/>
              </a:spcBef>
            </a:pPr>
            <a:endParaRPr lang="en-US" sz="1400" dirty="0" smtClean="0"/>
          </a:p>
          <a:p>
            <a:pPr>
              <a:lnSpc>
                <a:spcPct val="100000"/>
              </a:lnSpc>
              <a:spcBef>
                <a:spcPts val="600"/>
              </a:spcBef>
              <a:buFontTx/>
              <a:buNone/>
            </a:pPr>
            <a:endParaRPr lang="en-US" sz="1600" dirty="0" smtClean="0"/>
          </a:p>
        </p:txBody>
      </p:sp>
      <p:sp>
        <p:nvSpPr>
          <p:cNvPr id="81924"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854C0BE-1E28-446A-8F46-BC0E6F694244}" type="slidenum">
              <a:rPr lang="en-US"/>
              <a:pPr/>
              <a:t>7</a:t>
            </a:fld>
            <a:endParaRPr lang="en-US" dirty="0"/>
          </a:p>
        </p:txBody>
      </p:sp>
    </p:spTree>
    <p:extLst>
      <p:ext uri="{BB962C8B-B14F-4D97-AF65-F5344CB8AC3E}">
        <p14:creationId xmlns:p14="http://schemas.microsoft.com/office/powerpoint/2010/main" val="262809788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Executive Summary (continued)</a:t>
            </a:r>
          </a:p>
        </p:txBody>
      </p:sp>
      <p:sp>
        <p:nvSpPr>
          <p:cNvPr id="82947" name="Rectangle 7"/>
          <p:cNvSpPr>
            <a:spLocks noGrp="1" noChangeArrowheads="1"/>
          </p:cNvSpPr>
          <p:nvPr>
            <p:ph idx="1"/>
          </p:nvPr>
        </p:nvSpPr>
        <p:spPr bwMode="auto">
          <a:xfrm>
            <a:off x="378550" y="995817"/>
            <a:ext cx="8386627" cy="5489575"/>
          </a:xfrm>
          <a:noFill/>
          <a:ln>
            <a:miter lim="800000"/>
            <a:headEnd/>
            <a:tailEnd/>
          </a:ln>
        </p:spPr>
        <p:txBody>
          <a:bodyPr vert="horz" wrap="square" numCol="1" anchor="t" anchorCtr="0" compatLnSpc="1">
            <a:prstTxWarp prst="textNoShape">
              <a:avLst/>
            </a:prstTxWarp>
          </a:bodyPr>
          <a:lstStyle/>
          <a:p>
            <a:pPr>
              <a:lnSpc>
                <a:spcPct val="100000"/>
              </a:lnSpc>
              <a:spcBef>
                <a:spcPts val="600"/>
              </a:spcBef>
              <a:buFontTx/>
              <a:buNone/>
            </a:pPr>
            <a:r>
              <a:rPr lang="en-US" sz="1600" b="1" dirty="0" smtClean="0"/>
              <a:t>Future Intentions: Pursue Licensure (continued)</a:t>
            </a:r>
          </a:p>
          <a:p>
            <a:pPr>
              <a:lnSpc>
                <a:spcPct val="100000"/>
              </a:lnSpc>
              <a:spcBef>
                <a:spcPts val="600"/>
              </a:spcBef>
            </a:pPr>
            <a:r>
              <a:rPr lang="en-US" sz="1400" dirty="0" smtClean="0"/>
              <a:t>Of those who intend to pursue their license, a large majority plan to do so within one year (76%), of which six in ten will do so within six months (59%).  One in ten plan to apply after a year (8%), and nearly two in ten remain undecided (17%).</a:t>
            </a:r>
          </a:p>
          <a:p>
            <a:pPr>
              <a:lnSpc>
                <a:spcPct val="100000"/>
              </a:lnSpc>
              <a:spcBef>
                <a:spcPts val="600"/>
              </a:spcBef>
            </a:pPr>
            <a:r>
              <a:rPr lang="en-US" sz="1400" dirty="0" smtClean="0"/>
              <a:t>Among those students who plan to wait more than a year to apply for licensure or are unsure, a large majority (69%) cite the desire to get more required work experience before applying for licensure.</a:t>
            </a:r>
          </a:p>
          <a:p>
            <a:pPr>
              <a:lnSpc>
                <a:spcPct val="100000"/>
              </a:lnSpc>
              <a:spcBef>
                <a:spcPts val="600"/>
              </a:spcBef>
            </a:pPr>
            <a:r>
              <a:rPr lang="en-US" sz="1400" dirty="0" smtClean="0"/>
              <a:t>Upon learning that the fee for the first year of the Engineering-in-Training [EIT] program can be waived if they apply within six months of graduation, more than eight in ten (85%) </a:t>
            </a:r>
            <a:r>
              <a:rPr lang="en-US" sz="1400" dirty="0"/>
              <a:t>students who originally intended on waiting more than six months to apply are now </a:t>
            </a:r>
            <a:r>
              <a:rPr lang="en-US" sz="1400" i="1" dirty="0" smtClean="0"/>
              <a:t>very </a:t>
            </a:r>
            <a:r>
              <a:rPr lang="en-US" sz="1400" dirty="0" smtClean="0"/>
              <a:t>(52%) </a:t>
            </a:r>
            <a:r>
              <a:rPr lang="en-US" sz="1400" dirty="0"/>
              <a:t>or </a:t>
            </a:r>
            <a:r>
              <a:rPr lang="en-US" sz="1400" i="1" dirty="0"/>
              <a:t>somewhat likely </a:t>
            </a:r>
            <a:r>
              <a:rPr lang="en-US" sz="1400" dirty="0" smtClean="0"/>
              <a:t>(33%) to </a:t>
            </a:r>
            <a:r>
              <a:rPr lang="en-US" sz="1400" dirty="0"/>
              <a:t>do so within that timeframe.</a:t>
            </a:r>
          </a:p>
          <a:p>
            <a:pPr lvl="1">
              <a:lnSpc>
                <a:spcPct val="100000"/>
              </a:lnSpc>
              <a:spcBef>
                <a:spcPts val="600"/>
              </a:spcBef>
              <a:buFont typeface="Wingdings" pitchFamily="2" charset="2"/>
              <a:buChar char="Ø"/>
            </a:pPr>
            <a:endParaRPr lang="en-US" sz="1400" dirty="0" smtClean="0"/>
          </a:p>
          <a:p>
            <a:pPr>
              <a:lnSpc>
                <a:spcPct val="100000"/>
              </a:lnSpc>
              <a:spcBef>
                <a:spcPts val="600"/>
              </a:spcBef>
              <a:buFontTx/>
              <a:buNone/>
            </a:pPr>
            <a:r>
              <a:rPr lang="en-US" sz="1600" b="1" dirty="0" smtClean="0"/>
              <a:t>Knowledge of Engineering Profession </a:t>
            </a:r>
          </a:p>
          <a:p>
            <a:pPr>
              <a:lnSpc>
                <a:spcPct val="100000"/>
              </a:lnSpc>
              <a:spcBef>
                <a:spcPts val="600"/>
              </a:spcBef>
            </a:pPr>
            <a:r>
              <a:rPr lang="en-US" sz="1400" dirty="0" smtClean="0"/>
              <a:t>Virtually all students (96%) know that engineering is regulated by legislation.   Few students are unsure (4%). </a:t>
            </a:r>
          </a:p>
          <a:p>
            <a:pPr>
              <a:lnSpc>
                <a:spcPct val="100000"/>
              </a:lnSpc>
              <a:spcBef>
                <a:spcPts val="600"/>
              </a:spcBef>
            </a:pPr>
            <a:r>
              <a:rPr lang="en-US" sz="1400" dirty="0" smtClean="0"/>
              <a:t>Students’ knowledge of the Professional Engineers Act of their respective province is varied, three in ten report having a fair amount of knowledge (29%), half say they know just a little (50%) while very few know a lot (4%).  More than one in ten have heard of it, but know nothing about it (15%) and only 2% have never heard of the Act. </a:t>
            </a:r>
          </a:p>
          <a:p>
            <a:pPr>
              <a:lnSpc>
                <a:spcPct val="100000"/>
              </a:lnSpc>
              <a:spcBef>
                <a:spcPts val="600"/>
              </a:spcBef>
            </a:pPr>
            <a:r>
              <a:rPr lang="en-US" sz="1400" dirty="0" smtClean="0"/>
              <a:t>The vast majority of students know that a license is required to use the title ‘Engineer’ (95%) or perform engineering work independently (90%). Six in ten know that  a license is </a:t>
            </a:r>
            <a:r>
              <a:rPr lang="en-US" sz="1400" u="sng" dirty="0" smtClean="0"/>
              <a:t>not</a:t>
            </a:r>
            <a:r>
              <a:rPr lang="en-US" sz="1400" dirty="0" smtClean="0"/>
              <a:t> required to practice engineering work under the supervision of a </a:t>
            </a:r>
            <a:r>
              <a:rPr lang="en-US" sz="1400" dirty="0" err="1" smtClean="0"/>
              <a:t>P.Eng</a:t>
            </a:r>
            <a:r>
              <a:rPr lang="en-US" sz="1400" dirty="0" smtClean="0"/>
              <a:t>. (60%).</a:t>
            </a:r>
          </a:p>
          <a:p>
            <a:pPr>
              <a:lnSpc>
                <a:spcPct val="100000"/>
              </a:lnSpc>
              <a:spcBef>
                <a:spcPts val="600"/>
              </a:spcBef>
            </a:pPr>
            <a:endParaRPr lang="en-US" sz="1400" dirty="0" smtClean="0"/>
          </a:p>
        </p:txBody>
      </p:sp>
      <p:sp>
        <p:nvSpPr>
          <p:cNvPr id="82948"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3044287-E3B5-45BF-A359-88D31C23FEF8}" type="slidenum">
              <a:rPr lang="en-US"/>
              <a:pPr/>
              <a:t>8</a:t>
            </a:fld>
            <a:endParaRPr lang="en-US" dirty="0"/>
          </a:p>
        </p:txBody>
      </p:sp>
    </p:spTree>
    <p:extLst>
      <p:ext uri="{BB962C8B-B14F-4D97-AF65-F5344CB8AC3E}">
        <p14:creationId xmlns:p14="http://schemas.microsoft.com/office/powerpoint/2010/main" val="280473234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838200" y="119063"/>
            <a:ext cx="8162925" cy="554037"/>
          </a:xfrm>
          <a:noFill/>
          <a:ln>
            <a:miter lim="800000"/>
            <a:headEnd/>
            <a:tailEnd/>
          </a:ln>
        </p:spPr>
        <p:txBody>
          <a:bodyPr vert="horz" numCol="1" compatLnSpc="1">
            <a:prstTxWarp prst="textNoShape">
              <a:avLst/>
            </a:prstTxWarp>
          </a:bodyPr>
          <a:lstStyle/>
          <a:p>
            <a:r>
              <a:rPr lang="en-US" dirty="0" smtClean="0"/>
              <a:t>Executive Summary (continued)</a:t>
            </a:r>
          </a:p>
        </p:txBody>
      </p:sp>
      <p:sp>
        <p:nvSpPr>
          <p:cNvPr id="82947" name="Rectangle 7"/>
          <p:cNvSpPr>
            <a:spLocks noGrp="1" noChangeArrowheads="1"/>
          </p:cNvSpPr>
          <p:nvPr>
            <p:ph idx="1"/>
          </p:nvPr>
        </p:nvSpPr>
        <p:spPr bwMode="auto">
          <a:xfrm>
            <a:off x="352425" y="917439"/>
            <a:ext cx="8177621" cy="5489575"/>
          </a:xfrm>
          <a:noFill/>
          <a:ln>
            <a:miter lim="800000"/>
            <a:headEnd/>
            <a:tailEnd/>
          </a:ln>
        </p:spPr>
        <p:txBody>
          <a:bodyPr vert="horz" wrap="square" numCol="1" anchor="t" anchorCtr="0" compatLnSpc="1">
            <a:prstTxWarp prst="textNoShape">
              <a:avLst/>
            </a:prstTxWarp>
          </a:bodyPr>
          <a:lstStyle/>
          <a:p>
            <a:pPr lvl="0">
              <a:lnSpc>
                <a:spcPct val="100000"/>
              </a:lnSpc>
              <a:spcBef>
                <a:spcPts val="600"/>
              </a:spcBef>
              <a:buNone/>
            </a:pPr>
            <a:r>
              <a:rPr lang="en-US" sz="1600" b="1" dirty="0" smtClean="0">
                <a:solidFill>
                  <a:srgbClr val="1F497D"/>
                </a:solidFill>
              </a:rPr>
              <a:t>Knowledge of Engineering Profession (continued)</a:t>
            </a:r>
          </a:p>
          <a:p>
            <a:pPr lvl="0">
              <a:lnSpc>
                <a:spcPct val="100000"/>
              </a:lnSpc>
              <a:spcBef>
                <a:spcPts val="600"/>
              </a:spcBef>
            </a:pPr>
            <a:r>
              <a:rPr lang="en-US" sz="1400" dirty="0" smtClean="0">
                <a:solidFill>
                  <a:srgbClr val="1F497D"/>
                </a:solidFill>
              </a:rPr>
              <a:t>Nine in ten students are able to correctly identify that OIQ is the organization responsible for licensing engineers (88%), while eight in ten know that it also regulates the practice of professional engineers (81%). Comparatively, nearly eight in ten students know that CEAB is the organization that accredits University engineering programs (77%).   </a:t>
            </a:r>
          </a:p>
          <a:p>
            <a:pPr lvl="0">
              <a:lnSpc>
                <a:spcPct val="100000"/>
              </a:lnSpc>
              <a:spcBef>
                <a:spcPts val="600"/>
              </a:spcBef>
            </a:pPr>
            <a:r>
              <a:rPr lang="en-US" sz="1400" dirty="0" smtClean="0">
                <a:solidFill>
                  <a:srgbClr val="1F497D"/>
                </a:solidFill>
              </a:rPr>
              <a:t>Students </a:t>
            </a:r>
            <a:r>
              <a:rPr lang="en-US" sz="1400" dirty="0">
                <a:solidFill>
                  <a:srgbClr val="1F497D"/>
                </a:solidFill>
              </a:rPr>
              <a:t>are less certain about which organization </a:t>
            </a:r>
            <a:r>
              <a:rPr lang="en-US" sz="1400" dirty="0" smtClean="0">
                <a:solidFill>
                  <a:srgbClr val="1F497D"/>
                </a:solidFill>
              </a:rPr>
              <a:t>licenses </a:t>
            </a:r>
            <a:r>
              <a:rPr lang="en-US" sz="1400" dirty="0">
                <a:solidFill>
                  <a:srgbClr val="1F497D"/>
                </a:solidFill>
              </a:rPr>
              <a:t>companies offering engineering services, just over half believe it is </a:t>
            </a:r>
            <a:r>
              <a:rPr lang="en-US" sz="1400" dirty="0" smtClean="0">
                <a:solidFill>
                  <a:srgbClr val="1F497D"/>
                </a:solidFill>
              </a:rPr>
              <a:t>OIQ (52%), while one third think </a:t>
            </a:r>
            <a:r>
              <a:rPr lang="en-US" sz="1400" dirty="0">
                <a:solidFill>
                  <a:srgbClr val="1F497D"/>
                </a:solidFill>
              </a:rPr>
              <a:t>it is CEAB </a:t>
            </a:r>
            <a:r>
              <a:rPr lang="en-US" sz="1400" dirty="0" smtClean="0">
                <a:solidFill>
                  <a:srgbClr val="1F497D"/>
                </a:solidFill>
              </a:rPr>
              <a:t>(35%) and one quarter </a:t>
            </a:r>
            <a:r>
              <a:rPr lang="en-US" sz="1400" dirty="0">
                <a:solidFill>
                  <a:srgbClr val="1F497D"/>
                </a:solidFill>
              </a:rPr>
              <a:t>don’t </a:t>
            </a:r>
            <a:r>
              <a:rPr lang="en-US" sz="1400" dirty="0" smtClean="0">
                <a:solidFill>
                  <a:srgbClr val="1F497D"/>
                </a:solidFill>
              </a:rPr>
              <a:t>know (23%).</a:t>
            </a:r>
            <a:endParaRPr lang="en-US" sz="1400" dirty="0">
              <a:solidFill>
                <a:srgbClr val="1F497D"/>
              </a:solidFill>
            </a:endParaRPr>
          </a:p>
          <a:p>
            <a:pPr>
              <a:lnSpc>
                <a:spcPct val="100000"/>
              </a:lnSpc>
              <a:spcBef>
                <a:spcPts val="600"/>
              </a:spcBef>
              <a:buFontTx/>
              <a:buNone/>
            </a:pPr>
            <a:endParaRPr lang="en-US" sz="1600" b="1" dirty="0" smtClean="0"/>
          </a:p>
          <a:p>
            <a:pPr>
              <a:lnSpc>
                <a:spcPct val="100000"/>
              </a:lnSpc>
              <a:spcBef>
                <a:spcPts val="600"/>
              </a:spcBef>
              <a:buFontTx/>
              <a:buNone/>
            </a:pPr>
            <a:r>
              <a:rPr lang="en-US" sz="1600" b="1" dirty="0" smtClean="0"/>
              <a:t>Appetite for Career Assessment Tool</a:t>
            </a:r>
          </a:p>
          <a:p>
            <a:pPr lvl="0" fontAlgn="auto">
              <a:spcBef>
                <a:spcPts val="600"/>
              </a:spcBef>
              <a:spcAft>
                <a:spcPts val="0"/>
              </a:spcAft>
              <a:defRPr/>
            </a:pPr>
            <a:r>
              <a:rPr lang="en-US" sz="1400" dirty="0">
                <a:solidFill>
                  <a:srgbClr val="1F497D"/>
                </a:solidFill>
              </a:rPr>
              <a:t>At nearly nine in </a:t>
            </a:r>
            <a:r>
              <a:rPr lang="en-US" sz="1400" dirty="0" smtClean="0">
                <a:solidFill>
                  <a:srgbClr val="1F497D"/>
                </a:solidFill>
              </a:rPr>
              <a:t>ten (86%), </a:t>
            </a:r>
            <a:r>
              <a:rPr lang="en-US" sz="1400" dirty="0">
                <a:solidFill>
                  <a:srgbClr val="1F497D"/>
                </a:solidFill>
              </a:rPr>
              <a:t>the vast majority of students think it would have been </a:t>
            </a:r>
            <a:r>
              <a:rPr lang="en-US" sz="1400" i="1" dirty="0" smtClean="0">
                <a:solidFill>
                  <a:srgbClr val="1F497D"/>
                </a:solidFill>
              </a:rPr>
              <a:t>very</a:t>
            </a:r>
            <a:r>
              <a:rPr lang="en-US" sz="1400" dirty="0" smtClean="0">
                <a:solidFill>
                  <a:srgbClr val="1F497D"/>
                </a:solidFill>
              </a:rPr>
              <a:t> (53%) or </a:t>
            </a:r>
            <a:r>
              <a:rPr lang="en-US" sz="1400" i="1" dirty="0" smtClean="0">
                <a:solidFill>
                  <a:srgbClr val="1F497D"/>
                </a:solidFill>
              </a:rPr>
              <a:t>somewhat</a:t>
            </a:r>
            <a:r>
              <a:rPr lang="en-US" sz="1400" dirty="0" smtClean="0">
                <a:solidFill>
                  <a:srgbClr val="1F497D"/>
                </a:solidFill>
              </a:rPr>
              <a:t> </a:t>
            </a:r>
            <a:r>
              <a:rPr lang="en-US" sz="1400" i="1" dirty="0" smtClean="0">
                <a:solidFill>
                  <a:srgbClr val="1F497D"/>
                </a:solidFill>
              </a:rPr>
              <a:t>helpful </a:t>
            </a:r>
            <a:r>
              <a:rPr lang="en-US" sz="1400" dirty="0" smtClean="0">
                <a:solidFill>
                  <a:srgbClr val="1F497D"/>
                </a:solidFill>
              </a:rPr>
              <a:t>(33%) </a:t>
            </a:r>
            <a:r>
              <a:rPr lang="en-US" sz="1400" dirty="0">
                <a:solidFill>
                  <a:srgbClr val="1F497D"/>
                </a:solidFill>
              </a:rPr>
              <a:t>to have had a tool in high school that would help determine if they would have been a good fit for engineering </a:t>
            </a:r>
            <a:r>
              <a:rPr lang="en-US" sz="1400" dirty="0" smtClean="0">
                <a:solidFill>
                  <a:srgbClr val="1F497D"/>
                </a:solidFill>
              </a:rPr>
              <a:t>studies.</a:t>
            </a:r>
            <a:endParaRPr lang="en-US" sz="1400" dirty="0">
              <a:solidFill>
                <a:srgbClr val="1F497D"/>
              </a:solidFill>
            </a:endParaRPr>
          </a:p>
          <a:p>
            <a:pPr fontAlgn="auto">
              <a:lnSpc>
                <a:spcPct val="100000"/>
              </a:lnSpc>
              <a:spcBef>
                <a:spcPts val="600"/>
              </a:spcBef>
              <a:spcAft>
                <a:spcPts val="0"/>
              </a:spcAft>
              <a:defRPr/>
            </a:pPr>
            <a:r>
              <a:rPr lang="en-US" sz="1400" dirty="0" smtClean="0">
                <a:solidFill>
                  <a:srgbClr val="1F497D"/>
                </a:solidFill>
              </a:rPr>
              <a:t>An identical proportion of students</a:t>
            </a:r>
            <a:r>
              <a:rPr lang="en-US" sz="1400" dirty="0">
                <a:solidFill>
                  <a:srgbClr val="1F497D"/>
                </a:solidFill>
              </a:rPr>
              <a:t> (86%)</a:t>
            </a:r>
            <a:r>
              <a:rPr lang="en-US" sz="1400" dirty="0" smtClean="0">
                <a:solidFill>
                  <a:srgbClr val="1F497D"/>
                </a:solidFill>
              </a:rPr>
              <a:t> feel </a:t>
            </a:r>
            <a:r>
              <a:rPr lang="en-US" sz="1400" dirty="0">
                <a:solidFill>
                  <a:srgbClr val="1F497D"/>
                </a:solidFill>
              </a:rPr>
              <a:t>that a career assessment would </a:t>
            </a:r>
            <a:r>
              <a:rPr lang="en-US" sz="1400" dirty="0" smtClean="0">
                <a:solidFill>
                  <a:srgbClr val="1F497D"/>
                </a:solidFill>
              </a:rPr>
              <a:t>be </a:t>
            </a:r>
            <a:r>
              <a:rPr lang="en-US" sz="1400" dirty="0">
                <a:solidFill>
                  <a:srgbClr val="1F497D"/>
                </a:solidFill>
              </a:rPr>
              <a:t>helpful, of which </a:t>
            </a:r>
            <a:r>
              <a:rPr lang="en-US" sz="1400" dirty="0" smtClean="0">
                <a:solidFill>
                  <a:srgbClr val="1F497D"/>
                </a:solidFill>
              </a:rPr>
              <a:t>half </a:t>
            </a:r>
            <a:r>
              <a:rPr lang="en-US" sz="1400" dirty="0">
                <a:solidFill>
                  <a:srgbClr val="1F497D"/>
                </a:solidFill>
              </a:rPr>
              <a:t>indicate it would be </a:t>
            </a:r>
            <a:r>
              <a:rPr lang="en-US" sz="1400" i="1" dirty="0">
                <a:solidFill>
                  <a:srgbClr val="1F497D"/>
                </a:solidFill>
              </a:rPr>
              <a:t>very </a:t>
            </a:r>
            <a:r>
              <a:rPr lang="en-US" sz="1400" i="1" dirty="0" smtClean="0">
                <a:solidFill>
                  <a:srgbClr val="1F497D"/>
                </a:solidFill>
              </a:rPr>
              <a:t>helpful </a:t>
            </a:r>
            <a:r>
              <a:rPr lang="en-US" sz="1400" dirty="0" smtClean="0">
                <a:solidFill>
                  <a:srgbClr val="1F497D"/>
                </a:solidFill>
              </a:rPr>
              <a:t>(52%) and one third </a:t>
            </a:r>
            <a:r>
              <a:rPr lang="en-US" sz="1400" i="1" dirty="0" smtClean="0">
                <a:solidFill>
                  <a:srgbClr val="1F497D"/>
                </a:solidFill>
              </a:rPr>
              <a:t>somewhat helpful</a:t>
            </a:r>
            <a:r>
              <a:rPr lang="en-US" sz="1400" dirty="0" smtClean="0">
                <a:solidFill>
                  <a:srgbClr val="1F497D"/>
                </a:solidFill>
              </a:rPr>
              <a:t> (34%). </a:t>
            </a:r>
          </a:p>
          <a:p>
            <a:pPr fontAlgn="auto">
              <a:lnSpc>
                <a:spcPct val="100000"/>
              </a:lnSpc>
              <a:spcBef>
                <a:spcPts val="600"/>
              </a:spcBef>
              <a:spcAft>
                <a:spcPts val="0"/>
              </a:spcAft>
              <a:defRPr/>
            </a:pPr>
            <a:r>
              <a:rPr lang="en-US" sz="1400" dirty="0" smtClean="0">
                <a:solidFill>
                  <a:srgbClr val="1F497D"/>
                </a:solidFill>
              </a:rPr>
              <a:t>Most </a:t>
            </a:r>
            <a:r>
              <a:rPr lang="en-US" sz="1400" dirty="0">
                <a:solidFill>
                  <a:srgbClr val="1F497D"/>
                </a:solidFill>
              </a:rPr>
              <a:t>students feel that a career assessment tool would be most helpful in their 3</a:t>
            </a:r>
            <a:r>
              <a:rPr lang="en-US" sz="1400" baseline="30000" dirty="0">
                <a:solidFill>
                  <a:srgbClr val="1F497D"/>
                </a:solidFill>
              </a:rPr>
              <a:t>rd</a:t>
            </a:r>
            <a:r>
              <a:rPr lang="en-US" sz="1400" dirty="0">
                <a:solidFill>
                  <a:srgbClr val="1F497D"/>
                </a:solidFill>
              </a:rPr>
              <a:t> year of </a:t>
            </a:r>
            <a:r>
              <a:rPr lang="en-US" sz="1400" dirty="0" smtClean="0">
                <a:solidFill>
                  <a:srgbClr val="1F497D"/>
                </a:solidFill>
              </a:rPr>
              <a:t>school (44%), </a:t>
            </a:r>
            <a:r>
              <a:rPr lang="en-US" sz="1400" dirty="0">
                <a:solidFill>
                  <a:srgbClr val="1F497D"/>
                </a:solidFill>
              </a:rPr>
              <a:t>followed by </a:t>
            </a:r>
            <a:r>
              <a:rPr lang="en-US" sz="1400" dirty="0" smtClean="0">
                <a:solidFill>
                  <a:srgbClr val="1F497D"/>
                </a:solidFill>
              </a:rPr>
              <a:t>three in ten who </a:t>
            </a:r>
            <a:r>
              <a:rPr lang="en-US" sz="1400" dirty="0">
                <a:solidFill>
                  <a:srgbClr val="1F497D"/>
                </a:solidFill>
              </a:rPr>
              <a:t>mention </a:t>
            </a:r>
            <a:r>
              <a:rPr lang="en-US" sz="1400" dirty="0" smtClean="0">
                <a:solidFill>
                  <a:srgbClr val="1F497D"/>
                </a:solidFill>
              </a:rPr>
              <a:t>their </a:t>
            </a:r>
            <a:r>
              <a:rPr lang="en-US" sz="1400" dirty="0">
                <a:solidFill>
                  <a:srgbClr val="1F497D"/>
                </a:solidFill>
              </a:rPr>
              <a:t>2</a:t>
            </a:r>
            <a:r>
              <a:rPr lang="en-US" sz="1400" baseline="30000" dirty="0">
                <a:solidFill>
                  <a:srgbClr val="1F497D"/>
                </a:solidFill>
              </a:rPr>
              <a:t>nd</a:t>
            </a:r>
            <a:r>
              <a:rPr lang="en-US" sz="1400" dirty="0">
                <a:solidFill>
                  <a:srgbClr val="1F497D"/>
                </a:solidFill>
              </a:rPr>
              <a:t> </a:t>
            </a:r>
            <a:r>
              <a:rPr lang="en-US" sz="1400" dirty="0" smtClean="0">
                <a:solidFill>
                  <a:srgbClr val="1F497D"/>
                </a:solidFill>
              </a:rPr>
              <a:t>year (28%), while more than one in ten mention 1</a:t>
            </a:r>
            <a:r>
              <a:rPr lang="en-US" sz="1400" baseline="30000" dirty="0" smtClean="0">
                <a:solidFill>
                  <a:srgbClr val="1F497D"/>
                </a:solidFill>
              </a:rPr>
              <a:t>st</a:t>
            </a:r>
            <a:r>
              <a:rPr lang="en-US" sz="1400" dirty="0" smtClean="0">
                <a:solidFill>
                  <a:srgbClr val="1F497D"/>
                </a:solidFill>
              </a:rPr>
              <a:t> year (13%)  </a:t>
            </a:r>
            <a:r>
              <a:rPr lang="en-US" sz="1400" dirty="0">
                <a:solidFill>
                  <a:srgbClr val="1F497D"/>
                </a:solidFill>
              </a:rPr>
              <a:t>or 4</a:t>
            </a:r>
            <a:r>
              <a:rPr lang="en-US" sz="1400" baseline="30000" dirty="0">
                <a:solidFill>
                  <a:srgbClr val="1F497D"/>
                </a:solidFill>
              </a:rPr>
              <a:t>th</a:t>
            </a:r>
            <a:r>
              <a:rPr lang="en-US" sz="1400" dirty="0">
                <a:solidFill>
                  <a:srgbClr val="1F497D"/>
                </a:solidFill>
              </a:rPr>
              <a:t> </a:t>
            </a:r>
            <a:r>
              <a:rPr lang="en-US" sz="1400" dirty="0" smtClean="0">
                <a:solidFill>
                  <a:srgbClr val="1F497D"/>
                </a:solidFill>
              </a:rPr>
              <a:t>year (16%).</a:t>
            </a:r>
            <a:endParaRPr lang="en-US" sz="1400" dirty="0">
              <a:solidFill>
                <a:srgbClr val="1F497D"/>
              </a:solidFill>
            </a:endParaRPr>
          </a:p>
          <a:p>
            <a:pPr fontAlgn="auto">
              <a:lnSpc>
                <a:spcPct val="100000"/>
              </a:lnSpc>
              <a:spcBef>
                <a:spcPts val="600"/>
              </a:spcBef>
              <a:spcAft>
                <a:spcPts val="0"/>
              </a:spcAft>
              <a:defRPr/>
            </a:pPr>
            <a:r>
              <a:rPr lang="en-US" sz="1400" dirty="0">
                <a:solidFill>
                  <a:srgbClr val="1F497D"/>
                </a:solidFill>
              </a:rPr>
              <a:t>Only 3</a:t>
            </a:r>
            <a:r>
              <a:rPr lang="en-US" sz="1400" dirty="0" smtClean="0">
                <a:solidFill>
                  <a:srgbClr val="1F497D"/>
                </a:solidFill>
              </a:rPr>
              <a:t>% of students report </a:t>
            </a:r>
            <a:r>
              <a:rPr lang="en-US" sz="1400" dirty="0">
                <a:solidFill>
                  <a:srgbClr val="1F497D"/>
                </a:solidFill>
              </a:rPr>
              <a:t>being aware of Engineers Canada’s Career Focus program.</a:t>
            </a:r>
          </a:p>
          <a:p>
            <a:pPr lvl="0" fontAlgn="auto">
              <a:lnSpc>
                <a:spcPct val="100000"/>
              </a:lnSpc>
              <a:spcBef>
                <a:spcPts val="600"/>
              </a:spcBef>
              <a:spcAft>
                <a:spcPts val="0"/>
              </a:spcAft>
              <a:defRPr/>
            </a:pPr>
            <a:endParaRPr lang="en-US" sz="1400" dirty="0">
              <a:solidFill>
                <a:srgbClr val="1F497D"/>
              </a:solidFill>
            </a:endParaRPr>
          </a:p>
          <a:p>
            <a:pPr>
              <a:lnSpc>
                <a:spcPct val="100000"/>
              </a:lnSpc>
              <a:spcBef>
                <a:spcPts val="600"/>
              </a:spcBef>
              <a:buFontTx/>
              <a:buNone/>
            </a:pPr>
            <a:endParaRPr lang="en-US" sz="1600" b="1" dirty="0" smtClean="0"/>
          </a:p>
        </p:txBody>
      </p:sp>
      <p:sp>
        <p:nvSpPr>
          <p:cNvPr id="82948" name="Slide Number Placeholder 4"/>
          <p:cNvSpPr>
            <a:spLocks noGrp="1"/>
          </p:cNvSpPr>
          <p:nvPr>
            <p:ph type="sldNum" sz="quarter" idx="11"/>
          </p:nvPr>
        </p:nvSpPr>
        <p:spPr bwMode="auto">
          <a:noFill/>
          <a:ln>
            <a:miter lim="800000"/>
            <a:headEnd/>
            <a:tailEnd/>
          </a:ln>
        </p:spPr>
        <p:txBody>
          <a:bodyPr vert="horz" numCol="1" compatLnSpc="1">
            <a:prstTxWarp prst="textNoShape">
              <a:avLst/>
            </a:prstTxWarp>
          </a:bodyPr>
          <a:lstStyle/>
          <a:p>
            <a:fld id="{63044287-E3B5-45BF-A359-88D31C23FEF8}" type="slidenum">
              <a:rPr lang="en-US"/>
              <a:pPr/>
              <a:t>9</a:t>
            </a:fld>
            <a:endParaRPr lang="en-US" dirty="0"/>
          </a:p>
        </p:txBody>
      </p:sp>
    </p:spTree>
    <p:extLst>
      <p:ext uri="{BB962C8B-B14F-4D97-AF65-F5344CB8AC3E}">
        <p14:creationId xmlns:p14="http://schemas.microsoft.com/office/powerpoint/2010/main" val="230458918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Ipsos Template 2012">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c7689d2d0d44b4e9f97381cc5883e30 xmlns="5106176d-df31-4215-906b-feee93fdf1b0">
      <Terms xmlns="http://schemas.microsoft.com/office/infopath/2007/PartnerControls">
        <TermInfo xmlns="http://schemas.microsoft.com/office/infopath/2007/PartnerControls">
          <TermName xmlns="http://schemas.microsoft.com/office/infopath/2007/PartnerControls">Report</TermName>
          <TermId xmlns="http://schemas.microsoft.com/office/infopath/2007/PartnerControls">61a79811-3147-4ccd-b537-82b82b370d97</TermId>
        </TermInfo>
      </Terms>
    </bc7689d2d0d44b4e9f97381cc5883e30>
    <TaxCatchAll xmlns="5106176d-df31-4215-906b-feee93fdf1b0">
      <Value>9</Value>
    </TaxCatchAll>
    <_DCDateCreated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C1D237B35C0A468455D9C7C662FECC" ma:contentTypeVersion="10" ma:contentTypeDescription="Create a new document." ma:contentTypeScope="" ma:versionID="b0c485bfd4867040bebc2f07a9ef66fd">
  <xsd:schema xmlns:xsd="http://www.w3.org/2001/XMLSchema" xmlns:xs="http://www.w3.org/2001/XMLSchema" xmlns:p="http://schemas.microsoft.com/office/2006/metadata/properties" xmlns:ns2="http://schemas.microsoft.com/sharepoint/v3/fields" xmlns:ns3="5106176d-df31-4215-906b-feee93fdf1b0" targetNamespace="http://schemas.microsoft.com/office/2006/metadata/properties" ma:root="true" ma:fieldsID="f9ac3835ea3d9268fd21401e534c4f89" ns2:_="" ns3:_="">
    <xsd:import namespace="http://schemas.microsoft.com/sharepoint/v3/fields"/>
    <xsd:import namespace="5106176d-df31-4215-906b-feee93fdf1b0"/>
    <xsd:element name="properties">
      <xsd:complexType>
        <xsd:sequence>
          <xsd:element name="documentManagement">
            <xsd:complexType>
              <xsd:all>
                <xsd:element ref="ns2:_DCDateCreated" minOccurs="0"/>
                <xsd:element ref="ns3:bc7689d2d0d44b4e9f97381cc5883e30"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10" nillable="true" ma:displayName="Date Created" ma:description="The date on which this resource was created" ma:format="DateOnly" ma:internalName="_DCDateCre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106176d-df31-4215-906b-feee93fdf1b0" elementFormDefault="qualified">
    <xsd:import namespace="http://schemas.microsoft.com/office/2006/documentManagement/types"/>
    <xsd:import namespace="http://schemas.microsoft.com/office/infopath/2007/PartnerControls"/>
    <xsd:element name="bc7689d2d0d44b4e9f97381cc5883e30" ma:index="11" ma:taxonomy="true" ma:internalName="bc7689d2d0d44b4e9f97381cc5883e30" ma:taxonomyFieldName="Document_x0020_Type" ma:displayName="Document Type" ma:default="" ma:fieldId="{bc7689d2-d0d4-4b4e-9f97-381cc5883e30}" ma:taxonomyMulti="true" ma:sspId="cee21a0b-3d72-4199-8d41-ab3f8a7999ee" ma:termSetId="db4c85ff-7dce-45b6-913f-7ce403761144" ma:anchorId="00000000-0000-0000-0000-000000000000" ma:open="false" ma:isKeyword="false">
      <xsd:complexType>
        <xsd:sequence>
          <xsd:element ref="pc:Terms" minOccurs="0" maxOccurs="1"/>
        </xsd:sequence>
      </xsd:complexType>
    </xsd:element>
    <xsd:element name="TaxCatchAll" ma:index="12" nillable="true" ma:displayName="Taxonomy Catch All Column" ma:description="" ma:hidden="true" ma:list="{32b17d80-b363-4b7c-a539-83401cb2b584}" ma:internalName="TaxCatchAll" ma:showField="CatchAllData" ma:web="766e237a-0da8-4cae-8733-236122b094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index="8"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2988F0-DF72-4285-9304-FD3FDC3E7EEC}">
  <ds:schemaRefs>
    <ds:schemaRef ds:uri="http://purl.org/dc/elements/1.1/"/>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5106176d-df31-4215-906b-feee93fdf1b0"/>
    <ds:schemaRef ds:uri="http://schemas.microsoft.com/sharepoint/v3/field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4B7D2F4B-866E-4938-AF00-6D7C31E44256}">
  <ds:schemaRefs>
    <ds:schemaRef ds:uri="http://schemas.microsoft.com/sharepoint/v3/contenttype/forms"/>
  </ds:schemaRefs>
</ds:datastoreItem>
</file>

<file path=customXml/itemProps3.xml><?xml version="1.0" encoding="utf-8"?>
<ds:datastoreItem xmlns:ds="http://schemas.openxmlformats.org/officeDocument/2006/customXml" ds:itemID="{CD738864-34DE-4CF0-8AA4-7341D9099D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5106176d-df31-4215-906b-feee93fdf1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Ipsos New Template 2012_version 2007_USER_Public Affairs</Template>
  <TotalTime>44398</TotalTime>
  <Words>8956</Words>
  <Application>Microsoft Office PowerPoint</Application>
  <PresentationFormat>On-screen Show (4:3)</PresentationFormat>
  <Paragraphs>1705</Paragraphs>
  <Slides>64</Slides>
  <Notes>5</Notes>
  <HiddenSlides>0</HiddenSlides>
  <MMClips>0</MMClips>
  <ScaleCrop>false</ScaleCrop>
  <HeadingPairs>
    <vt:vector size="4" baseType="variant">
      <vt:variant>
        <vt:lpstr>Theme</vt:lpstr>
      </vt:variant>
      <vt:variant>
        <vt:i4>8</vt:i4>
      </vt:variant>
      <vt:variant>
        <vt:lpstr>Slide Titles</vt:lpstr>
      </vt:variant>
      <vt:variant>
        <vt:i4>64</vt:i4>
      </vt:variant>
    </vt:vector>
  </HeadingPairs>
  <TitlesOfParts>
    <vt:vector size="72" baseType="lpstr">
      <vt:lpstr>Ipsos Template 2012</vt:lpstr>
      <vt:lpstr>8_blank</vt:lpstr>
      <vt:lpstr>9_blank</vt:lpstr>
      <vt:lpstr>10_blank</vt:lpstr>
      <vt:lpstr>11_blank</vt:lpstr>
      <vt:lpstr>12_blank</vt:lpstr>
      <vt:lpstr>13_blank</vt:lpstr>
      <vt:lpstr>14_blank</vt:lpstr>
      <vt:lpstr>2014 Final Year Engineering Student Survey  - Québec Report Conducted by Ipsos Reid on behalf of Engineers Canada</vt:lpstr>
      <vt:lpstr>Table of Contents</vt:lpstr>
      <vt:lpstr>Research Objectives</vt:lpstr>
      <vt:lpstr>Methodology</vt:lpstr>
      <vt:lpstr>Key Highlights</vt:lpstr>
      <vt:lpstr>Executive Summary</vt:lpstr>
      <vt:lpstr>Executive Summary (continued)</vt:lpstr>
      <vt:lpstr>Executive Summary (continued)</vt:lpstr>
      <vt:lpstr>Executive Summary (continued)</vt:lpstr>
      <vt:lpstr>Future Plans</vt:lpstr>
      <vt:lpstr>Plans After Graduation</vt:lpstr>
      <vt:lpstr>Location of Anticipated Graduate Education</vt:lpstr>
      <vt:lpstr>Intention to Pursue Engineering Career </vt:lpstr>
      <vt:lpstr>Reasons for Not Pursuing Engineering</vt:lpstr>
      <vt:lpstr>Intended Career Outside of Engineering</vt:lpstr>
      <vt:lpstr>Career Plans When Studies Commenced </vt:lpstr>
      <vt:lpstr>Current and Prior Career Intentions  (among students who intend to pursue a career in engineering)</vt:lpstr>
      <vt:lpstr>Current and Prior Career Intentions  (among students who do not intend to pursue a career in engineering)</vt:lpstr>
      <vt:lpstr>Application Intentions for Professional Engineering Licensure</vt:lpstr>
      <vt:lpstr>Intention to Apply for Licensure</vt:lpstr>
      <vt:lpstr>Intention to Apply for Licensure -  Pursuing Engineering Career </vt:lpstr>
      <vt:lpstr>Foresee Applying in Future P.Eng.</vt:lpstr>
      <vt:lpstr>Reasons for Not Applying for Licensure</vt:lpstr>
      <vt:lpstr>Interest Once Told P.Eng. License is Required to Practice</vt:lpstr>
      <vt:lpstr>Application Timeframe</vt:lpstr>
      <vt:lpstr>Reasons for Waiting to Apply</vt:lpstr>
      <vt:lpstr>Impact of Waiving EIT Fees on Likelihood to Apply within Six Months</vt:lpstr>
      <vt:lpstr>Intended Country of Application</vt:lpstr>
      <vt:lpstr>Province of Intended Licensure</vt:lpstr>
      <vt:lpstr>Licensing Knowledge</vt:lpstr>
      <vt:lpstr>Engineering Regulated by Legislation</vt:lpstr>
      <vt:lpstr>Licensing for Roles within Engineering</vt:lpstr>
      <vt:lpstr>Knowledge of Licensing and Roles</vt:lpstr>
      <vt:lpstr>Organizational Responsibilities</vt:lpstr>
      <vt:lpstr>Knowledge of Organizational Responsibility</vt:lpstr>
      <vt:lpstr>PowerPoint Presentation</vt:lpstr>
      <vt:lpstr>Attendance of OIQ Seminar</vt:lpstr>
      <vt:lpstr>Association with OIQ’s SMP</vt:lpstr>
      <vt:lpstr>Professional Engineers Act of Québec</vt:lpstr>
      <vt:lpstr>Professional Engineers Act of Québec </vt:lpstr>
      <vt:lpstr>Professional Engineers Act of Québec </vt:lpstr>
      <vt:lpstr>Career Assessment Tool</vt:lpstr>
      <vt:lpstr>Helpfulness of Engineering Fit Tool During High School</vt:lpstr>
      <vt:lpstr>Helpfulness of Career Assessment Tool During University</vt:lpstr>
      <vt:lpstr>Career Assessment Tool - 2014</vt:lpstr>
      <vt:lpstr>Awareness of Career Focus Program</vt:lpstr>
      <vt:lpstr>Demographics</vt:lpstr>
      <vt:lpstr>Pre-Graduation Work Experience</vt:lpstr>
      <vt:lpstr>Inspiration for Pursuing Engineering </vt:lpstr>
      <vt:lpstr>Permanent Residency</vt:lpstr>
      <vt:lpstr>Engineering Disciplines </vt:lpstr>
      <vt:lpstr>Impact of OIQ Seminar/ Workshop Attendance</vt:lpstr>
      <vt:lpstr>OIQ Workshop/Seminar Attendance  &amp; Intention to Pursue Engineering Career</vt:lpstr>
      <vt:lpstr>OIQ Workshop/Seminar Attendance  &amp; Intention to Apply for Licensure</vt:lpstr>
      <vt:lpstr>Impact of Knowledge of the  Professional Engineers Act of Québec</vt:lpstr>
      <vt:lpstr>Knowledge of Professional Engineers Act of Québec  &amp; Intention to Pursue Engineering Career</vt:lpstr>
      <vt:lpstr>Knowledge of Professional Engineers Act of Québec  &amp; Intention to Apply for Licensure</vt:lpstr>
      <vt:lpstr>Impact of Knowledge of Licensing and Roles</vt:lpstr>
      <vt:lpstr>Knowledge of Licensing and Roles  &amp; Intention to Pursue Engineering Career</vt:lpstr>
      <vt:lpstr>Knowledge of Licensing and Roles  &amp; Intention to Apply for Licensure</vt:lpstr>
      <vt:lpstr>Impact of Knowledge of Organizational Responsibility</vt:lpstr>
      <vt:lpstr>Knowledge of Organizational Responsibility  &amp; Intention to Pursue Engineering Career</vt:lpstr>
      <vt:lpstr>Knowledge of Organizational Responsibility &amp; Intention to Apply for Licensure</vt:lpstr>
      <vt:lpstr>PowerPoint Presentation</vt:lpstr>
    </vt:vector>
  </TitlesOfParts>
  <Company>Ipsos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Final Year Engineering Student Survey  - Québec Report Conducted by Ipsos Reid on behalf of Engineers Canada</dc:title>
  <dc:creator>Ana Dursun</dc:creator>
  <cp:lastModifiedBy>Will Meyer</cp:lastModifiedBy>
  <cp:revision>2615</cp:revision>
  <cp:lastPrinted>2014-05-02T14:24:56Z</cp:lastPrinted>
  <dcterms:modified xsi:type="dcterms:W3CDTF">2014-07-18T13:59:23Z</dcterms:modified>
  <cp:category>English</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0x010100BDC1D237B35C0A468455D9C7C662FECC</vt:lpwstr>
  </property>
  <property fmtid="{D5CDD505-2E9C-101B-9397-08002B2CF9AE}" pid="3" name="Document Type">
    <vt:lpwstr>9;#Report|61a79811-3147-4ccd-b537-82b82b370d97</vt:lpwstr>
  </property>
</Properties>
</file>